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tylesWithEffects.xml" ContentType="application/vnd.ms-word.stylesWithEffect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oter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body>
    <w:p w14:paraId="24F4E596" w14:textId="77777777" w:rsidR="00C6634F" w:rsidRDefault="00C6634F" w:rsidP="00B82EAC">
      <w:pPr>
        <w:spacing w:after="0"/>
        <w:jc w:val="center"/>
        <w:rPr>
          <w:smallCaps/>
          <w:sz w:val="40"/>
          <w:szCs w:val="40"/>
        </w:rPr>
      </w:pPr>
      <w:bookmarkStart w:id="0" w:name="_GoBack"/>
      <w:bookmarkEnd w:id="0"/>
    </w:p>
    <w:p w14:paraId="621883E8" w14:textId="77777777" w:rsidR="009A17AE" w:rsidRPr="009C2187" w:rsidRDefault="03A049AD" w:rsidP="00B82EAC">
      <w:pPr>
        <w:spacing w:after="0"/>
        <w:jc w:val="center"/>
        <w:rPr>
          <w:smallCaps/>
          <w:sz w:val="40"/>
          <w:szCs w:val="40"/>
        </w:rPr>
      </w:pPr>
      <w:r w:rsidRPr="03A049AD">
        <w:rPr>
          <w:smallCaps/>
          <w:sz w:val="40"/>
          <w:szCs w:val="40"/>
        </w:rPr>
        <w:t>National Center for Education Statistics</w:t>
      </w:r>
    </w:p>
    <w:p w14:paraId="61894202" w14:textId="77777777" w:rsidR="009A17AE" w:rsidRPr="009C2187" w:rsidRDefault="03A049AD" w:rsidP="00B82EAC">
      <w:pPr>
        <w:jc w:val="center"/>
        <w:rPr>
          <w:smallCaps/>
          <w:sz w:val="40"/>
          <w:szCs w:val="40"/>
        </w:rPr>
      </w:pPr>
      <w:r w:rsidRPr="03A049AD">
        <w:rPr>
          <w:smallCaps/>
          <w:sz w:val="40"/>
          <w:szCs w:val="40"/>
        </w:rPr>
        <w:t>National Assessment of Educational Progress</w:t>
      </w:r>
    </w:p>
    <w:p w14:paraId="69B621B0" w14:textId="77777777" w:rsidR="009A17AE" w:rsidRPr="009C2187" w:rsidRDefault="009A17AE" w:rsidP="0036007B">
      <w:pPr>
        <w:ind w:firstLine="90"/>
        <w:jc w:val="center"/>
        <w:rPr>
          <w:sz w:val="40"/>
          <w:szCs w:val="40"/>
        </w:rPr>
      </w:pPr>
    </w:p>
    <w:p w14:paraId="0B374A69" w14:textId="77777777" w:rsidR="009A17AE" w:rsidRPr="009C2187" w:rsidRDefault="03A049AD" w:rsidP="00247A12">
      <w:pPr>
        <w:jc w:val="center"/>
        <w:rPr>
          <w:i/>
          <w:iCs/>
          <w:sz w:val="40"/>
          <w:szCs w:val="40"/>
        </w:rPr>
      </w:pPr>
      <w:r w:rsidRPr="03A049AD">
        <w:rPr>
          <w:i/>
          <w:iCs/>
          <w:sz w:val="40"/>
          <w:szCs w:val="40"/>
        </w:rPr>
        <w:t>Appendices</w:t>
      </w:r>
    </w:p>
    <w:p w14:paraId="632E6014" w14:textId="77777777" w:rsidR="009A17AE" w:rsidRDefault="009A17AE" w:rsidP="009A17AE">
      <w:pPr>
        <w:rPr>
          <w:b/>
          <w:i/>
          <w:sz w:val="36"/>
        </w:rPr>
      </w:pPr>
    </w:p>
    <w:p w14:paraId="343C757F" w14:textId="77777777" w:rsidR="006C14C3" w:rsidRPr="00494774" w:rsidRDefault="006C14C3" w:rsidP="006C14C3">
      <w:pPr>
        <w:jc w:val="center"/>
        <w:rPr>
          <w:b/>
          <w:sz w:val="36"/>
          <w:szCs w:val="36"/>
        </w:rPr>
      </w:pPr>
      <w:r>
        <w:rPr>
          <w:b/>
          <w:i/>
          <w:sz w:val="36"/>
          <w:szCs w:val="36"/>
        </w:rPr>
        <w:t>National Assessment of Educational Progress (</w:t>
      </w:r>
      <w:r w:rsidRPr="00494774">
        <w:rPr>
          <w:b/>
          <w:i/>
          <w:sz w:val="36"/>
          <w:szCs w:val="36"/>
        </w:rPr>
        <w:t>NAEP</w:t>
      </w:r>
      <w:r>
        <w:rPr>
          <w:b/>
          <w:i/>
          <w:sz w:val="36"/>
          <w:szCs w:val="36"/>
        </w:rPr>
        <w:t>)</w:t>
      </w:r>
      <w:r w:rsidRPr="00494774">
        <w:rPr>
          <w:b/>
          <w:i/>
          <w:sz w:val="36"/>
          <w:szCs w:val="36"/>
        </w:rPr>
        <w:t xml:space="preserve"> </w:t>
      </w:r>
      <w:r w:rsidRPr="004B5A9A">
        <w:rPr>
          <w:b/>
          <w:i/>
          <w:sz w:val="36"/>
          <w:szCs w:val="36"/>
        </w:rPr>
        <w:t xml:space="preserve">Socioeconomic </w:t>
      </w:r>
      <w:r>
        <w:rPr>
          <w:b/>
          <w:i/>
          <w:sz w:val="36"/>
          <w:szCs w:val="36"/>
        </w:rPr>
        <w:t xml:space="preserve">Status (SES) Indicator </w:t>
      </w:r>
      <w:r w:rsidRPr="00494774">
        <w:rPr>
          <w:b/>
          <w:i/>
          <w:sz w:val="36"/>
          <w:szCs w:val="36"/>
        </w:rPr>
        <w:t xml:space="preserve">Items </w:t>
      </w:r>
      <w:r>
        <w:rPr>
          <w:b/>
          <w:i/>
          <w:sz w:val="36"/>
          <w:szCs w:val="36"/>
        </w:rPr>
        <w:t>Development Studies</w:t>
      </w:r>
    </w:p>
    <w:p w14:paraId="0E746082" w14:textId="77777777" w:rsidR="006C14C3" w:rsidRPr="00B53CF3" w:rsidRDefault="006C14C3" w:rsidP="006C14C3">
      <w:pPr>
        <w:jc w:val="center"/>
        <w:rPr>
          <w:b/>
          <w:color w:val="FF0000"/>
          <w:sz w:val="36"/>
          <w:szCs w:val="36"/>
        </w:rPr>
      </w:pPr>
    </w:p>
    <w:p w14:paraId="21A706C3" w14:textId="77777777" w:rsidR="006C14C3" w:rsidRPr="00494774" w:rsidRDefault="006C14C3" w:rsidP="006C14C3">
      <w:pPr>
        <w:jc w:val="center"/>
        <w:rPr>
          <w:b/>
          <w:sz w:val="36"/>
          <w:szCs w:val="36"/>
        </w:rPr>
      </w:pPr>
      <w:r w:rsidRPr="00B53CF3">
        <w:rPr>
          <w:b/>
          <w:sz w:val="36"/>
          <w:szCs w:val="36"/>
        </w:rPr>
        <w:t xml:space="preserve"> </w:t>
      </w:r>
      <w:r w:rsidRPr="00686D8F">
        <w:rPr>
          <w:sz w:val="32"/>
          <w:szCs w:val="32"/>
        </w:rPr>
        <w:t xml:space="preserve">OMB# </w:t>
      </w:r>
      <w:r w:rsidRPr="00494774">
        <w:rPr>
          <w:sz w:val="32"/>
          <w:szCs w:val="32"/>
        </w:rPr>
        <w:t xml:space="preserve">1850-0803 </w:t>
      </w:r>
      <w:r>
        <w:rPr>
          <w:sz w:val="32"/>
          <w:szCs w:val="32"/>
        </w:rPr>
        <w:t>v.201</w:t>
      </w:r>
    </w:p>
    <w:p w14:paraId="269E48B9" w14:textId="77777777" w:rsidR="009A17AE" w:rsidRDefault="009A17AE" w:rsidP="009A17AE">
      <w:pPr>
        <w:jc w:val="center"/>
        <w:rPr>
          <w:sz w:val="32"/>
          <w:szCs w:val="32"/>
        </w:rPr>
      </w:pPr>
    </w:p>
    <w:p w14:paraId="1FBB2EC6" w14:textId="77777777" w:rsidR="006C14C3" w:rsidRPr="009C2187" w:rsidRDefault="006C14C3" w:rsidP="009A17AE">
      <w:pPr>
        <w:jc w:val="center"/>
        <w:rPr>
          <w:sz w:val="32"/>
          <w:szCs w:val="32"/>
        </w:rPr>
      </w:pPr>
    </w:p>
    <w:p w14:paraId="2158BA26" w14:textId="77777777" w:rsidR="009A17AE" w:rsidRPr="009C2187" w:rsidRDefault="00635EC5" w:rsidP="009A17AE">
      <w:pPr>
        <w:jc w:val="center"/>
        <w:rPr>
          <w:i/>
          <w:sz w:val="40"/>
          <w:szCs w:val="40"/>
        </w:rPr>
      </w:pPr>
      <w:r>
        <w:rPr>
          <w:noProof/>
        </w:rPr>
        <w:drawing>
          <wp:inline distT="0" distB="0" distL="0" distR="0" wp14:anchorId="7EFE77D9" wp14:editId="0348C103">
            <wp:extent cx="1314450" cy="1495425"/>
            <wp:effectExtent l="0" t="0" r="0" b="9525"/>
            <wp:docPr id="1" name="Picture 1" descr="naep-logo"/>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1" descr="naep-logo"/>
                    <pic:cNvPicPr>
                      <a:picLocks noChangeAspect="1" noChangeArrowheads="1"/>
                    </pic:cNvPicPr>
                  </pic:nvPicPr>
                  <pic:blipFill>
                    <a:blip r:embed="rId27">
                      <a:extLst>
                        <a:ext uri="{28A0092B-C50C-407E-A947-70E740481C1C}">
                          <a14:useLocalDpi xmlns:a14="http://schemas.microsoft.com/office/drawing/2010/main" val="0"/>
                        </a:ext>
                      </a:extLst>
                    </a:blip>
                    <a:srcRect/>
                    <a:stretch>
                      <a:fillRect/>
                    </a:stretch>
                  </pic:blipFill>
                  <pic:spPr bwMode="auto">
                    <a:xfrm>
                      <a:off x="0" y="0"/>
                      <a:ext cx="1314450" cy="1495425"/>
                    </a:xfrm>
                    <a:prstGeom prst="rect">
                      <a:avLst/>
                    </a:prstGeom>
                    <a:noFill/>
                    <a:ln>
                      <a:noFill/>
                    </a:ln>
                  </pic:spPr>
                </pic:pic>
              </a:graphicData>
            </a:graphic>
          </wp:inline>
        </w:drawing>
      </w:r>
    </w:p>
    <w:p w14:paraId="63EA0E95" w14:textId="77777777" w:rsidR="009A17AE" w:rsidRDefault="009A17AE" w:rsidP="00B82EAC">
      <w:pPr>
        <w:jc w:val="center"/>
      </w:pPr>
    </w:p>
    <w:p w14:paraId="253E4E9C" w14:textId="77777777" w:rsidR="00B82EAC" w:rsidRDefault="00B82EAC" w:rsidP="00B82EAC">
      <w:pPr>
        <w:jc w:val="center"/>
      </w:pPr>
    </w:p>
    <w:p w14:paraId="625A8066" w14:textId="77777777" w:rsidR="00B82EAC" w:rsidRDefault="00B82EAC" w:rsidP="00B82EAC">
      <w:pPr>
        <w:jc w:val="center"/>
      </w:pPr>
    </w:p>
    <w:p w14:paraId="44FCBF11" w14:textId="77777777" w:rsidR="00B82EAC" w:rsidRDefault="00B82EAC" w:rsidP="00B82EAC">
      <w:pPr>
        <w:jc w:val="center"/>
        <w:rPr>
          <w:sz w:val="28"/>
          <w:szCs w:val="28"/>
        </w:rPr>
      </w:pPr>
      <w:r w:rsidRPr="00C6634F">
        <w:rPr>
          <w:sz w:val="28"/>
          <w:szCs w:val="28"/>
        </w:rPr>
        <w:t>July 2017</w:t>
      </w:r>
    </w:p>
    <w:p w14:paraId="63A47B52" w14:textId="702BD929" w:rsidR="00CB63FC" w:rsidRPr="00C6634F" w:rsidRDefault="00CB63FC" w:rsidP="00B82EAC">
      <w:pPr>
        <w:jc w:val="center"/>
        <w:rPr>
          <w:sz w:val="28"/>
          <w:szCs w:val="28"/>
        </w:rPr>
      </w:pPr>
      <w:r>
        <w:rPr>
          <w:sz w:val="28"/>
          <w:szCs w:val="28"/>
        </w:rPr>
        <w:t>revised August 2017</w:t>
      </w:r>
    </w:p>
    <w:p w14:paraId="7DBA0A8F" w14:textId="77777777" w:rsidR="00FE593A" w:rsidRPr="00B82EAC" w:rsidRDefault="00FE593A" w:rsidP="00B82EAC">
      <w:pPr>
        <w:jc w:val="left"/>
        <w:rPr>
          <w:noProof/>
          <w:sz w:val="28"/>
          <w:szCs w:val="28"/>
        </w:rPr>
      </w:pPr>
      <w:r>
        <w:rPr>
          <w:sz w:val="40"/>
          <w:szCs w:val="40"/>
        </w:rPr>
        <w:br w:type="page"/>
      </w:r>
    </w:p>
    <w:p w14:paraId="60A25CCD" w14:textId="77777777" w:rsidR="00CB63FC" w:rsidRDefault="00CB63FC" w:rsidP="00FA3215">
      <w:pPr>
        <w:pStyle w:val="TOC2"/>
      </w:pPr>
      <w:bookmarkStart w:id="1" w:name="TOC"/>
    </w:p>
    <w:p w14:paraId="65341E50" w14:textId="0A0A99BD" w:rsidR="00971469" w:rsidRDefault="00971469" w:rsidP="00FA3215">
      <w:pPr>
        <w:pStyle w:val="TOC2"/>
      </w:pPr>
      <w:r w:rsidRPr="00FA3215">
        <w:t>Table of Conents</w:t>
      </w:r>
    </w:p>
    <w:p w14:paraId="7F848AB8" w14:textId="77777777" w:rsidR="00CB63FC" w:rsidRPr="00CB63FC" w:rsidRDefault="00CB63FC" w:rsidP="00CB63FC"/>
    <w:bookmarkEnd w:id="1"/>
    <w:p w14:paraId="7495A8D6" w14:textId="77777777" w:rsidR="00853D4D" w:rsidRPr="00CB63FC" w:rsidRDefault="000468FB" w:rsidP="00CB63FC">
      <w:pPr>
        <w:pStyle w:val="TOC1"/>
        <w:tabs>
          <w:tab w:val="clear" w:pos="9450"/>
          <w:tab w:val="right" w:leader="dot" w:pos="10440"/>
        </w:tabs>
        <w:ind w:right="234"/>
        <w:rPr>
          <w:rFonts w:asciiTheme="minorHAnsi" w:eastAsiaTheme="minorEastAsia" w:hAnsiTheme="minorHAnsi" w:cstheme="minorBidi"/>
          <w:b w:val="0"/>
          <w:sz w:val="22"/>
          <w:szCs w:val="22"/>
        </w:rPr>
      </w:pPr>
      <w:r w:rsidRPr="00CB63FC">
        <w:rPr>
          <w:b w:val="0"/>
          <w:sz w:val="22"/>
          <w:szCs w:val="22"/>
          <w:highlight w:val="yellow"/>
        </w:rPr>
        <w:fldChar w:fldCharType="begin"/>
      </w:r>
      <w:r w:rsidR="00971469" w:rsidRPr="00CB63FC">
        <w:rPr>
          <w:b w:val="0"/>
          <w:sz w:val="22"/>
          <w:szCs w:val="22"/>
          <w:highlight w:val="yellow"/>
        </w:rPr>
        <w:instrText xml:space="preserve"> TOC \o "1-2" \h \z \u </w:instrText>
      </w:r>
      <w:r w:rsidRPr="00CB63FC">
        <w:rPr>
          <w:b w:val="0"/>
          <w:sz w:val="22"/>
          <w:szCs w:val="22"/>
          <w:highlight w:val="yellow"/>
        </w:rPr>
        <w:fldChar w:fldCharType="separate"/>
      </w:r>
      <w:hyperlink w:anchor="_Toc490827319" w:history="1">
        <w:r w:rsidR="00853D4D" w:rsidRPr="00CB63FC">
          <w:rPr>
            <w:rStyle w:val="Hyperlink"/>
            <w:rFonts w:eastAsia="Calibri"/>
            <w:b w:val="0"/>
            <w:bCs/>
            <w:kern w:val="32"/>
            <w:sz w:val="22"/>
            <w:szCs w:val="22"/>
          </w:rPr>
          <w:t>Appendix B: Recruitment Email/Letter to Adults Who Requested Information on Research Study Opportunities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_Toc490827319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5</w:t>
        </w:r>
        <w:r w:rsidR="00853D4D" w:rsidRPr="00CB63FC">
          <w:rPr>
            <w:b w:val="0"/>
            <w:webHidden/>
            <w:sz w:val="22"/>
            <w:szCs w:val="22"/>
          </w:rPr>
          <w:fldChar w:fldCharType="end"/>
        </w:r>
      </w:hyperlink>
    </w:p>
    <w:p w14:paraId="2C7B1C32"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0" w:history="1">
        <w:r w:rsidR="00853D4D" w:rsidRPr="00CB63FC">
          <w:rPr>
            <w:rStyle w:val="Hyperlink"/>
            <w:rFonts w:eastAsia="Calibri"/>
            <w:b w:val="0"/>
            <w:bCs/>
            <w:kern w:val="32"/>
            <w:sz w:val="22"/>
            <w:szCs w:val="22"/>
          </w:rPr>
          <w:t>Appendix C: Focus Group and Cognitive Interview Recruitment Email/Letter to Youth Organizations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_Toc490827320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7</w:t>
        </w:r>
        <w:r w:rsidR="00853D4D" w:rsidRPr="00CB63FC">
          <w:rPr>
            <w:b w:val="0"/>
            <w:webHidden/>
            <w:sz w:val="22"/>
            <w:szCs w:val="22"/>
          </w:rPr>
          <w:fldChar w:fldCharType="end"/>
        </w:r>
      </w:hyperlink>
    </w:p>
    <w:p w14:paraId="09F566C9"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1" w:history="1">
        <w:r w:rsidR="00853D4D" w:rsidRPr="00CB63FC">
          <w:rPr>
            <w:rStyle w:val="Hyperlink"/>
            <w:rFonts w:eastAsia="Calibri"/>
            <w:b w:val="0"/>
            <w:bCs/>
            <w:kern w:val="32"/>
            <w:sz w:val="22"/>
            <w:szCs w:val="22"/>
          </w:rPr>
          <w:t>Appendix D: Focus Group and Cognitive Interview Recruitment Internet/Newspaper Advertisement/Flyer</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_Toc490827321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9</w:t>
        </w:r>
        <w:r w:rsidR="00853D4D" w:rsidRPr="00CB63FC">
          <w:rPr>
            <w:b w:val="0"/>
            <w:webHidden/>
            <w:sz w:val="22"/>
            <w:szCs w:val="22"/>
          </w:rPr>
          <w:fldChar w:fldCharType="end"/>
        </w:r>
      </w:hyperlink>
    </w:p>
    <w:p w14:paraId="2674DE79"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2" w:history="1">
        <w:r w:rsidR="00853D4D" w:rsidRPr="00CB63FC">
          <w:rPr>
            <w:rStyle w:val="Hyperlink"/>
            <w:rFonts w:eastAsia="Calibri"/>
            <w:b w:val="0"/>
            <w:bCs/>
            <w:kern w:val="32"/>
            <w:sz w:val="22"/>
            <w:szCs w:val="22"/>
          </w:rPr>
          <w:t>Appendix E: Text for Focus Group and Cognitive Interview Information Brochure</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_Toc490827322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10</w:t>
        </w:r>
        <w:r w:rsidR="00853D4D" w:rsidRPr="00CB63FC">
          <w:rPr>
            <w:b w:val="0"/>
            <w:webHidden/>
            <w:sz w:val="22"/>
            <w:szCs w:val="22"/>
          </w:rPr>
          <w:fldChar w:fldCharType="end"/>
        </w:r>
      </w:hyperlink>
    </w:p>
    <w:p w14:paraId="6C879D4C"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3" w:history="1">
        <w:r w:rsidR="00853D4D" w:rsidRPr="00CB63FC">
          <w:rPr>
            <w:rStyle w:val="Hyperlink"/>
            <w:rFonts w:eastAsia="Calibri"/>
            <w:b w:val="0"/>
            <w:bCs/>
            <w:kern w:val="32"/>
            <w:sz w:val="22"/>
            <w:szCs w:val="22"/>
          </w:rPr>
          <w:t>Appendix F: Parent or Legal Guardian of Student (Under Age 18) Participant Recruitment Screener for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_Toc490827323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11</w:t>
        </w:r>
        <w:r w:rsidR="00853D4D" w:rsidRPr="00CB63FC">
          <w:rPr>
            <w:b w:val="0"/>
            <w:webHidden/>
            <w:sz w:val="22"/>
            <w:szCs w:val="22"/>
          </w:rPr>
          <w:fldChar w:fldCharType="end"/>
        </w:r>
      </w:hyperlink>
    </w:p>
    <w:p w14:paraId="29AA688B"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4" w:history="1">
        <w:r w:rsidR="00853D4D" w:rsidRPr="00CB63FC">
          <w:rPr>
            <w:rStyle w:val="Hyperlink"/>
            <w:rFonts w:eastAsia="Calibri"/>
            <w:b w:val="0"/>
            <w:bCs/>
            <w:kern w:val="32"/>
            <w:sz w:val="22"/>
            <w:szCs w:val="22"/>
          </w:rPr>
          <w:t>Appendix G: Student (Age 18 or Over) Recruitment Screener for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_Toc490827324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15</w:t>
        </w:r>
        <w:r w:rsidR="00853D4D" w:rsidRPr="00CB63FC">
          <w:rPr>
            <w:b w:val="0"/>
            <w:webHidden/>
            <w:sz w:val="22"/>
            <w:szCs w:val="22"/>
          </w:rPr>
          <w:fldChar w:fldCharType="end"/>
        </w:r>
      </w:hyperlink>
    </w:p>
    <w:p w14:paraId="097960C2"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5" w:history="1">
        <w:r w:rsidR="00853D4D" w:rsidRPr="00CB63FC">
          <w:rPr>
            <w:rStyle w:val="Hyperlink"/>
            <w:rFonts w:eastAsia="Calibri"/>
            <w:b w:val="0"/>
            <w:bCs/>
            <w:kern w:val="32"/>
            <w:sz w:val="22"/>
            <w:szCs w:val="22"/>
          </w:rPr>
          <w:t>Appendix H: Parent or Legal Guardian of Student (Under Age 18) Participant Permission Form for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_Toc490827325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20</w:t>
        </w:r>
        <w:r w:rsidR="00853D4D" w:rsidRPr="00CB63FC">
          <w:rPr>
            <w:b w:val="0"/>
            <w:webHidden/>
            <w:sz w:val="22"/>
            <w:szCs w:val="22"/>
          </w:rPr>
          <w:fldChar w:fldCharType="end"/>
        </w:r>
      </w:hyperlink>
    </w:p>
    <w:p w14:paraId="1081B82A"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6" w:history="1">
        <w:r w:rsidR="00853D4D" w:rsidRPr="00CB63FC">
          <w:rPr>
            <w:rStyle w:val="Hyperlink"/>
            <w:rFonts w:eastAsia="Calibri"/>
            <w:b w:val="0"/>
            <w:bCs/>
            <w:kern w:val="32"/>
            <w:sz w:val="22"/>
            <w:szCs w:val="22"/>
          </w:rPr>
          <w:t>Appendix I-1: 4th Grade Student Assent Information Brochure for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_Toc490827326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23</w:t>
        </w:r>
        <w:r w:rsidR="00853D4D" w:rsidRPr="00CB63FC">
          <w:rPr>
            <w:b w:val="0"/>
            <w:webHidden/>
            <w:sz w:val="22"/>
            <w:szCs w:val="22"/>
          </w:rPr>
          <w:fldChar w:fldCharType="end"/>
        </w:r>
      </w:hyperlink>
    </w:p>
    <w:p w14:paraId="5B82D3E3"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7" w:history="1">
        <w:r w:rsidR="00853D4D" w:rsidRPr="00CB63FC">
          <w:rPr>
            <w:rStyle w:val="Hyperlink"/>
            <w:rFonts w:eastAsia="Calibri"/>
            <w:b w:val="0"/>
            <w:bCs/>
            <w:kern w:val="32"/>
            <w:sz w:val="22"/>
            <w:szCs w:val="22"/>
          </w:rPr>
          <w:t>Appendix I-2: 8th and 12th Grade Student (Under Age 18) Assent Information Brochure for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_Toc490827327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25</w:t>
        </w:r>
        <w:r w:rsidR="00853D4D" w:rsidRPr="00CB63FC">
          <w:rPr>
            <w:b w:val="0"/>
            <w:webHidden/>
            <w:sz w:val="22"/>
            <w:szCs w:val="22"/>
          </w:rPr>
          <w:fldChar w:fldCharType="end"/>
        </w:r>
      </w:hyperlink>
    </w:p>
    <w:p w14:paraId="450780E2"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8" w:history="1">
        <w:r w:rsidR="00853D4D" w:rsidRPr="00CB63FC">
          <w:rPr>
            <w:rStyle w:val="Hyperlink"/>
            <w:rFonts w:eastAsia="Calibri"/>
            <w:b w:val="0"/>
            <w:bCs/>
            <w:kern w:val="32"/>
            <w:sz w:val="22"/>
            <w:szCs w:val="22"/>
          </w:rPr>
          <w:t>Appendix J: Student (Age 18 or Older) Permission Form for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_Toc490827328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27</w:t>
        </w:r>
        <w:r w:rsidR="00853D4D" w:rsidRPr="00CB63FC">
          <w:rPr>
            <w:b w:val="0"/>
            <w:webHidden/>
            <w:sz w:val="22"/>
            <w:szCs w:val="22"/>
          </w:rPr>
          <w:fldChar w:fldCharType="end"/>
        </w:r>
      </w:hyperlink>
    </w:p>
    <w:p w14:paraId="4BE83AA3"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29" w:history="1">
        <w:r w:rsidR="00853D4D" w:rsidRPr="00CB63FC">
          <w:rPr>
            <w:rStyle w:val="Hyperlink"/>
            <w:rFonts w:eastAsia="Calibri"/>
            <w:b w:val="0"/>
            <w:bCs/>
            <w:kern w:val="32"/>
            <w:sz w:val="22"/>
            <w:szCs w:val="22"/>
          </w:rPr>
          <w:t>Appendix K: Email/Letter Confirmation to Parent or Legal Guardian of Student (Under Age 18) Participants in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_Toc490827329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30</w:t>
        </w:r>
        <w:r w:rsidR="00853D4D" w:rsidRPr="00CB63FC">
          <w:rPr>
            <w:b w:val="0"/>
            <w:webHidden/>
            <w:sz w:val="22"/>
            <w:szCs w:val="22"/>
          </w:rPr>
          <w:fldChar w:fldCharType="end"/>
        </w:r>
      </w:hyperlink>
    </w:p>
    <w:p w14:paraId="271E6592"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0" w:history="1">
        <w:r w:rsidR="00853D4D" w:rsidRPr="00CB63FC">
          <w:rPr>
            <w:rStyle w:val="Hyperlink"/>
            <w:rFonts w:eastAsia="Calibri"/>
            <w:b w:val="0"/>
            <w:bCs/>
            <w:kern w:val="32"/>
            <w:sz w:val="22"/>
            <w:szCs w:val="22"/>
          </w:rPr>
          <w:t>Appendix L: Email/Letter Confirmation to Student (Age 18 or Older) Participants in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_Toc490827330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31</w:t>
        </w:r>
        <w:r w:rsidR="00853D4D" w:rsidRPr="00CB63FC">
          <w:rPr>
            <w:b w:val="0"/>
            <w:webHidden/>
            <w:sz w:val="22"/>
            <w:szCs w:val="22"/>
          </w:rPr>
          <w:fldChar w:fldCharType="end"/>
        </w:r>
      </w:hyperlink>
    </w:p>
    <w:p w14:paraId="542B4A29"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1" w:history="1">
        <w:r w:rsidR="00853D4D" w:rsidRPr="00CB63FC">
          <w:rPr>
            <w:rStyle w:val="Hyperlink"/>
            <w:rFonts w:eastAsia="Calibri"/>
            <w:b w:val="0"/>
            <w:bCs/>
            <w:kern w:val="32"/>
            <w:sz w:val="22"/>
            <w:szCs w:val="22"/>
          </w:rPr>
          <w:t>Appendix M: Parent/Legal Guardian Receipt for a $30 Gift Card for Transporting Student to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_Toc490827331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32</w:t>
        </w:r>
        <w:r w:rsidR="00853D4D" w:rsidRPr="00CB63FC">
          <w:rPr>
            <w:b w:val="0"/>
            <w:webHidden/>
            <w:sz w:val="22"/>
            <w:szCs w:val="22"/>
          </w:rPr>
          <w:fldChar w:fldCharType="end"/>
        </w:r>
      </w:hyperlink>
    </w:p>
    <w:p w14:paraId="1BC8E29C"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2" w:history="1">
        <w:r w:rsidR="00853D4D" w:rsidRPr="00CB63FC">
          <w:rPr>
            <w:rStyle w:val="Hyperlink"/>
            <w:rFonts w:eastAsia="Calibri"/>
            <w:b w:val="0"/>
            <w:bCs/>
            <w:kern w:val="32"/>
            <w:sz w:val="22"/>
            <w:szCs w:val="22"/>
          </w:rPr>
          <w:t>Appendix N: Student Receipt for a $30 Gift Card for Participating in Focus Group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_Toc490827332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33</w:t>
        </w:r>
        <w:r w:rsidR="00853D4D" w:rsidRPr="00CB63FC">
          <w:rPr>
            <w:b w:val="0"/>
            <w:webHidden/>
            <w:sz w:val="22"/>
            <w:szCs w:val="22"/>
          </w:rPr>
          <w:fldChar w:fldCharType="end"/>
        </w:r>
      </w:hyperlink>
    </w:p>
    <w:p w14:paraId="04AA3ABD"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3" w:history="1">
        <w:r w:rsidR="00853D4D" w:rsidRPr="00CB63FC">
          <w:rPr>
            <w:rStyle w:val="Hyperlink"/>
            <w:rFonts w:eastAsia="Calibri"/>
            <w:b w:val="0"/>
            <w:bCs/>
            <w:kern w:val="32"/>
            <w:sz w:val="22"/>
            <w:szCs w:val="22"/>
          </w:rPr>
          <w:t>Appendix O: Thank You Letter to Parent or Legal Guardian of Student (Under Age 18) Participants in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_Toc490827333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34</w:t>
        </w:r>
        <w:r w:rsidR="00853D4D" w:rsidRPr="00CB63FC">
          <w:rPr>
            <w:b w:val="0"/>
            <w:webHidden/>
            <w:sz w:val="22"/>
            <w:szCs w:val="22"/>
          </w:rPr>
          <w:fldChar w:fldCharType="end"/>
        </w:r>
      </w:hyperlink>
    </w:p>
    <w:p w14:paraId="119C23C1"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4" w:history="1">
        <w:r w:rsidR="00853D4D" w:rsidRPr="00CB63FC">
          <w:rPr>
            <w:rStyle w:val="Hyperlink"/>
            <w:rFonts w:eastAsia="Calibri"/>
            <w:b w:val="0"/>
            <w:bCs/>
            <w:kern w:val="32"/>
            <w:sz w:val="22"/>
            <w:szCs w:val="22"/>
          </w:rPr>
          <w:t>Appendix P: Thank You Letter to Student (Age 18 or Older) Participants in Focus Groups and Cognitive Interviews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_Toc490827334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35</w:t>
        </w:r>
        <w:r w:rsidR="00853D4D" w:rsidRPr="00CB63FC">
          <w:rPr>
            <w:b w:val="0"/>
            <w:webHidden/>
            <w:sz w:val="22"/>
            <w:szCs w:val="22"/>
          </w:rPr>
          <w:fldChar w:fldCharType="end"/>
        </w:r>
      </w:hyperlink>
    </w:p>
    <w:p w14:paraId="2E145458"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5" w:history="1">
        <w:r w:rsidR="00853D4D" w:rsidRPr="00CB63FC">
          <w:rPr>
            <w:rStyle w:val="Hyperlink"/>
            <w:rFonts w:eastAsia="Calibri"/>
            <w:b w:val="0"/>
            <w:bCs/>
            <w:kern w:val="32"/>
            <w:sz w:val="22"/>
            <w:szCs w:val="22"/>
          </w:rPr>
          <w:t>Appendix Q: Resource List for Students</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_Toc490827335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36</w:t>
        </w:r>
        <w:r w:rsidR="00853D4D" w:rsidRPr="00CB63FC">
          <w:rPr>
            <w:b w:val="0"/>
            <w:webHidden/>
            <w:sz w:val="22"/>
            <w:szCs w:val="22"/>
          </w:rPr>
          <w:fldChar w:fldCharType="end"/>
        </w:r>
      </w:hyperlink>
    </w:p>
    <w:p w14:paraId="5CF47468" w14:textId="77777777" w:rsidR="00853D4D" w:rsidRPr="00CB63FC" w:rsidRDefault="000F7E23" w:rsidP="00CB63FC">
      <w:pPr>
        <w:pStyle w:val="TOC1"/>
        <w:tabs>
          <w:tab w:val="clear" w:pos="9450"/>
          <w:tab w:val="right" w:leader="dot" w:pos="10440"/>
        </w:tabs>
        <w:ind w:right="234"/>
        <w:rPr>
          <w:rFonts w:asciiTheme="minorHAnsi" w:eastAsiaTheme="minorEastAsia" w:hAnsiTheme="minorHAnsi" w:cstheme="minorBidi"/>
          <w:b w:val="0"/>
          <w:sz w:val="22"/>
          <w:szCs w:val="22"/>
        </w:rPr>
      </w:pPr>
      <w:hyperlink w:anchor="_Toc490827336" w:history="1">
        <w:r w:rsidR="00853D4D" w:rsidRPr="00CB63FC">
          <w:rPr>
            <w:rStyle w:val="Hyperlink"/>
            <w:rFonts w:eastAsia="Calibri"/>
            <w:b w:val="0"/>
            <w:bCs/>
            <w:kern w:val="32"/>
            <w:sz w:val="22"/>
            <w:szCs w:val="22"/>
          </w:rPr>
          <w:t>Appendix R: Example Cognitive Lab Interview Tracking Schedule</w:t>
        </w:r>
        <w:r w:rsidR="00853D4D" w:rsidRPr="00CB63FC">
          <w:rPr>
            <w:b w:val="0"/>
            <w:webHidden/>
            <w:sz w:val="22"/>
            <w:szCs w:val="22"/>
          </w:rPr>
          <w:tab/>
        </w:r>
        <w:r w:rsidR="00853D4D" w:rsidRPr="00CB63FC">
          <w:rPr>
            <w:b w:val="0"/>
            <w:webHidden/>
            <w:sz w:val="22"/>
            <w:szCs w:val="22"/>
          </w:rPr>
          <w:fldChar w:fldCharType="begin"/>
        </w:r>
        <w:r w:rsidR="00853D4D" w:rsidRPr="00CB63FC">
          <w:rPr>
            <w:b w:val="0"/>
            <w:webHidden/>
            <w:sz w:val="22"/>
            <w:szCs w:val="22"/>
          </w:rPr>
          <w:instrText xml:space="preserve"> PAGEREF _Toc490827336 \h </w:instrText>
        </w:r>
        <w:r w:rsidR="00853D4D" w:rsidRPr="00CB63FC">
          <w:rPr>
            <w:b w:val="0"/>
            <w:webHidden/>
            <w:sz w:val="22"/>
            <w:szCs w:val="22"/>
          </w:rPr>
        </w:r>
        <w:r w:rsidR="00853D4D" w:rsidRPr="00CB63FC">
          <w:rPr>
            <w:b w:val="0"/>
            <w:webHidden/>
            <w:sz w:val="22"/>
            <w:szCs w:val="22"/>
          </w:rPr>
          <w:fldChar w:fldCharType="separate"/>
        </w:r>
        <w:r w:rsidR="00853D4D" w:rsidRPr="00CB63FC">
          <w:rPr>
            <w:b w:val="0"/>
            <w:webHidden/>
            <w:sz w:val="22"/>
            <w:szCs w:val="22"/>
          </w:rPr>
          <w:t>37</w:t>
        </w:r>
        <w:r w:rsidR="00853D4D" w:rsidRPr="00CB63FC">
          <w:rPr>
            <w:b w:val="0"/>
            <w:webHidden/>
            <w:sz w:val="22"/>
            <w:szCs w:val="22"/>
          </w:rPr>
          <w:fldChar w:fldCharType="end"/>
        </w:r>
      </w:hyperlink>
    </w:p>
    <w:p w14:paraId="7B0E48B9" w14:textId="58AAB1BD" w:rsidR="00783859" w:rsidRDefault="000468FB" w:rsidP="00CB63FC">
      <w:pPr>
        <w:pStyle w:val="TOC1"/>
        <w:tabs>
          <w:tab w:val="clear" w:pos="9450"/>
          <w:tab w:val="right" w:leader="dot" w:pos="10440"/>
        </w:tabs>
        <w:spacing w:after="120"/>
        <w:ind w:left="720" w:right="234" w:hanging="720"/>
        <w:rPr>
          <w:b w:val="0"/>
          <w:highlight w:val="yellow"/>
        </w:rPr>
      </w:pPr>
      <w:r w:rsidRPr="00CB63FC">
        <w:rPr>
          <w:b w:val="0"/>
          <w:sz w:val="22"/>
          <w:szCs w:val="22"/>
          <w:highlight w:val="yellow"/>
        </w:rPr>
        <w:fldChar w:fldCharType="end"/>
      </w:r>
      <w:bookmarkStart w:id="2" w:name="_Toc286052931"/>
      <w:bookmarkStart w:id="3" w:name="_Toc286052983"/>
      <w:bookmarkStart w:id="4" w:name="_Toc286052932"/>
      <w:bookmarkStart w:id="5" w:name="_Toc286052984"/>
      <w:bookmarkStart w:id="6" w:name="_Toc457126518"/>
      <w:bookmarkStart w:id="7" w:name="_Toc398803604"/>
      <w:bookmarkStart w:id="8" w:name="_Toc336006760"/>
      <w:bookmarkStart w:id="9" w:name="_Toc337199499"/>
      <w:bookmarkStart w:id="10" w:name="_Toc281896101"/>
      <w:bookmarkStart w:id="11" w:name="_Toc283124660"/>
      <w:bookmarkEnd w:id="2"/>
      <w:bookmarkEnd w:id="3"/>
      <w:bookmarkEnd w:id="4"/>
      <w:bookmarkEnd w:id="5"/>
    </w:p>
    <w:p w14:paraId="667A025B" w14:textId="77777777" w:rsidR="00783859" w:rsidRDefault="00783859">
      <w:pPr>
        <w:widowControl/>
        <w:adjustRightInd/>
        <w:spacing w:after="0" w:line="240" w:lineRule="auto"/>
        <w:jc w:val="left"/>
        <w:textAlignment w:val="auto"/>
        <w:rPr>
          <w:noProof/>
          <w:highlight w:val="yellow"/>
        </w:rPr>
      </w:pPr>
      <w:r>
        <w:rPr>
          <w:b/>
          <w:highlight w:val="yellow"/>
        </w:rPr>
        <w:br w:type="page"/>
      </w:r>
    </w:p>
    <w:p w14:paraId="74BA4C63" w14:textId="6E08E65A" w:rsidR="000C3B7D" w:rsidRPr="00CB79F2" w:rsidRDefault="00B40C44" w:rsidP="00E12CDB">
      <w:pPr>
        <w:pStyle w:val="TOC1"/>
        <w:tabs>
          <w:tab w:val="clear" w:pos="9450"/>
          <w:tab w:val="right" w:leader="dot" w:pos="10530"/>
        </w:tabs>
        <w:ind w:right="259"/>
        <w:rPr>
          <w:rFonts w:eastAsia="Calibri"/>
          <w:b w:val="0"/>
          <w:bCs/>
          <w:kern w:val="32"/>
        </w:rPr>
      </w:pPr>
      <w:r w:rsidRPr="00F771DE">
        <w:rPr>
          <w:rFonts w:eastAsia="Calibri"/>
          <w:bCs/>
          <w:kern w:val="32"/>
        </w:rPr>
        <w:t>Appendix A: Email/Letter Recruiting Parents or Legal Guardians of Student Participants</w:t>
      </w:r>
      <w:bookmarkEnd w:id="6"/>
      <w:r w:rsidR="00BA07CD">
        <w:rPr>
          <w:rFonts w:eastAsia="Calibri"/>
          <w:bCs/>
          <w:kern w:val="32"/>
        </w:rPr>
        <w:t xml:space="preserve"> for Focus Groups</w:t>
      </w:r>
      <w:r w:rsidR="000C3B7D">
        <w:rPr>
          <w:rFonts w:eastAsia="Calibri"/>
          <w:bCs/>
          <w:kern w:val="32"/>
        </w:rPr>
        <w:t xml:space="preserve"> and Cognitive Interviews</w:t>
      </w:r>
    </w:p>
    <w:p w14:paraId="15522C42" w14:textId="77777777" w:rsidR="00B40C44" w:rsidRPr="00B40C44" w:rsidRDefault="00B40C44" w:rsidP="00C443E6">
      <w:pPr>
        <w:widowControl/>
        <w:adjustRightInd/>
        <w:spacing w:after="0"/>
        <w:jc w:val="left"/>
        <w:textAlignment w:val="auto"/>
        <w:rPr>
          <w:rFonts w:eastAsia="Calibri"/>
          <w:sz w:val="22"/>
          <w:szCs w:val="22"/>
        </w:rPr>
      </w:pPr>
    </w:p>
    <w:p w14:paraId="2A451D9C" w14:textId="77777777" w:rsidR="006D101F" w:rsidRDefault="03A049AD" w:rsidP="03A049AD">
      <w:pPr>
        <w:widowControl/>
        <w:adjustRightInd/>
        <w:jc w:val="left"/>
        <w:textAlignment w:val="auto"/>
        <w:rPr>
          <w:rFonts w:eastAsia="Calibri"/>
        </w:rPr>
      </w:pPr>
      <w:r w:rsidRPr="00F06427">
        <w:rPr>
          <w:rFonts w:eastAsia="Calibri"/>
        </w:rPr>
        <w:t>Subject: Education Research Study Opportunity for Students in Grades 4, 8, and 12</w:t>
      </w:r>
    </w:p>
    <w:p w14:paraId="082DE148" w14:textId="6180EE5C" w:rsidR="00CE6A18" w:rsidRPr="00F06427" w:rsidRDefault="00CE6A18" w:rsidP="00CE6A18">
      <w:pPr>
        <w:widowControl/>
        <w:adjustRightInd/>
        <w:jc w:val="right"/>
        <w:textAlignment w:val="auto"/>
        <w:rPr>
          <w:rFonts w:eastAsia="Calibri"/>
        </w:rPr>
      </w:pPr>
      <w:r w:rsidRPr="00F06427">
        <w:rPr>
          <w:rFonts w:eastAsia="Calibri"/>
        </w:rPr>
        <w:t>&lt;DATE&gt;</w:t>
      </w:r>
    </w:p>
    <w:p w14:paraId="6328486B" w14:textId="77777777" w:rsidR="00B40C44" w:rsidRPr="00F06427" w:rsidRDefault="03A049AD" w:rsidP="03A049AD">
      <w:pPr>
        <w:widowControl/>
        <w:adjustRightInd/>
        <w:jc w:val="left"/>
        <w:textAlignment w:val="auto"/>
        <w:rPr>
          <w:rFonts w:eastAsia="Calibri"/>
        </w:rPr>
      </w:pPr>
      <w:r w:rsidRPr="00F06427">
        <w:rPr>
          <w:rFonts w:eastAsia="Calibri"/>
        </w:rPr>
        <w:t>Dear &lt;NAME&gt;:</w:t>
      </w:r>
    </w:p>
    <w:p w14:paraId="1B6F12BB" w14:textId="77777777" w:rsidR="00B40C44" w:rsidRPr="00F06427" w:rsidRDefault="03A049AD" w:rsidP="03A049AD">
      <w:pPr>
        <w:widowControl/>
        <w:adjustRightInd/>
        <w:jc w:val="left"/>
        <w:textAlignment w:val="auto"/>
        <w:rPr>
          <w:rFonts w:eastAsia="Calibri"/>
        </w:rPr>
      </w:pPr>
      <w:r w:rsidRPr="00F06427">
        <w:rPr>
          <w:rFonts w:eastAsia="Calibri"/>
        </w:rPr>
        <w:t>My name is &lt;CONTACT NAME&gt;</w:t>
      </w:r>
      <w:r w:rsidR="00195795" w:rsidRPr="00F06427">
        <w:rPr>
          <w:rFonts w:eastAsia="Calibri"/>
        </w:rPr>
        <w:t>,</w:t>
      </w:r>
      <w:r w:rsidRPr="00F06427">
        <w:rPr>
          <w:rFonts w:eastAsia="Calibri"/>
        </w:rPr>
        <w:t xml:space="preserve"> and I am contacting you from </w:t>
      </w:r>
      <w:r w:rsidR="00195795" w:rsidRPr="00F06427">
        <w:rPr>
          <w:rFonts w:eastAsia="Calibri"/>
        </w:rPr>
        <w:t>&lt;</w:t>
      </w:r>
      <w:r w:rsidRPr="00F06427">
        <w:rPr>
          <w:rFonts w:eastAsia="Calibri"/>
        </w:rPr>
        <w:t>LOCAL FACILITY NAME</w:t>
      </w:r>
      <w:r w:rsidR="00195795" w:rsidRPr="00F06427">
        <w:rPr>
          <w:rFonts w:eastAsia="Calibri"/>
        </w:rPr>
        <w:t>&gt;</w:t>
      </w:r>
      <w:r w:rsidRPr="00F06427">
        <w:rPr>
          <w:rFonts w:eastAsia="Calibri"/>
        </w:rPr>
        <w:t>, a local research company. We are conducting an important study for the National Center for Education Statistics (NCES), part of the U.S. Department of Education.</w:t>
      </w:r>
    </w:p>
    <w:p w14:paraId="0F2E4BF4" w14:textId="7084C415" w:rsidR="00B40C44" w:rsidRPr="00B40C44" w:rsidRDefault="03A049AD" w:rsidP="03A049AD">
      <w:pPr>
        <w:widowControl/>
        <w:adjustRightInd/>
        <w:jc w:val="left"/>
        <w:textAlignment w:val="auto"/>
        <w:rPr>
          <w:rFonts w:eastAsia="Calibri"/>
          <w:sz w:val="22"/>
          <w:szCs w:val="22"/>
        </w:rPr>
      </w:pPr>
      <w:r w:rsidRPr="00F06427">
        <w:rPr>
          <w:rFonts w:eastAsia="Calibri"/>
        </w:rPr>
        <w:t xml:space="preserve">We are recruiting fourth, eighth, and twelfth grade students to participate in voluntary </w:t>
      </w:r>
      <w:r w:rsidR="000C3B7D" w:rsidRPr="00F06427">
        <w:rPr>
          <w:rFonts w:eastAsia="Calibri"/>
        </w:rPr>
        <w:t>&lt;</w:t>
      </w:r>
      <w:r w:rsidRPr="00F06427">
        <w:rPr>
          <w:rFonts w:eastAsia="Calibri"/>
        </w:rPr>
        <w:t>focus groups</w:t>
      </w:r>
      <w:r w:rsidR="000C3B7D" w:rsidRPr="00F06427">
        <w:rPr>
          <w:rFonts w:eastAsia="Calibri"/>
        </w:rPr>
        <w:t>/research interviews&gt;</w:t>
      </w:r>
      <w:r w:rsidRPr="00F06427">
        <w:rPr>
          <w:rFonts w:eastAsia="Calibri"/>
        </w:rPr>
        <w:t xml:space="preserve"> supporting the development of survey questions for the National Assessment of Educational Progress (NAEP), the largest nationally representative and continuing assessment of what America's students know and can do in various subject areas. More information about the NAEP assessment is available online at: </w:t>
      </w:r>
      <w:hyperlink r:id="rId28">
        <w:r w:rsidRPr="00F06427">
          <w:rPr>
            <w:rFonts w:eastAsia="Calibri"/>
            <w:u w:val="single"/>
          </w:rPr>
          <w:t>http://nces.ed.gov/nationsreportcard/</w:t>
        </w:r>
      </w:hyperlink>
      <w:r w:rsidRPr="00444804">
        <w:rPr>
          <w:rFonts w:eastAsia="Calibri"/>
          <w:sz w:val="22"/>
          <w:szCs w:val="22"/>
        </w:rPr>
        <w:t>.</w:t>
      </w:r>
    </w:p>
    <w:p w14:paraId="2DACD724" w14:textId="77777777" w:rsidR="006D101F" w:rsidRDefault="03A049AD" w:rsidP="03A049AD">
      <w:pPr>
        <w:widowControl/>
        <w:adjustRightInd/>
        <w:jc w:val="left"/>
        <w:textAlignment w:val="auto"/>
        <w:rPr>
          <w:rFonts w:eastAsia="Calibri"/>
        </w:rPr>
      </w:pPr>
      <w:r w:rsidRPr="00F06427">
        <w:rPr>
          <w:rFonts w:eastAsia="Calibri"/>
        </w:rPr>
        <w:t xml:space="preserve"> </w:t>
      </w:r>
      <w:r w:rsidR="000C3B7D" w:rsidRPr="00F06427">
        <w:rPr>
          <w:rFonts w:eastAsia="Calibri"/>
        </w:rPr>
        <w:t>[</w:t>
      </w:r>
      <w:r w:rsidR="000C3B7D" w:rsidRPr="00F06427">
        <w:rPr>
          <w:rFonts w:eastAsia="Calibri"/>
          <w:i/>
        </w:rPr>
        <w:t xml:space="preserve">For Focus Groups: </w:t>
      </w:r>
      <w:r w:rsidR="000C3B7D" w:rsidRPr="00F06427">
        <w:rPr>
          <w:rFonts w:eastAsia="Calibri"/>
        </w:rPr>
        <w:t xml:space="preserve">Student feedback will help NCES improve the survey so students like your child understand all the questions. </w:t>
      </w:r>
      <w:r w:rsidRPr="00F06427">
        <w:rPr>
          <w:rFonts w:eastAsia="Calibri"/>
        </w:rPr>
        <w:t xml:space="preserve">During the focus group, your child will be asked to talk about all of the adults with whom he or she lives at least some of the time. The moderator will ask participants to identify the adults </w:t>
      </w:r>
      <w:r w:rsidR="00286B39" w:rsidRPr="00F06427">
        <w:rPr>
          <w:rFonts w:eastAsia="Calibri"/>
        </w:rPr>
        <w:t xml:space="preserve">who </w:t>
      </w:r>
      <w:r w:rsidR="00CE6BDC" w:rsidRPr="00F06427">
        <w:rPr>
          <w:rFonts w:eastAsia="Calibri"/>
        </w:rPr>
        <w:t>are their</w:t>
      </w:r>
      <w:r w:rsidRPr="00F06427">
        <w:rPr>
          <w:rFonts w:eastAsia="Calibri"/>
        </w:rPr>
        <w:t xml:space="preserve"> parents or </w:t>
      </w:r>
      <w:r w:rsidR="005270FC" w:rsidRPr="00F06427">
        <w:rPr>
          <w:rFonts w:eastAsia="Calibri"/>
        </w:rPr>
        <w:t xml:space="preserve">legal </w:t>
      </w:r>
      <w:r w:rsidRPr="00F06427">
        <w:rPr>
          <w:rFonts w:eastAsia="Calibri"/>
        </w:rPr>
        <w:t xml:space="preserve">guardians and </w:t>
      </w:r>
      <w:r w:rsidR="00CE6BDC" w:rsidRPr="00F06427">
        <w:rPr>
          <w:rFonts w:eastAsia="Calibri"/>
        </w:rPr>
        <w:t>describe what supports these adults offer them</w:t>
      </w:r>
      <w:r w:rsidRPr="00F06427">
        <w:rPr>
          <w:rFonts w:eastAsia="Calibri"/>
        </w:rPr>
        <w:t xml:space="preserve">. Participants will then be asked to describe what they know about each parent or </w:t>
      </w:r>
      <w:r w:rsidR="005270FC" w:rsidRPr="00F06427">
        <w:rPr>
          <w:rFonts w:eastAsia="Calibri"/>
        </w:rPr>
        <w:t xml:space="preserve">legal </w:t>
      </w:r>
      <w:r w:rsidRPr="00F06427">
        <w:rPr>
          <w:rFonts w:eastAsia="Calibri"/>
        </w:rPr>
        <w:t xml:space="preserve">guardian’s level of education, whether or not each adult works, and, if so, to describe what he or she knows about that adult’s </w:t>
      </w:r>
      <w:r w:rsidR="00AA0128" w:rsidRPr="00F06427">
        <w:rPr>
          <w:rFonts w:eastAsia="Calibri"/>
        </w:rPr>
        <w:t>occupation</w:t>
      </w:r>
      <w:r w:rsidRPr="00F06427">
        <w:rPr>
          <w:rFonts w:eastAsia="Calibri"/>
        </w:rPr>
        <w:t xml:space="preserve">. The purpose of these questions is not to test or grade students, but to learn </w:t>
      </w:r>
      <w:r w:rsidR="001A61E6" w:rsidRPr="00F06427">
        <w:rPr>
          <w:rFonts w:eastAsia="Calibri"/>
        </w:rPr>
        <w:t xml:space="preserve">how students in your child’s grade level describe their </w:t>
      </w:r>
      <w:r w:rsidR="008424FF" w:rsidRPr="00F06427">
        <w:rPr>
          <w:rFonts w:eastAsia="Calibri"/>
        </w:rPr>
        <w:t>household(s)</w:t>
      </w:r>
      <w:r w:rsidR="001A61E6" w:rsidRPr="00F06427">
        <w:rPr>
          <w:rFonts w:eastAsia="Calibri"/>
        </w:rPr>
        <w:t xml:space="preserve"> composition and how much detail they know about their parents</w:t>
      </w:r>
      <w:r w:rsidR="00276DF5" w:rsidRPr="00F06427">
        <w:rPr>
          <w:rFonts w:eastAsia="Calibri"/>
        </w:rPr>
        <w:t>’</w:t>
      </w:r>
      <w:r w:rsidR="001A61E6" w:rsidRPr="00F06427">
        <w:rPr>
          <w:rFonts w:eastAsia="Calibri"/>
        </w:rPr>
        <w:t xml:space="preserve"> or </w:t>
      </w:r>
      <w:r w:rsidR="005270FC" w:rsidRPr="00F06427">
        <w:rPr>
          <w:rFonts w:eastAsia="Calibri"/>
        </w:rPr>
        <w:t xml:space="preserve">legal </w:t>
      </w:r>
      <w:r w:rsidR="001A61E6" w:rsidRPr="00F06427">
        <w:rPr>
          <w:rFonts w:eastAsia="Calibri"/>
        </w:rPr>
        <w:t xml:space="preserve">guardians’ education and work. </w:t>
      </w:r>
      <w:r w:rsidRPr="00F06427">
        <w:rPr>
          <w:rFonts w:eastAsia="Calibri"/>
        </w:rPr>
        <w:t>NCES wants to hear their thoughts to make the survey questions easier to understand and less burdensome for students to answer.</w:t>
      </w:r>
      <w:r w:rsidR="000C3B7D" w:rsidRPr="00F06427">
        <w:rPr>
          <w:rFonts w:eastAsia="Calibri"/>
        </w:rPr>
        <w:t>]</w:t>
      </w:r>
    </w:p>
    <w:p w14:paraId="7E249612" w14:textId="388DA983" w:rsidR="00B40C44" w:rsidRPr="00F06427" w:rsidRDefault="000C3B7D" w:rsidP="03A049AD">
      <w:pPr>
        <w:widowControl/>
        <w:adjustRightInd/>
        <w:jc w:val="left"/>
        <w:textAlignment w:val="auto"/>
        <w:rPr>
          <w:rFonts w:eastAsia="Calibri"/>
        </w:rPr>
      </w:pPr>
      <w:r w:rsidRPr="00F06427">
        <w:rPr>
          <w:rFonts w:eastAsia="Calibri"/>
        </w:rPr>
        <w:t>[</w:t>
      </w:r>
      <w:r w:rsidRPr="00F06427">
        <w:rPr>
          <w:rFonts w:eastAsia="Calibri"/>
          <w:i/>
        </w:rPr>
        <w:t xml:space="preserve">For Cognitive Interviews: </w:t>
      </w:r>
      <w:r w:rsidRPr="00F06427">
        <w:rPr>
          <w:rFonts w:eastAsia="Calibri"/>
        </w:rPr>
        <w:t>Student feedback will help NCES improve the survey so students like your child understand all the questions. During the interview, your child will receive a copy of questions that he or she will be asked to answer verbally. The interviewer will ask open-ended questions to follow up on why your child selected each answer. The purpose of these interviews is not to test or grade students. NCES wants to hear their thoughts to improve the survey questions, making them easier to understand.]</w:t>
      </w:r>
    </w:p>
    <w:p w14:paraId="5C9E26D9" w14:textId="5B0D064E" w:rsidR="00B40C44" w:rsidRPr="00F06427" w:rsidRDefault="03A049AD" w:rsidP="03A049AD">
      <w:pPr>
        <w:widowControl/>
        <w:adjustRightInd/>
        <w:jc w:val="left"/>
        <w:textAlignment w:val="auto"/>
        <w:rPr>
          <w:rFonts w:eastAsia="Calibri"/>
        </w:rPr>
      </w:pPr>
      <w:r w:rsidRPr="00F06427">
        <w:rPr>
          <w:rFonts w:eastAsia="Calibri"/>
        </w:rPr>
        <w:t xml:space="preserve">The </w:t>
      </w:r>
      <w:r w:rsidR="000C3B7D" w:rsidRPr="00F06427">
        <w:rPr>
          <w:rFonts w:eastAsia="Calibri"/>
        </w:rPr>
        <w:t>&lt;</w:t>
      </w:r>
      <w:r w:rsidRPr="00F06427">
        <w:rPr>
          <w:rFonts w:eastAsia="Calibri"/>
        </w:rPr>
        <w:t>focus group</w:t>
      </w:r>
      <w:r w:rsidR="000C3B7D" w:rsidRPr="00F06427">
        <w:rPr>
          <w:rFonts w:eastAsia="Calibri"/>
        </w:rPr>
        <w:t>/</w:t>
      </w:r>
      <w:r w:rsidR="00CB79F2" w:rsidRPr="00F06427">
        <w:rPr>
          <w:rFonts w:eastAsia="Calibri"/>
        </w:rPr>
        <w:t xml:space="preserve"> </w:t>
      </w:r>
      <w:r w:rsidR="000C3B7D" w:rsidRPr="00F06427">
        <w:rPr>
          <w:rFonts w:eastAsia="Calibri"/>
        </w:rPr>
        <w:t>interview&gt;</w:t>
      </w:r>
      <w:r w:rsidRPr="00F06427">
        <w:rPr>
          <w:rFonts w:eastAsia="Calibri"/>
        </w:rPr>
        <w:t xml:space="preserve"> in which your child will participate will take place at &lt;LOCATION&gt; and will last no more than 60 minutes. Students will be assigned a unique student identifier (ID), and at no time will their names be linked to any of their answers. </w:t>
      </w:r>
      <w:r w:rsidR="005D2DC0" w:rsidRPr="005D2DC0">
        <w:rPr>
          <w:rFonts w:eastAsia="Calibri"/>
        </w:rPr>
        <w:t xml:space="preserve">All of the information </w:t>
      </w:r>
      <w:r w:rsidR="00DC77C2">
        <w:rPr>
          <w:rFonts w:eastAsia="Calibri"/>
        </w:rPr>
        <w:t>provided by your child</w:t>
      </w:r>
      <w:r w:rsidR="005D2DC0" w:rsidRPr="005D2DC0">
        <w:rPr>
          <w:rFonts w:eastAsia="Calibri"/>
        </w:rPr>
        <w:t xml:space="preserve"> may be used only for statistical purposes and may not be disclosed, or used, in identifiable form for any other purpose except as required by law (20 U.S.C. §9573 and 6 U.S.C. §151</w:t>
      </w:r>
      <w:r w:rsidR="00026437" w:rsidRPr="00F06427">
        <w:rPr>
          <w:rFonts w:cs="Calibri"/>
        </w:rPr>
        <w:t>).</w:t>
      </w:r>
      <w:r w:rsidR="00A21B41" w:rsidRPr="00F06427">
        <w:rPr>
          <w:rFonts w:cs="Calibri"/>
        </w:rPr>
        <w:t xml:space="preserve"> </w:t>
      </w:r>
      <w:r w:rsidRPr="00F06427">
        <w:rPr>
          <w:rFonts w:eastAsia="Calibri"/>
        </w:rPr>
        <w:t>The sessions will be audio recorded and the recordings will be used only by the researchers conducting the study. No one else will hear the recording.</w:t>
      </w:r>
      <w:r w:rsidR="000C3B7D" w:rsidRPr="00F06427">
        <w:rPr>
          <w:rFonts w:eastAsia="Calibri"/>
        </w:rPr>
        <w:t xml:space="preserve"> The person who brings the student to the &lt;focus group/interview&gt; will be asked to wait in the facility’s lobby while the &lt;focus group/</w:t>
      </w:r>
      <w:r w:rsidR="00CB79F2" w:rsidRPr="00F06427">
        <w:rPr>
          <w:rFonts w:eastAsia="Calibri"/>
        </w:rPr>
        <w:t xml:space="preserve"> </w:t>
      </w:r>
      <w:r w:rsidR="000C3B7D" w:rsidRPr="00F06427">
        <w:rPr>
          <w:rFonts w:eastAsia="Calibri"/>
        </w:rPr>
        <w:t>interview&gt; is being conducted.</w:t>
      </w:r>
    </w:p>
    <w:p w14:paraId="0238AECE" w14:textId="77777777" w:rsidR="006D101F" w:rsidRDefault="00E678FD" w:rsidP="03A049AD">
      <w:pPr>
        <w:widowControl/>
        <w:adjustRightInd/>
        <w:jc w:val="left"/>
        <w:textAlignment w:val="auto"/>
        <w:rPr>
          <w:rFonts w:eastAsia="Calibri"/>
        </w:rPr>
      </w:pPr>
      <w:r w:rsidRPr="00F06427">
        <w:rPr>
          <w:rFonts w:eastAsia="Calibri"/>
        </w:rPr>
        <w:t>Students will receive a $30 gift card to thank them for participating in the research session.</w:t>
      </w:r>
      <w:r w:rsidRPr="00F06427">
        <w:rPr>
          <w:rFonts w:cs="Calibri"/>
        </w:rPr>
        <w:t xml:space="preserve"> If a parent or legal guardian brings their student to and from the interview site, they will also receive a $30 gift card to thank them for their time and effort.</w:t>
      </w:r>
      <w:r w:rsidRPr="00F06427">
        <w:rPr>
          <w:rFonts w:eastAsia="Calibri"/>
        </w:rPr>
        <w:t xml:space="preserve"> </w:t>
      </w:r>
      <w:r w:rsidR="03A049AD" w:rsidRPr="00F06427">
        <w:rPr>
          <w:rFonts w:eastAsia="Calibri"/>
        </w:rPr>
        <w:t>In addition, you will receive a thank you letter/email for allowing your child to participate in the study.</w:t>
      </w:r>
    </w:p>
    <w:p w14:paraId="0F7B5E5C" w14:textId="5AC63DAB" w:rsidR="00B40C44" w:rsidRPr="00F06427" w:rsidRDefault="03A049AD" w:rsidP="03A049AD">
      <w:pPr>
        <w:widowControl/>
        <w:adjustRightInd/>
        <w:jc w:val="left"/>
        <w:textAlignment w:val="auto"/>
        <w:rPr>
          <w:rFonts w:eastAsia="Calibri"/>
        </w:rPr>
      </w:pPr>
      <w:r w:rsidRPr="00F06427">
        <w:rPr>
          <w:rFonts w:eastAsia="Calibri"/>
        </w:rPr>
        <w:t>If your child is interested in participating in this voluntary research study, please call &lt;CONTACT PHONE&gt; or email &lt;CONTACT EMAIL&gt;. We look forward to speaking with you soon!</w:t>
      </w:r>
    </w:p>
    <w:p w14:paraId="0ADFAE71" w14:textId="77777777" w:rsidR="00B40C44" w:rsidRPr="00F06427" w:rsidRDefault="03A049AD" w:rsidP="03A049AD">
      <w:pPr>
        <w:widowControl/>
        <w:adjustRightInd/>
        <w:jc w:val="left"/>
        <w:textAlignment w:val="auto"/>
        <w:rPr>
          <w:rFonts w:eastAsia="Calibri"/>
        </w:rPr>
      </w:pPr>
      <w:r w:rsidRPr="00F06427">
        <w:rPr>
          <w:rFonts w:eastAsia="Calibri"/>
        </w:rPr>
        <w:t>Thank you,</w:t>
      </w:r>
    </w:p>
    <w:p w14:paraId="4233CF4F"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&lt;NAME&gt;</w:t>
      </w:r>
    </w:p>
    <w:p w14:paraId="58A4F49F"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&lt;JOB TITLE&gt;</w:t>
      </w:r>
    </w:p>
    <w:p w14:paraId="4B495951" w14:textId="77777777" w:rsidR="00BF56F8" w:rsidRPr="00F06427" w:rsidRDefault="00BF56F8" w:rsidP="00B40C44">
      <w:pPr>
        <w:widowControl/>
        <w:adjustRightInd/>
        <w:spacing w:after="0" w:line="240" w:lineRule="auto"/>
        <w:jc w:val="left"/>
        <w:textAlignment w:val="auto"/>
        <w:rPr>
          <w:rFonts w:eastAsia="Calibri"/>
          <w:noProof/>
        </w:rPr>
      </w:pPr>
      <w:r w:rsidRPr="00F06427">
        <w:rPr>
          <w:rFonts w:eastAsia="Calibri"/>
          <w:noProof/>
        </w:rPr>
        <w:t>&lt;FACILITY NAME&gt;</w:t>
      </w:r>
    </w:p>
    <w:p w14:paraId="57F4654C" w14:textId="77777777" w:rsidR="00B40C44" w:rsidRPr="00B40C44" w:rsidRDefault="03A049AD" w:rsidP="03A049AD">
      <w:pPr>
        <w:widowControl/>
        <w:adjustRightInd/>
        <w:spacing w:after="0" w:line="240" w:lineRule="auto"/>
        <w:jc w:val="left"/>
        <w:textAlignment w:val="auto"/>
        <w:rPr>
          <w:rFonts w:eastAsia="Calibri"/>
          <w:b/>
          <w:bCs/>
        </w:rPr>
      </w:pPr>
      <w:r w:rsidRPr="00F06427">
        <w:rPr>
          <w:rFonts w:eastAsia="Calibri"/>
        </w:rPr>
        <w:t>&lt;CONTACT PHONE&gt;</w:t>
      </w:r>
      <w:r w:rsidR="00B40C44" w:rsidRPr="03A049AD">
        <w:rPr>
          <w:rFonts w:eastAsia="Calibri"/>
          <w:b/>
          <w:bCs/>
        </w:rPr>
        <w:br w:type="page"/>
      </w:r>
    </w:p>
    <w:p w14:paraId="55DEEB86" w14:textId="77777777" w:rsidR="00B40C44" w:rsidRPr="00F771DE" w:rsidRDefault="00B40C44" w:rsidP="03A049AD">
      <w:pPr>
        <w:keepNext/>
        <w:widowControl/>
        <w:pBdr>
          <w:bottom w:val="single" w:sz="12" w:space="1" w:color="auto"/>
        </w:pBdr>
        <w:adjustRightInd/>
        <w:spacing w:after="0"/>
        <w:jc w:val="left"/>
        <w:textAlignment w:val="auto"/>
        <w:outlineLvl w:val="0"/>
        <w:rPr>
          <w:rFonts w:eastAsia="Calibri"/>
          <w:b/>
          <w:bCs/>
        </w:rPr>
      </w:pPr>
      <w:bookmarkStart w:id="12" w:name="_Toc337199493"/>
      <w:bookmarkStart w:id="13" w:name="_Toc398803616"/>
      <w:bookmarkStart w:id="14" w:name="_Toc457126520"/>
      <w:bookmarkStart w:id="15" w:name="_Toc490827319"/>
      <w:r w:rsidRPr="00F771DE">
        <w:rPr>
          <w:rFonts w:eastAsia="Calibri"/>
          <w:b/>
          <w:bCs/>
          <w:kern w:val="32"/>
        </w:rPr>
        <w:t xml:space="preserve">Appendix </w:t>
      </w:r>
      <w:r w:rsidR="00BF56F8">
        <w:rPr>
          <w:rFonts w:eastAsia="Calibri"/>
          <w:b/>
          <w:bCs/>
          <w:kern w:val="32"/>
        </w:rPr>
        <w:t>B</w:t>
      </w:r>
      <w:r w:rsidRPr="00F771DE">
        <w:rPr>
          <w:rFonts w:eastAsia="Calibri"/>
          <w:b/>
          <w:bCs/>
          <w:kern w:val="32"/>
        </w:rPr>
        <w:t xml:space="preserve">: Recruitment Email/Letter to Adults </w:t>
      </w:r>
      <w:r w:rsidR="002454C6">
        <w:rPr>
          <w:rFonts w:eastAsia="Calibri"/>
          <w:b/>
          <w:bCs/>
          <w:kern w:val="32"/>
        </w:rPr>
        <w:t>W</w:t>
      </w:r>
      <w:r w:rsidRPr="00F771DE">
        <w:rPr>
          <w:rFonts w:eastAsia="Calibri"/>
          <w:b/>
          <w:bCs/>
          <w:kern w:val="32"/>
        </w:rPr>
        <w:t>ho Requested Information on Research Study Opportunities</w:t>
      </w:r>
      <w:bookmarkEnd w:id="12"/>
      <w:bookmarkEnd w:id="13"/>
      <w:bookmarkEnd w:id="14"/>
      <w:bookmarkEnd w:id="15"/>
    </w:p>
    <w:p w14:paraId="63FE687E" w14:textId="77777777" w:rsidR="00195795" w:rsidRPr="00E63813" w:rsidRDefault="00195795" w:rsidP="03A049AD">
      <w:pPr>
        <w:widowControl/>
        <w:adjustRightInd/>
        <w:spacing w:after="0" w:line="240" w:lineRule="auto"/>
        <w:jc w:val="left"/>
        <w:textAlignment w:val="auto"/>
        <w:rPr>
          <w:rFonts w:eastAsia="Calibri"/>
          <w:sz w:val="20"/>
          <w:szCs w:val="22"/>
        </w:rPr>
      </w:pPr>
    </w:p>
    <w:p w14:paraId="31FB8A6F"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Subject: Education Research Study Opportunity for Students in Grades 4, 8, and 12</w:t>
      </w:r>
    </w:p>
    <w:p w14:paraId="19FA83F1" w14:textId="77777777" w:rsidR="00B40C44" w:rsidRPr="00F06427" w:rsidRDefault="03A049AD" w:rsidP="03A049AD">
      <w:pPr>
        <w:widowControl/>
        <w:adjustRightInd/>
        <w:spacing w:after="0" w:line="240" w:lineRule="auto"/>
        <w:jc w:val="right"/>
        <w:textAlignment w:val="auto"/>
        <w:rPr>
          <w:rFonts w:eastAsia="Calibri"/>
        </w:rPr>
      </w:pPr>
      <w:r w:rsidRPr="00F06427">
        <w:rPr>
          <w:rFonts w:eastAsia="Calibri"/>
        </w:rPr>
        <w:t>&lt;DATE&gt;</w:t>
      </w:r>
    </w:p>
    <w:p w14:paraId="3AA47032" w14:textId="77777777" w:rsidR="00B40C44" w:rsidRPr="00F06427" w:rsidRDefault="00B40C44" w:rsidP="00B40C44">
      <w:pPr>
        <w:widowControl/>
        <w:adjustRightInd/>
        <w:spacing w:after="0" w:line="240" w:lineRule="auto"/>
        <w:jc w:val="right"/>
        <w:textAlignment w:val="auto"/>
        <w:rPr>
          <w:rFonts w:eastAsia="Calibri"/>
        </w:rPr>
      </w:pPr>
    </w:p>
    <w:p w14:paraId="5170F81E"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Hello,</w:t>
      </w:r>
    </w:p>
    <w:p w14:paraId="75EB7B73" w14:textId="77777777" w:rsidR="00B40C44" w:rsidRPr="00F06427" w:rsidRDefault="00B40C44" w:rsidP="00B40C44">
      <w:pPr>
        <w:widowControl/>
        <w:adjustRightInd/>
        <w:spacing w:after="0" w:line="240" w:lineRule="auto"/>
        <w:jc w:val="left"/>
        <w:textAlignment w:val="auto"/>
        <w:rPr>
          <w:rFonts w:eastAsia="Calibri"/>
        </w:rPr>
      </w:pPr>
    </w:p>
    <w:p w14:paraId="65EBE1D6"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 xml:space="preserve">My name is &lt;CONTACT NAME&gt; and I am contacting you from </w:t>
      </w:r>
      <w:r w:rsidR="00195795" w:rsidRPr="00F06427">
        <w:rPr>
          <w:rFonts w:eastAsia="Calibri"/>
        </w:rPr>
        <w:t>&lt;</w:t>
      </w:r>
      <w:r w:rsidRPr="00F06427">
        <w:rPr>
          <w:rFonts w:eastAsia="Calibri"/>
        </w:rPr>
        <w:t>LOCAL F</w:t>
      </w:r>
      <w:r w:rsidR="00F445F6" w:rsidRPr="00F06427">
        <w:rPr>
          <w:rFonts w:eastAsia="Calibri"/>
        </w:rPr>
        <w:t>ACILITY</w:t>
      </w:r>
      <w:r w:rsidRPr="00F06427">
        <w:rPr>
          <w:rFonts w:eastAsia="Calibri"/>
        </w:rPr>
        <w:t xml:space="preserve"> NAME</w:t>
      </w:r>
      <w:r w:rsidR="00195795" w:rsidRPr="00F06427">
        <w:rPr>
          <w:rFonts w:eastAsia="Calibri"/>
        </w:rPr>
        <w:t>&gt;</w:t>
      </w:r>
      <w:r w:rsidRPr="00F06427">
        <w:rPr>
          <w:rFonts w:eastAsia="Calibri"/>
        </w:rPr>
        <w:t>, a local research company. You are receiving this &lt;EMAIL/LETTER&gt; because you have previously given us your contact information in order to receive information regarding upcoming research opportunities.</w:t>
      </w:r>
    </w:p>
    <w:p w14:paraId="2543C0B6" w14:textId="77777777" w:rsidR="00B40C44" w:rsidRPr="00F06427" w:rsidRDefault="00B40C44" w:rsidP="00B40C44">
      <w:pPr>
        <w:widowControl/>
        <w:adjustRightInd/>
        <w:spacing w:after="0" w:line="240" w:lineRule="auto"/>
        <w:jc w:val="left"/>
        <w:textAlignment w:val="auto"/>
        <w:rPr>
          <w:rFonts w:eastAsia="Calibri"/>
        </w:rPr>
      </w:pPr>
    </w:p>
    <w:p w14:paraId="579B78C0" w14:textId="77777777" w:rsidR="006D101F" w:rsidRDefault="03A049AD" w:rsidP="03A049AD">
      <w:pPr>
        <w:widowControl/>
        <w:adjustRightInd/>
        <w:spacing w:after="0" w:line="240" w:lineRule="auto"/>
        <w:jc w:val="left"/>
        <w:textAlignment w:val="auto"/>
        <w:rPr>
          <w:rFonts w:eastAsia="Calibri"/>
        </w:rPr>
      </w:pPr>
      <w:r w:rsidRPr="00F06427">
        <w:rPr>
          <w:rFonts w:eastAsia="Calibri"/>
        </w:rPr>
        <w:t>If you are the parent or legal guardian of a child who is currently in fourth, eighth, or twelfth grade, or if you know anyone who is, we would like you to know that we are currently conducting an important research study on behalf of the U.S. Department of Education’s National Center for Education Statistics (NCES). This study supports the improvement of existing survey questions and the development of new ones for the National Assessment of Educational Progress, also known as NAEP, the largest nationally representative and continuing assessment of what America's students know and can do in various subject areas.</w:t>
      </w:r>
    </w:p>
    <w:p w14:paraId="70261BA7" w14:textId="5396B49B" w:rsidR="00B40C44" w:rsidRPr="00F06427" w:rsidRDefault="00B40C44" w:rsidP="00B40C44">
      <w:pPr>
        <w:widowControl/>
        <w:adjustRightInd/>
        <w:spacing w:after="0" w:line="240" w:lineRule="auto"/>
        <w:jc w:val="left"/>
        <w:textAlignment w:val="auto"/>
        <w:rPr>
          <w:rFonts w:eastAsia="Calibri"/>
        </w:rPr>
      </w:pPr>
    </w:p>
    <w:p w14:paraId="3E99B822" w14:textId="77777777" w:rsidR="006D101F" w:rsidRDefault="000C3B7D" w:rsidP="03A049AD">
      <w:pPr>
        <w:widowControl/>
        <w:adjustRightInd/>
        <w:spacing w:after="0" w:line="240" w:lineRule="auto"/>
        <w:jc w:val="left"/>
        <w:textAlignment w:val="auto"/>
        <w:rPr>
          <w:rFonts w:eastAsia="Calibri"/>
        </w:rPr>
      </w:pPr>
      <w:r w:rsidRPr="00F06427">
        <w:rPr>
          <w:rFonts w:eastAsia="Calibri"/>
        </w:rPr>
        <w:t>[</w:t>
      </w:r>
      <w:r w:rsidRPr="00F06427">
        <w:rPr>
          <w:rFonts w:eastAsia="Calibri"/>
          <w:i/>
        </w:rPr>
        <w:t xml:space="preserve">For Focus Groups: </w:t>
      </w:r>
      <w:r w:rsidR="03A049AD" w:rsidRPr="00F06427">
        <w:rPr>
          <w:rFonts w:eastAsia="Calibri"/>
        </w:rPr>
        <w:t xml:space="preserve">We are conducting focus groups to explore how students think and talk about their parents and/or </w:t>
      </w:r>
      <w:r w:rsidR="005270FC" w:rsidRPr="00F06427">
        <w:rPr>
          <w:rFonts w:eastAsia="Calibri"/>
        </w:rPr>
        <w:t xml:space="preserve">legal </w:t>
      </w:r>
      <w:r w:rsidR="03A049AD" w:rsidRPr="00F06427">
        <w:rPr>
          <w:rFonts w:eastAsia="Calibri"/>
        </w:rPr>
        <w:t>guardians; the groups will also explore how much detail students at your child’s grade level have about their parents’</w:t>
      </w:r>
      <w:r w:rsidR="00AA0128" w:rsidRPr="00F06427">
        <w:rPr>
          <w:rFonts w:eastAsia="Calibri"/>
        </w:rPr>
        <w:t xml:space="preserve"> or </w:t>
      </w:r>
      <w:r w:rsidR="005270FC" w:rsidRPr="00F06427">
        <w:rPr>
          <w:rFonts w:eastAsia="Calibri"/>
        </w:rPr>
        <w:t xml:space="preserve">legal </w:t>
      </w:r>
      <w:r w:rsidR="03A049AD" w:rsidRPr="00F06427">
        <w:rPr>
          <w:rFonts w:eastAsia="Calibri"/>
        </w:rPr>
        <w:t xml:space="preserve">guardians’ level of education and occupation. Discussions in these focus groups will help us understand how to improve survey questions so that they are understandable to a broad range of students and easy to answer. </w:t>
      </w:r>
      <w:r w:rsidR="00DF0ED2" w:rsidRPr="00F06427">
        <w:rPr>
          <w:rFonts w:eastAsia="Calibri"/>
        </w:rPr>
        <w:t xml:space="preserve">The questions are being changed so that every student can answer the questions, no matter who they live with. </w:t>
      </w:r>
      <w:r w:rsidR="03A049AD" w:rsidRPr="00F06427">
        <w:rPr>
          <w:rFonts w:eastAsia="Calibri"/>
        </w:rPr>
        <w:t xml:space="preserve">All focus groups will be scheduled for no more than 60 minutes. </w:t>
      </w:r>
      <w:r w:rsidR="00E678FD" w:rsidRPr="00F06427">
        <w:rPr>
          <w:rFonts w:eastAsia="Calibri"/>
        </w:rPr>
        <w:t>Students will receive a $30 gift card to thank them for participating in the focus group session.</w:t>
      </w:r>
      <w:r w:rsidR="00E678FD" w:rsidRPr="00F06427">
        <w:rPr>
          <w:rFonts w:cs="Calibri"/>
        </w:rPr>
        <w:t xml:space="preserve"> If a parent or legal guardian brings their student to and from the interview site, they will also receive a $30 gift card to thank them for their time and effort.</w:t>
      </w:r>
      <w:r w:rsidR="002E5FB7" w:rsidRPr="00F06427">
        <w:rPr>
          <w:rFonts w:eastAsia="Calibri"/>
        </w:rPr>
        <w:t>]</w:t>
      </w:r>
    </w:p>
    <w:p w14:paraId="7786CA6C" w14:textId="02743173" w:rsidR="002E5FB7" w:rsidRPr="00F06427" w:rsidRDefault="002E5FB7" w:rsidP="03A049AD">
      <w:pPr>
        <w:widowControl/>
        <w:adjustRightInd/>
        <w:spacing w:after="0" w:line="240" w:lineRule="auto"/>
        <w:jc w:val="left"/>
        <w:textAlignment w:val="auto"/>
        <w:rPr>
          <w:rFonts w:eastAsia="Calibri"/>
        </w:rPr>
      </w:pPr>
    </w:p>
    <w:p w14:paraId="00FFCFCE" w14:textId="0068AD0A" w:rsidR="00B40C44" w:rsidRPr="00F06427" w:rsidRDefault="002E5FB7" w:rsidP="03A049AD">
      <w:pPr>
        <w:widowControl/>
        <w:adjustRightInd/>
        <w:spacing w:after="0" w:line="240" w:lineRule="auto"/>
        <w:jc w:val="left"/>
        <w:textAlignment w:val="auto"/>
        <w:rPr>
          <w:rFonts w:eastAsia="Calibri"/>
        </w:rPr>
      </w:pPr>
      <w:r w:rsidRPr="00F06427">
        <w:rPr>
          <w:rFonts w:eastAsia="Calibri"/>
        </w:rPr>
        <w:t>[</w:t>
      </w:r>
      <w:r w:rsidRPr="00F06427">
        <w:rPr>
          <w:rFonts w:eastAsia="Calibri"/>
          <w:i/>
        </w:rPr>
        <w:t>For Cognitive Interviews</w:t>
      </w:r>
      <w:r w:rsidRPr="00F06427">
        <w:rPr>
          <w:rFonts w:eastAsia="Calibri"/>
        </w:rPr>
        <w:t>: We are conducting research interviews to explore how students work through sample survey questions to ensure that the questions and instructions are clear and understandable to a broad range of students. All interviews will be scheduled for no more than 60 minutes. Students will receive a $30 gift card to thank them for participating in the research session.</w:t>
      </w:r>
      <w:r w:rsidRPr="00F06427">
        <w:rPr>
          <w:rFonts w:cs="Calibri"/>
        </w:rPr>
        <w:t xml:space="preserve"> If a parent or legal guardian brings </w:t>
      </w:r>
      <w:r w:rsidR="00434271" w:rsidRPr="00F06427">
        <w:rPr>
          <w:rFonts w:cs="Calibri"/>
        </w:rPr>
        <w:t xml:space="preserve">their </w:t>
      </w:r>
      <w:r w:rsidRPr="00F06427">
        <w:rPr>
          <w:rFonts w:cs="Calibri"/>
        </w:rPr>
        <w:t xml:space="preserve">student to and from the interview site, </w:t>
      </w:r>
      <w:r w:rsidR="00434271">
        <w:rPr>
          <w:rFonts w:cs="Calibri"/>
        </w:rPr>
        <w:t>they</w:t>
      </w:r>
      <w:r w:rsidRPr="00F06427">
        <w:rPr>
          <w:rFonts w:cs="Calibri"/>
        </w:rPr>
        <w:t xml:space="preserve"> will also receive a $30 gift card to thank </w:t>
      </w:r>
      <w:r w:rsidR="00434271">
        <w:rPr>
          <w:rFonts w:cs="Calibri"/>
        </w:rPr>
        <w:t>them</w:t>
      </w:r>
      <w:r w:rsidRPr="00F06427">
        <w:rPr>
          <w:rFonts w:cs="Calibri"/>
        </w:rPr>
        <w:t xml:space="preserve"> for the time and effort.</w:t>
      </w:r>
      <w:r w:rsidRPr="00F06427">
        <w:rPr>
          <w:rFonts w:eastAsia="Calibri"/>
        </w:rPr>
        <w:t>]</w:t>
      </w:r>
    </w:p>
    <w:p w14:paraId="70D3C84E" w14:textId="77777777" w:rsidR="00B40C44" w:rsidRPr="00F06427" w:rsidRDefault="00B40C44" w:rsidP="00B40C44">
      <w:pPr>
        <w:widowControl/>
        <w:adjustRightInd/>
        <w:spacing w:after="0" w:line="240" w:lineRule="auto"/>
        <w:jc w:val="left"/>
        <w:textAlignment w:val="auto"/>
        <w:rPr>
          <w:rFonts w:eastAsia="Calibri"/>
        </w:rPr>
      </w:pPr>
    </w:p>
    <w:p w14:paraId="07B85A91" w14:textId="381369BF" w:rsidR="00B40C44" w:rsidRPr="00F06427" w:rsidRDefault="03A049AD" w:rsidP="03A049AD">
      <w:pPr>
        <w:widowControl/>
        <w:adjustRightInd/>
        <w:spacing w:after="0" w:line="240" w:lineRule="auto"/>
        <w:jc w:val="left"/>
        <w:textAlignment w:val="auto"/>
        <w:rPr>
          <w:rFonts w:eastAsia="Calibri"/>
        </w:rPr>
      </w:pPr>
      <w:r w:rsidRPr="00F06427">
        <w:rPr>
          <w:rFonts w:eastAsia="Calibri"/>
        </w:rPr>
        <w:t xml:space="preserve">Students’ </w:t>
      </w:r>
      <w:r w:rsidR="002E5FB7" w:rsidRPr="00F06427">
        <w:rPr>
          <w:rFonts w:eastAsia="Calibri"/>
        </w:rPr>
        <w:t xml:space="preserve">&lt;focus group/interview&gt; </w:t>
      </w:r>
      <w:r w:rsidRPr="00F06427">
        <w:rPr>
          <w:rFonts w:eastAsia="Calibri"/>
        </w:rPr>
        <w:t xml:space="preserve">responses or materials will not be graded or shared with their school or anyone other than the researchers. These </w:t>
      </w:r>
      <w:r w:rsidR="002E5FB7" w:rsidRPr="00F06427">
        <w:rPr>
          <w:rFonts w:eastAsia="Calibri"/>
        </w:rPr>
        <w:t>&lt;</w:t>
      </w:r>
      <w:r w:rsidRPr="00F06427">
        <w:rPr>
          <w:rFonts w:eastAsia="Calibri"/>
        </w:rPr>
        <w:t>focus groups</w:t>
      </w:r>
      <w:r w:rsidR="002E5FB7" w:rsidRPr="00F06427">
        <w:rPr>
          <w:rFonts w:eastAsia="Calibri"/>
        </w:rPr>
        <w:t>/interviews&gt;</w:t>
      </w:r>
      <w:r w:rsidRPr="00F06427">
        <w:rPr>
          <w:rFonts w:eastAsia="Calibri"/>
        </w:rPr>
        <w:t xml:space="preserve"> are an important stage of the NAEP survey development process. By sharing their feedback with us, students can directly impact the future of this national assessment by helping NCES create the best survey possible.</w:t>
      </w:r>
    </w:p>
    <w:p w14:paraId="46771FDA" w14:textId="77777777" w:rsidR="00B40C44" w:rsidRPr="00F06427" w:rsidRDefault="00B40C44" w:rsidP="00B40C44">
      <w:pPr>
        <w:widowControl/>
        <w:adjustRightInd/>
        <w:spacing w:after="0" w:line="240" w:lineRule="auto"/>
        <w:jc w:val="left"/>
        <w:textAlignment w:val="auto"/>
        <w:rPr>
          <w:rFonts w:eastAsia="Calibri"/>
        </w:rPr>
      </w:pPr>
    </w:p>
    <w:p w14:paraId="630DCA5B" w14:textId="0C7F4B4B" w:rsidR="00B40C44" w:rsidRPr="00F06427" w:rsidRDefault="03A049AD" w:rsidP="03A049AD">
      <w:pPr>
        <w:widowControl/>
        <w:autoSpaceDE w:val="0"/>
        <w:autoSpaceDN w:val="0"/>
        <w:spacing w:line="240" w:lineRule="auto"/>
        <w:jc w:val="left"/>
        <w:textAlignment w:val="auto"/>
        <w:rPr>
          <w:rFonts w:eastAsia="Calibri"/>
        </w:rPr>
      </w:pPr>
      <w:r w:rsidRPr="00F06427">
        <w:rPr>
          <w:rFonts w:eastAsia="Calibri"/>
        </w:rPr>
        <w:t xml:space="preserve">Students will be assigned a unique student identifier (ID), and at no time will their names be linked to any of their answers. </w:t>
      </w:r>
      <w:r w:rsidR="005D2DC0">
        <w:rPr>
          <w:rFonts w:eastAsia="Calibri"/>
        </w:rPr>
        <w:t>All of the information</w:t>
      </w:r>
      <w:r w:rsidR="005D2DC0" w:rsidRPr="005D2DC0">
        <w:rPr>
          <w:rFonts w:eastAsia="Calibri"/>
        </w:rPr>
        <w:t xml:space="preserve"> provide</w:t>
      </w:r>
      <w:r w:rsidR="005D2DC0">
        <w:rPr>
          <w:rFonts w:eastAsia="Calibri"/>
        </w:rPr>
        <w:t>d by students</w:t>
      </w:r>
      <w:r w:rsidR="005D2DC0" w:rsidRPr="005D2DC0">
        <w:rPr>
          <w:rFonts w:eastAsia="Calibri"/>
        </w:rPr>
        <w:t xml:space="preserve"> may be used only for statistical purposes and may not be disclosed, or used, in identifiable form for any other purpose except as required by law (20 U.S.C. §9573 and 6 U.S.C. §151</w:t>
      </w:r>
      <w:r w:rsidR="00026437" w:rsidRPr="00F06427">
        <w:rPr>
          <w:rFonts w:cs="Calibri"/>
        </w:rPr>
        <w:t>).</w:t>
      </w:r>
      <w:r w:rsidRPr="00F06427">
        <w:rPr>
          <w:rFonts w:eastAsia="Calibri"/>
        </w:rPr>
        <w:t xml:space="preserve"> The sessions will be audio recorded and the recordings will be used only by the researchers conducting the study. No one else will hear the recording.</w:t>
      </w:r>
      <w:r w:rsidR="002E5FB7" w:rsidRPr="00F06427">
        <w:rPr>
          <w:rFonts w:eastAsia="Calibri"/>
        </w:rPr>
        <w:t xml:space="preserve"> The person who brings the student to the interview will be asked to wait in the facility’s lobby while the interview is being conducted.</w:t>
      </w:r>
    </w:p>
    <w:p w14:paraId="04E3AFEE" w14:textId="77777777" w:rsidR="006D101F" w:rsidRDefault="03A049AD" w:rsidP="03A049AD">
      <w:pPr>
        <w:widowControl/>
        <w:adjustRightInd/>
        <w:spacing w:after="0" w:line="240" w:lineRule="auto"/>
        <w:jc w:val="left"/>
        <w:textAlignment w:val="auto"/>
        <w:rPr>
          <w:rFonts w:eastAsia="Calibri"/>
        </w:rPr>
      </w:pPr>
      <w:r w:rsidRPr="00F06427">
        <w:rPr>
          <w:rFonts w:eastAsia="Calibri"/>
        </w:rPr>
        <w:t>I have included a brochure with a short description of this research study in the hope that you might pass it along to anyone who may be interested.</w:t>
      </w:r>
    </w:p>
    <w:p w14:paraId="0E93138E" w14:textId="2A39C267" w:rsidR="00B40C44" w:rsidRPr="00F06427" w:rsidRDefault="00B40C44" w:rsidP="00B40C44">
      <w:pPr>
        <w:widowControl/>
        <w:adjustRightInd/>
        <w:spacing w:after="0" w:line="240" w:lineRule="auto"/>
        <w:jc w:val="left"/>
        <w:textAlignment w:val="auto"/>
        <w:rPr>
          <w:rFonts w:eastAsia="Calibri"/>
        </w:rPr>
      </w:pPr>
    </w:p>
    <w:p w14:paraId="3B61E210"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Thanks again for your consideration and assistance. We look forward to speaking with you, and please do not hesitate to contact me with any questions regarding this project or our company.</w:t>
      </w:r>
    </w:p>
    <w:p w14:paraId="352A517C" w14:textId="77777777" w:rsidR="00B40C44" w:rsidRPr="00F06427" w:rsidRDefault="00B40C44" w:rsidP="00B40C44">
      <w:pPr>
        <w:widowControl/>
        <w:adjustRightInd/>
        <w:spacing w:after="0" w:line="240" w:lineRule="auto"/>
        <w:jc w:val="left"/>
        <w:textAlignment w:val="auto"/>
        <w:rPr>
          <w:rFonts w:eastAsia="Calibri"/>
        </w:rPr>
      </w:pPr>
    </w:p>
    <w:p w14:paraId="3384DB70" w14:textId="77777777" w:rsidR="00B40C44" w:rsidRPr="00F06427" w:rsidRDefault="00B40C44" w:rsidP="03A049AD">
      <w:pPr>
        <w:widowControl/>
        <w:adjustRightInd/>
        <w:spacing w:after="0" w:line="240" w:lineRule="auto"/>
        <w:jc w:val="left"/>
        <w:textAlignment w:val="auto"/>
        <w:rPr>
          <w:rFonts w:eastAsia="Calibri"/>
        </w:rPr>
      </w:pPr>
      <w:r w:rsidRPr="00F06427">
        <w:rPr>
          <w:rFonts w:eastAsia="Calibri"/>
        </w:rPr>
        <w:t>ATTACH</w:t>
      </w:r>
      <w:r w:rsidR="00195795" w:rsidRPr="00F06427">
        <w:rPr>
          <w:rFonts w:eastAsia="Calibri"/>
        </w:rPr>
        <w:t>ED</w:t>
      </w:r>
      <w:r w:rsidRPr="00F06427">
        <w:rPr>
          <w:rFonts w:eastAsia="Calibri"/>
        </w:rPr>
        <w:t>: Brochure</w:t>
      </w:r>
      <w:r w:rsidRPr="00F06427">
        <w:rPr>
          <w:rFonts w:eastAsia="Calibri"/>
          <w:vertAlign w:val="superscript"/>
        </w:rPr>
        <w:footnoteReference w:id="2"/>
      </w:r>
    </w:p>
    <w:p w14:paraId="0AE325EB" w14:textId="77777777" w:rsidR="00B40C44" w:rsidRPr="00F06427" w:rsidRDefault="00B40C44" w:rsidP="00B40C44">
      <w:pPr>
        <w:widowControl/>
        <w:adjustRightInd/>
        <w:spacing w:after="0" w:line="240" w:lineRule="auto"/>
        <w:jc w:val="left"/>
        <w:textAlignment w:val="auto"/>
        <w:rPr>
          <w:rFonts w:eastAsia="Calibri"/>
        </w:rPr>
      </w:pPr>
    </w:p>
    <w:p w14:paraId="47324DC3" w14:textId="77777777" w:rsidR="00B40C44" w:rsidRPr="00F06427" w:rsidRDefault="03A049AD" w:rsidP="00B40C44">
      <w:pPr>
        <w:widowControl/>
        <w:adjustRightInd/>
        <w:spacing w:after="0" w:line="240" w:lineRule="auto"/>
        <w:jc w:val="left"/>
        <w:textAlignment w:val="auto"/>
        <w:rPr>
          <w:rFonts w:eastAsia="Calibri"/>
        </w:rPr>
      </w:pPr>
      <w:r w:rsidRPr="00F06427">
        <w:rPr>
          <w:rFonts w:eastAsia="Calibri"/>
        </w:rPr>
        <w:t>Sincerely,</w:t>
      </w:r>
    </w:p>
    <w:p w14:paraId="6FDDFDD1"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&lt;CONTACT NAME&gt;</w:t>
      </w:r>
    </w:p>
    <w:p w14:paraId="325F1BCF" w14:textId="77777777" w:rsidR="00B40C44" w:rsidRPr="00F06427" w:rsidRDefault="03A049AD" w:rsidP="03A049AD">
      <w:pPr>
        <w:widowControl/>
        <w:adjustRightInd/>
        <w:spacing w:after="0"/>
        <w:jc w:val="left"/>
        <w:textAlignment w:val="auto"/>
        <w:rPr>
          <w:rFonts w:eastAsia="Calibri"/>
        </w:rPr>
      </w:pPr>
      <w:r w:rsidRPr="00F06427">
        <w:rPr>
          <w:rFonts w:eastAsia="Calibri"/>
        </w:rPr>
        <w:t>&lt;JOB TITLE&gt;</w:t>
      </w:r>
    </w:p>
    <w:p w14:paraId="05BAA8CC" w14:textId="77777777" w:rsidR="00BF56F8" w:rsidRPr="00F06427" w:rsidRDefault="03A049AD" w:rsidP="03A049AD">
      <w:pPr>
        <w:widowControl/>
        <w:adjustRightInd/>
        <w:spacing w:after="0" w:line="240" w:lineRule="auto"/>
        <w:jc w:val="left"/>
        <w:textAlignment w:val="auto"/>
        <w:rPr>
          <w:rFonts w:eastAsia="Calibri"/>
        </w:rPr>
      </w:pPr>
      <w:r w:rsidRPr="00F06427">
        <w:rPr>
          <w:rFonts w:eastAsia="Calibri"/>
        </w:rPr>
        <w:t>&lt;FACILITY NAME&gt;</w:t>
      </w:r>
    </w:p>
    <w:p w14:paraId="64EA505B" w14:textId="77777777" w:rsidR="00B40C44" w:rsidRPr="00B40C44" w:rsidRDefault="03A049AD" w:rsidP="03A049AD">
      <w:pPr>
        <w:widowControl/>
        <w:adjustRightInd/>
        <w:spacing w:after="0" w:line="240" w:lineRule="auto"/>
        <w:jc w:val="left"/>
        <w:textAlignment w:val="auto"/>
        <w:rPr>
          <w:rFonts w:ascii="Calibri" w:eastAsia="Calibri" w:hAnsi="Calibri"/>
          <w:sz w:val="22"/>
          <w:szCs w:val="22"/>
        </w:rPr>
      </w:pPr>
      <w:r w:rsidRPr="00F06427">
        <w:rPr>
          <w:rFonts w:eastAsia="Calibri"/>
        </w:rPr>
        <w:t>&lt;CONTACT PHONE&gt;</w:t>
      </w:r>
      <w:r w:rsidR="00B40C44" w:rsidRPr="03A049AD">
        <w:rPr>
          <w:rFonts w:ascii="Calibri" w:eastAsia="Calibri" w:hAnsi="Calibri"/>
          <w:sz w:val="22"/>
          <w:szCs w:val="22"/>
        </w:rPr>
        <w:br w:type="page"/>
      </w:r>
    </w:p>
    <w:p w14:paraId="0C19A062" w14:textId="72772047" w:rsidR="00B40C44" w:rsidRPr="005D3D68" w:rsidRDefault="00B40C44" w:rsidP="03A049AD">
      <w:pPr>
        <w:keepNext/>
        <w:widowControl/>
        <w:pBdr>
          <w:bottom w:val="single" w:sz="12" w:space="1" w:color="auto"/>
        </w:pBdr>
        <w:adjustRightInd/>
        <w:spacing w:after="0"/>
        <w:jc w:val="left"/>
        <w:textAlignment w:val="auto"/>
        <w:outlineLvl w:val="0"/>
        <w:rPr>
          <w:rFonts w:eastAsia="Calibri"/>
          <w:b/>
          <w:bCs/>
        </w:rPr>
      </w:pPr>
      <w:bookmarkStart w:id="16" w:name="_Toc336006756"/>
      <w:bookmarkStart w:id="17" w:name="_Toc337199495"/>
      <w:bookmarkStart w:id="18" w:name="_Toc398803618"/>
      <w:bookmarkStart w:id="19" w:name="_Toc457126522"/>
      <w:bookmarkStart w:id="20" w:name="_Toc490827320"/>
      <w:r w:rsidRPr="005D3D68">
        <w:rPr>
          <w:rFonts w:eastAsia="Calibri"/>
          <w:b/>
          <w:bCs/>
          <w:kern w:val="32"/>
        </w:rPr>
        <w:t xml:space="preserve">Appendix </w:t>
      </w:r>
      <w:r w:rsidR="00BF56F8" w:rsidRPr="005D3D68">
        <w:rPr>
          <w:rFonts w:eastAsia="Calibri"/>
          <w:b/>
          <w:bCs/>
          <w:kern w:val="32"/>
        </w:rPr>
        <w:t>C</w:t>
      </w:r>
      <w:r w:rsidRPr="005D3D68">
        <w:rPr>
          <w:rFonts w:eastAsia="Calibri"/>
          <w:b/>
          <w:bCs/>
          <w:kern w:val="32"/>
        </w:rPr>
        <w:t xml:space="preserve">: </w:t>
      </w:r>
      <w:r w:rsidR="00BA07CD" w:rsidRPr="005D3D68">
        <w:rPr>
          <w:rFonts w:eastAsia="Calibri"/>
          <w:b/>
          <w:bCs/>
          <w:kern w:val="32"/>
        </w:rPr>
        <w:t>Focus Group</w:t>
      </w:r>
      <w:r w:rsidR="002E5FB7">
        <w:rPr>
          <w:rFonts w:eastAsia="Calibri"/>
          <w:b/>
          <w:bCs/>
          <w:kern w:val="32"/>
        </w:rPr>
        <w:t xml:space="preserve"> and Cognitive Interview</w:t>
      </w:r>
      <w:r w:rsidR="00BA07CD" w:rsidRPr="005D3D68">
        <w:rPr>
          <w:rFonts w:eastAsia="Calibri"/>
          <w:b/>
          <w:bCs/>
          <w:kern w:val="32"/>
        </w:rPr>
        <w:t xml:space="preserve"> </w:t>
      </w:r>
      <w:r w:rsidRPr="005D3D68">
        <w:rPr>
          <w:rFonts w:eastAsia="Calibri"/>
          <w:b/>
          <w:bCs/>
          <w:kern w:val="32"/>
        </w:rPr>
        <w:t>Recruitment Email/Letter to Youth Organizations</w:t>
      </w:r>
      <w:bookmarkEnd w:id="16"/>
      <w:bookmarkEnd w:id="17"/>
      <w:bookmarkEnd w:id="18"/>
      <w:bookmarkEnd w:id="19"/>
      <w:bookmarkEnd w:id="20"/>
    </w:p>
    <w:p w14:paraId="4E2A839A" w14:textId="77777777" w:rsidR="00C443E6" w:rsidRPr="005D3D68" w:rsidRDefault="00C443E6" w:rsidP="03A049AD">
      <w:pPr>
        <w:widowControl/>
        <w:adjustRightInd/>
        <w:spacing w:after="0" w:line="240" w:lineRule="auto"/>
        <w:jc w:val="left"/>
        <w:textAlignment w:val="auto"/>
        <w:rPr>
          <w:rFonts w:eastAsia="Calibri"/>
        </w:rPr>
      </w:pPr>
    </w:p>
    <w:p w14:paraId="50078708"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Subject: Education Research Opportunity for Students in Grades 4, 8, and 12</w:t>
      </w:r>
    </w:p>
    <w:p w14:paraId="4BD420D0" w14:textId="77777777" w:rsidR="00B40C44" w:rsidRPr="00F06427" w:rsidRDefault="03A049AD" w:rsidP="03A049AD">
      <w:pPr>
        <w:widowControl/>
        <w:adjustRightInd/>
        <w:spacing w:after="0" w:line="240" w:lineRule="auto"/>
        <w:jc w:val="right"/>
        <w:textAlignment w:val="auto"/>
        <w:rPr>
          <w:rFonts w:eastAsia="Calibri"/>
        </w:rPr>
      </w:pPr>
      <w:r w:rsidRPr="00F06427">
        <w:rPr>
          <w:rFonts w:eastAsia="Calibri"/>
        </w:rPr>
        <w:t>&lt;DATE&gt;</w:t>
      </w:r>
    </w:p>
    <w:p w14:paraId="2917DDE8" w14:textId="77777777" w:rsidR="006D101F" w:rsidRDefault="03A049AD" w:rsidP="03A049AD">
      <w:pPr>
        <w:widowControl/>
        <w:adjustRightInd/>
        <w:spacing w:after="0" w:line="240" w:lineRule="auto"/>
        <w:jc w:val="left"/>
        <w:textAlignment w:val="auto"/>
        <w:rPr>
          <w:rFonts w:eastAsia="Calibri"/>
        </w:rPr>
      </w:pPr>
      <w:r w:rsidRPr="00F06427">
        <w:rPr>
          <w:rFonts w:eastAsia="Calibri"/>
        </w:rPr>
        <w:t>Dear &lt;NAME&gt;,</w:t>
      </w:r>
    </w:p>
    <w:p w14:paraId="06AC419D" w14:textId="2DE0EE04" w:rsidR="03A049AD" w:rsidRPr="00F06427" w:rsidRDefault="03A049AD" w:rsidP="00EA0A91">
      <w:pPr>
        <w:widowControl/>
        <w:adjustRightInd/>
        <w:spacing w:before="100" w:beforeAutospacing="1" w:after="100" w:afterAutospacing="1" w:line="240" w:lineRule="auto"/>
        <w:jc w:val="left"/>
        <w:textAlignment w:val="auto"/>
        <w:rPr>
          <w:rFonts w:eastAsia="Calibri"/>
        </w:rPr>
      </w:pPr>
      <w:r w:rsidRPr="00F06427">
        <w:rPr>
          <w:rFonts w:eastAsia="Calibri"/>
        </w:rPr>
        <w:t>My name is &lt;CONTACT NAME&gt;</w:t>
      </w:r>
      <w:r w:rsidR="00195795" w:rsidRPr="00F06427">
        <w:rPr>
          <w:rFonts w:eastAsia="Calibri"/>
        </w:rPr>
        <w:t>,</w:t>
      </w:r>
      <w:r w:rsidRPr="00F06427">
        <w:rPr>
          <w:rFonts w:eastAsia="Calibri"/>
        </w:rPr>
        <w:t xml:space="preserve"> and I am contacting you from </w:t>
      </w:r>
      <w:r w:rsidR="00195795" w:rsidRPr="00F06427">
        <w:rPr>
          <w:rFonts w:eastAsia="Calibri"/>
        </w:rPr>
        <w:t>&lt;</w:t>
      </w:r>
      <w:r w:rsidRPr="00F06427">
        <w:rPr>
          <w:rFonts w:eastAsia="Calibri"/>
        </w:rPr>
        <w:t>LOCAL FACILITY NAME</w:t>
      </w:r>
      <w:r w:rsidR="00195795" w:rsidRPr="00F06427">
        <w:rPr>
          <w:rFonts w:eastAsia="Calibri"/>
        </w:rPr>
        <w:t>&gt;</w:t>
      </w:r>
      <w:r w:rsidRPr="00F06427">
        <w:rPr>
          <w:rFonts w:eastAsia="Calibri"/>
        </w:rPr>
        <w:t>, a local research company conducting an important study for the U.S. Department of Education’s National Center for Education Statistics (NCES). Because you are a leader in youth outreach, we are contacting you to ask for your help in spreading the word about this exciting research study opportunity.</w:t>
      </w:r>
    </w:p>
    <w:p w14:paraId="4CFD3861" w14:textId="77777777" w:rsidR="006D101F" w:rsidRDefault="03A049AD" w:rsidP="00EA0A91">
      <w:pPr>
        <w:widowControl/>
        <w:adjustRightInd/>
        <w:spacing w:before="100" w:beforeAutospacing="1" w:after="100" w:afterAutospacing="1" w:line="240" w:lineRule="auto"/>
        <w:jc w:val="left"/>
        <w:textAlignment w:val="auto"/>
        <w:rPr>
          <w:rFonts w:eastAsia="Calibri"/>
        </w:rPr>
      </w:pPr>
      <w:r w:rsidRPr="00F06427">
        <w:rPr>
          <w:rFonts w:eastAsia="Calibri"/>
        </w:rPr>
        <w:t xml:space="preserve">We are recruiting students who are currently in fourth, eighth, or twelfth grade to participate in </w:t>
      </w:r>
      <w:r w:rsidR="002E5FB7" w:rsidRPr="00F06427">
        <w:rPr>
          <w:rFonts w:eastAsia="Calibri"/>
        </w:rPr>
        <w:t>&lt;</w:t>
      </w:r>
      <w:r w:rsidRPr="00F06427">
        <w:rPr>
          <w:rFonts w:eastAsia="Calibri"/>
        </w:rPr>
        <w:t>focus groups</w:t>
      </w:r>
      <w:r w:rsidR="002E5FB7" w:rsidRPr="00F06427">
        <w:rPr>
          <w:rFonts w:eastAsia="Calibri"/>
        </w:rPr>
        <w:t>/</w:t>
      </w:r>
      <w:r w:rsidR="00CB79F2" w:rsidRPr="00F06427">
        <w:rPr>
          <w:rFonts w:eastAsia="Calibri"/>
        </w:rPr>
        <w:t>research</w:t>
      </w:r>
      <w:r w:rsidR="002E5FB7" w:rsidRPr="00F06427">
        <w:rPr>
          <w:rFonts w:eastAsia="Calibri"/>
        </w:rPr>
        <w:t xml:space="preserve"> interviews&gt;</w:t>
      </w:r>
      <w:r w:rsidRPr="00F06427">
        <w:rPr>
          <w:rFonts w:eastAsia="Calibri"/>
        </w:rPr>
        <w:t xml:space="preserve"> supporting the improvement of existing survey questions and the development of new ones for the National Assessment of Educational Progress, also known as NAEP, the largest nationally </w:t>
      </w:r>
      <w:r w:rsidR="00136316" w:rsidRPr="00F06427">
        <w:rPr>
          <w:rFonts w:eastAsia="Calibri"/>
        </w:rPr>
        <w:t>representative and</w:t>
      </w:r>
      <w:r w:rsidRPr="00F06427">
        <w:rPr>
          <w:rFonts w:eastAsia="Calibri"/>
        </w:rPr>
        <w:t xml:space="preserve"> continuing assessment of what America's students know and can do in various subject areas.</w:t>
      </w:r>
    </w:p>
    <w:p w14:paraId="68B20804" w14:textId="13A8C794" w:rsidR="002E5FB7" w:rsidRPr="00F06427" w:rsidRDefault="002E5FB7" w:rsidP="03A049AD">
      <w:pPr>
        <w:widowControl/>
        <w:autoSpaceDE w:val="0"/>
        <w:autoSpaceDN w:val="0"/>
        <w:spacing w:after="0" w:line="240" w:lineRule="auto"/>
        <w:jc w:val="left"/>
        <w:textAlignment w:val="auto"/>
        <w:rPr>
          <w:rFonts w:cs="Calibri"/>
        </w:rPr>
      </w:pPr>
      <w:r w:rsidRPr="00F06427">
        <w:rPr>
          <w:rFonts w:eastAsia="Calibri"/>
        </w:rPr>
        <w:t>[</w:t>
      </w:r>
      <w:r w:rsidRPr="00F06427">
        <w:rPr>
          <w:rFonts w:eastAsia="Calibri"/>
          <w:i/>
        </w:rPr>
        <w:t xml:space="preserve">For Focus Groups: </w:t>
      </w:r>
      <w:r w:rsidR="03A049AD" w:rsidRPr="00F06427">
        <w:rPr>
          <w:rFonts w:eastAsia="Calibri"/>
        </w:rPr>
        <w:t xml:space="preserve">We are conducting focus groups to explore how </w:t>
      </w:r>
      <w:r w:rsidR="00A15C18" w:rsidRPr="00F06427">
        <w:rPr>
          <w:rFonts w:eastAsia="Calibri"/>
        </w:rPr>
        <w:t>students think</w:t>
      </w:r>
      <w:r w:rsidR="03A049AD" w:rsidRPr="00F06427">
        <w:rPr>
          <w:rFonts w:eastAsia="Calibri"/>
        </w:rPr>
        <w:t xml:space="preserve"> and talk about their parents and/or </w:t>
      </w:r>
      <w:r w:rsidR="002106B1" w:rsidRPr="00F06427">
        <w:rPr>
          <w:rFonts w:eastAsia="Calibri"/>
        </w:rPr>
        <w:t xml:space="preserve">legal </w:t>
      </w:r>
      <w:r w:rsidR="03A049AD" w:rsidRPr="00F06427">
        <w:rPr>
          <w:rFonts w:eastAsia="Calibri"/>
        </w:rPr>
        <w:t>guardians; the groups will also explore how much detail students in these grade levels have about their parents’</w:t>
      </w:r>
      <w:r w:rsidR="00987BF7" w:rsidRPr="00F06427">
        <w:rPr>
          <w:rFonts w:eastAsia="Calibri"/>
        </w:rPr>
        <w:t xml:space="preserve"> or </w:t>
      </w:r>
      <w:r w:rsidR="002106B1" w:rsidRPr="00F06427">
        <w:rPr>
          <w:rFonts w:eastAsia="Calibri"/>
        </w:rPr>
        <w:t xml:space="preserve">legal </w:t>
      </w:r>
      <w:r w:rsidR="03A049AD" w:rsidRPr="00F06427">
        <w:rPr>
          <w:rFonts w:eastAsia="Calibri"/>
        </w:rPr>
        <w:t xml:space="preserve">guardians’ level of education and occupation. Discussions in these focus groups will help us understand how to improve survey questions so that they are understandable to a broad range of students and easy to answer. </w:t>
      </w:r>
      <w:r w:rsidR="00DF0ED2" w:rsidRPr="00F06427">
        <w:rPr>
          <w:rFonts w:eastAsia="Calibri"/>
        </w:rPr>
        <w:t xml:space="preserve">The questions are being changed so that every student can answer the questions, no matter who they live with. </w:t>
      </w:r>
      <w:r w:rsidR="03A049AD" w:rsidRPr="00F06427">
        <w:rPr>
          <w:rFonts w:eastAsia="Calibri"/>
        </w:rPr>
        <w:t xml:space="preserve">All focus groups will be scheduled for no more than 60 minutes. </w:t>
      </w:r>
      <w:r w:rsidR="00E678FD" w:rsidRPr="00F06427">
        <w:rPr>
          <w:rFonts w:eastAsia="Calibri"/>
        </w:rPr>
        <w:t>Students will receive a $30 gift card to thank them for participating in the focus group session.</w:t>
      </w:r>
      <w:r w:rsidR="00E678FD" w:rsidRPr="00F06427">
        <w:rPr>
          <w:rFonts w:cs="Calibri"/>
        </w:rPr>
        <w:t xml:space="preserve"> If a parent or legal guardian brings their student to and from the interview site, they will also receive a $30 gift card to thank them for their time and effort.</w:t>
      </w:r>
      <w:r w:rsidRPr="00F06427">
        <w:rPr>
          <w:rFonts w:cs="Calibri"/>
        </w:rPr>
        <w:t>]</w:t>
      </w:r>
    </w:p>
    <w:p w14:paraId="0D9FB12D" w14:textId="77777777" w:rsidR="002E5FB7" w:rsidRPr="00F06427" w:rsidRDefault="002E5FB7" w:rsidP="03A049AD">
      <w:pPr>
        <w:widowControl/>
        <w:autoSpaceDE w:val="0"/>
        <w:autoSpaceDN w:val="0"/>
        <w:spacing w:after="0" w:line="240" w:lineRule="auto"/>
        <w:jc w:val="left"/>
        <w:textAlignment w:val="auto"/>
        <w:rPr>
          <w:rFonts w:cs="Calibri"/>
        </w:rPr>
      </w:pPr>
    </w:p>
    <w:p w14:paraId="6C697208" w14:textId="77777777" w:rsidR="006D101F" w:rsidRDefault="002E5FB7" w:rsidP="03A049AD">
      <w:pPr>
        <w:widowControl/>
        <w:autoSpaceDE w:val="0"/>
        <w:autoSpaceDN w:val="0"/>
        <w:spacing w:after="0" w:line="240" w:lineRule="auto"/>
        <w:jc w:val="left"/>
        <w:textAlignment w:val="auto"/>
        <w:rPr>
          <w:rFonts w:eastAsia="Calibri"/>
        </w:rPr>
      </w:pPr>
      <w:r w:rsidRPr="00F06427">
        <w:rPr>
          <w:rFonts w:cs="Calibri"/>
        </w:rPr>
        <w:t>[</w:t>
      </w:r>
      <w:r w:rsidRPr="00F06427">
        <w:rPr>
          <w:rFonts w:cs="Calibri"/>
          <w:i/>
        </w:rPr>
        <w:t xml:space="preserve">For Cognitive Interviews: </w:t>
      </w:r>
      <w:r w:rsidRPr="00F06427">
        <w:rPr>
          <w:rFonts w:eastAsia="Calibri"/>
        </w:rPr>
        <w:t>We are conducting research interviews that will explore how students work through the sample survey questions to ensure that the questions are clear and understandable to a broad range of students. All interviews will be scheduled for no more than 60 minutes. Students will receive a $30 gift card to thank them for participating in the research session.</w:t>
      </w:r>
      <w:r w:rsidRPr="00F06427">
        <w:rPr>
          <w:rFonts w:cs="Calibri"/>
        </w:rPr>
        <w:t xml:space="preserve"> If a parent or legal guardian brings </w:t>
      </w:r>
      <w:r w:rsidR="00434271" w:rsidRPr="00F06427">
        <w:rPr>
          <w:rFonts w:cs="Calibri"/>
        </w:rPr>
        <w:t xml:space="preserve">their </w:t>
      </w:r>
      <w:r w:rsidRPr="00F06427">
        <w:rPr>
          <w:rFonts w:cs="Calibri"/>
        </w:rPr>
        <w:t xml:space="preserve">student to and from the interview site, </w:t>
      </w:r>
      <w:r w:rsidR="00434271">
        <w:rPr>
          <w:rFonts w:cs="Calibri"/>
        </w:rPr>
        <w:t>they</w:t>
      </w:r>
      <w:r w:rsidRPr="00F06427">
        <w:rPr>
          <w:rFonts w:cs="Calibri"/>
        </w:rPr>
        <w:t xml:space="preserve"> will also receive a $30 gift card to thank </w:t>
      </w:r>
      <w:r w:rsidR="00434271">
        <w:rPr>
          <w:rFonts w:cs="Calibri"/>
        </w:rPr>
        <w:t>them</w:t>
      </w:r>
      <w:r w:rsidRPr="00F06427">
        <w:rPr>
          <w:rFonts w:cs="Calibri"/>
        </w:rPr>
        <w:t xml:space="preserve"> for the time and effort.]</w:t>
      </w:r>
    </w:p>
    <w:p w14:paraId="2D4DD482" w14:textId="118668A6" w:rsidR="03A049AD" w:rsidRPr="00F06427" w:rsidRDefault="03A049AD" w:rsidP="03A049AD">
      <w:pPr>
        <w:spacing w:after="0" w:line="240" w:lineRule="auto"/>
        <w:jc w:val="left"/>
        <w:rPr>
          <w:rFonts w:eastAsia="Calibri"/>
        </w:rPr>
      </w:pPr>
    </w:p>
    <w:p w14:paraId="1DDE5C97" w14:textId="1C01C76F" w:rsidR="00B40C44" w:rsidRPr="00F06427" w:rsidRDefault="03A049AD" w:rsidP="03A049AD">
      <w:pPr>
        <w:widowControl/>
        <w:autoSpaceDE w:val="0"/>
        <w:autoSpaceDN w:val="0"/>
        <w:spacing w:line="240" w:lineRule="auto"/>
        <w:jc w:val="left"/>
        <w:textAlignment w:val="auto"/>
        <w:rPr>
          <w:rFonts w:eastAsia="Calibri"/>
        </w:rPr>
      </w:pPr>
      <w:r w:rsidRPr="00F06427">
        <w:rPr>
          <w:rFonts w:eastAsia="Calibri"/>
        </w:rPr>
        <w:t xml:space="preserve">Students will be assigned a unique student identifier (ID), and at no time will their names be linked to any of their answers. </w:t>
      </w:r>
      <w:r w:rsidR="005D2DC0" w:rsidRPr="005D2DC0">
        <w:rPr>
          <w:rFonts w:eastAsia="Calibri"/>
        </w:rPr>
        <w:t>All of the information provide</w:t>
      </w:r>
      <w:r w:rsidR="005D2DC0">
        <w:rPr>
          <w:rFonts w:eastAsia="Calibri"/>
        </w:rPr>
        <w:t>d by students</w:t>
      </w:r>
      <w:r w:rsidR="005D2DC0" w:rsidRPr="005D2DC0">
        <w:rPr>
          <w:rFonts w:eastAsia="Calibri"/>
        </w:rPr>
        <w:t xml:space="preserve"> may be used only for statistical purposes and may not be disclosed, or used, in identifiable form for any other purpose except as required by law (20 U.S.C. §9573 and 6 U.S.C. §151</w:t>
      </w:r>
      <w:r w:rsidR="00E15960" w:rsidRPr="00F06427">
        <w:rPr>
          <w:rFonts w:cs="Calibri"/>
        </w:rPr>
        <w:t>).</w:t>
      </w:r>
      <w:r w:rsidR="005D2DC0">
        <w:rPr>
          <w:rFonts w:cs="Calibri"/>
        </w:rPr>
        <w:t xml:space="preserve"> </w:t>
      </w:r>
      <w:r w:rsidRPr="00F06427">
        <w:rPr>
          <w:rFonts w:eastAsia="Calibri"/>
        </w:rPr>
        <w:t>The sessions will be audio recorded and the recordings will be used only by the researchers conducting the study. No one else will hear the recording.</w:t>
      </w:r>
      <w:r w:rsidR="002E5FB7" w:rsidRPr="00F06427">
        <w:rPr>
          <w:rFonts w:eastAsia="Calibri"/>
        </w:rPr>
        <w:t xml:space="preserve"> The person who brings the student to the &lt;focus group/interview&gt; will be asked to wait in the facility’s lobby while the interview is being conducted.</w:t>
      </w:r>
    </w:p>
    <w:p w14:paraId="005AA919" w14:textId="77777777" w:rsidR="006D101F" w:rsidRDefault="03A049AD" w:rsidP="03A049AD">
      <w:pPr>
        <w:widowControl/>
        <w:adjustRightInd/>
        <w:spacing w:before="100" w:beforeAutospacing="1" w:after="100" w:afterAutospacing="1" w:line="240" w:lineRule="auto"/>
        <w:jc w:val="left"/>
        <w:textAlignment w:val="auto"/>
        <w:rPr>
          <w:rFonts w:eastAsia="Calibri"/>
        </w:rPr>
      </w:pPr>
      <w:r w:rsidRPr="00F06427">
        <w:rPr>
          <w:rFonts w:eastAsia="Calibri"/>
        </w:rPr>
        <w:t xml:space="preserve">We would like to ask for your assistance in letting parents/legal guardians and students know how they can help shape this national assessment. The feedback we receive from students during these </w:t>
      </w:r>
      <w:r w:rsidR="002E5FB7" w:rsidRPr="00F06427">
        <w:rPr>
          <w:rFonts w:eastAsia="Calibri"/>
        </w:rPr>
        <w:t>&lt;</w:t>
      </w:r>
      <w:r w:rsidRPr="00F06427">
        <w:rPr>
          <w:rFonts w:eastAsia="Calibri"/>
        </w:rPr>
        <w:t>focus groups</w:t>
      </w:r>
      <w:r w:rsidR="002E5FB7" w:rsidRPr="00F06427">
        <w:rPr>
          <w:rFonts w:eastAsia="Calibri"/>
        </w:rPr>
        <w:t>/interviews&gt;</w:t>
      </w:r>
      <w:r w:rsidRPr="00F06427">
        <w:rPr>
          <w:rFonts w:eastAsia="Calibri"/>
        </w:rPr>
        <w:t xml:space="preserve"> will help to evaluate the questions and instructions and create the best survey possible.</w:t>
      </w:r>
    </w:p>
    <w:p w14:paraId="2BD65353" w14:textId="77777777" w:rsidR="006D101F" w:rsidRDefault="03A049AD" w:rsidP="03A049AD">
      <w:pPr>
        <w:widowControl/>
        <w:adjustRightInd/>
        <w:spacing w:before="100" w:beforeAutospacing="1" w:after="100" w:afterAutospacing="1" w:line="240" w:lineRule="auto"/>
        <w:jc w:val="left"/>
        <w:textAlignment w:val="auto"/>
        <w:rPr>
          <w:rFonts w:eastAsia="Calibri"/>
        </w:rPr>
      </w:pPr>
      <w:r w:rsidRPr="00F06427">
        <w:rPr>
          <w:rFonts w:eastAsia="Calibri"/>
        </w:rPr>
        <w:t>I have included a brochure with a short description of this research study in the hope that you might pass it along to anyone who may be interested.</w:t>
      </w:r>
    </w:p>
    <w:p w14:paraId="711FFA76" w14:textId="3115C93F" w:rsidR="00B40C44" w:rsidRPr="00F06427" w:rsidRDefault="03A049AD" w:rsidP="03A049AD">
      <w:pPr>
        <w:widowControl/>
        <w:adjustRightInd/>
        <w:jc w:val="left"/>
        <w:textAlignment w:val="auto"/>
        <w:rPr>
          <w:rFonts w:eastAsia="Calibri"/>
        </w:rPr>
      </w:pPr>
      <w:r w:rsidRPr="00F06427">
        <w:rPr>
          <w:rFonts w:eastAsia="Calibri"/>
        </w:rPr>
        <w:t>Thanks again for your consideration and assistance. We look forward to speaking with you, and please do not hesitate to contact me with any questions regarding this project or our company.</w:t>
      </w:r>
    </w:p>
    <w:p w14:paraId="72D866FE" w14:textId="77777777" w:rsidR="00B40C44" w:rsidRPr="00F06427" w:rsidRDefault="00B40C44" w:rsidP="03A049AD">
      <w:pPr>
        <w:widowControl/>
        <w:adjustRightInd/>
        <w:spacing w:line="240" w:lineRule="auto"/>
        <w:jc w:val="left"/>
        <w:textAlignment w:val="auto"/>
        <w:rPr>
          <w:rFonts w:eastAsia="Calibri"/>
        </w:rPr>
      </w:pPr>
      <w:r w:rsidRPr="00F06427">
        <w:rPr>
          <w:rFonts w:eastAsia="Calibri"/>
        </w:rPr>
        <w:t>ATTACH</w:t>
      </w:r>
      <w:r w:rsidR="00195795" w:rsidRPr="00F06427">
        <w:rPr>
          <w:rFonts w:eastAsia="Calibri"/>
        </w:rPr>
        <w:t>ED</w:t>
      </w:r>
      <w:r w:rsidRPr="00F06427">
        <w:rPr>
          <w:rFonts w:eastAsia="Calibri"/>
        </w:rPr>
        <w:t>: Brochure</w:t>
      </w:r>
      <w:r w:rsidRPr="00F06427">
        <w:rPr>
          <w:rFonts w:eastAsia="Calibri"/>
          <w:vertAlign w:val="superscript"/>
        </w:rPr>
        <w:footnoteReference w:id="3"/>
      </w:r>
    </w:p>
    <w:p w14:paraId="72F40E4A" w14:textId="77777777" w:rsidR="00B40C44" w:rsidRPr="00F06427" w:rsidRDefault="03A049AD" w:rsidP="03A049AD">
      <w:pPr>
        <w:widowControl/>
        <w:adjustRightInd/>
        <w:spacing w:line="240" w:lineRule="auto"/>
        <w:jc w:val="left"/>
        <w:textAlignment w:val="auto"/>
        <w:rPr>
          <w:rFonts w:eastAsia="Calibri"/>
        </w:rPr>
      </w:pPr>
      <w:r w:rsidRPr="00F06427">
        <w:rPr>
          <w:rFonts w:eastAsia="Calibri"/>
        </w:rPr>
        <w:t>Sincerely,</w:t>
      </w:r>
    </w:p>
    <w:p w14:paraId="17D51C01" w14:textId="77777777" w:rsidR="00B40C44" w:rsidRPr="00F06427" w:rsidRDefault="03A049AD" w:rsidP="03A049AD">
      <w:pPr>
        <w:widowControl/>
        <w:adjustRightInd/>
        <w:spacing w:after="0" w:line="240" w:lineRule="auto"/>
        <w:jc w:val="left"/>
        <w:textAlignment w:val="auto"/>
        <w:rPr>
          <w:rFonts w:eastAsia="Calibri"/>
        </w:rPr>
      </w:pPr>
      <w:r w:rsidRPr="00F06427">
        <w:rPr>
          <w:rFonts w:eastAsia="Calibri"/>
        </w:rPr>
        <w:t>&lt;CONTACT NAME&gt;</w:t>
      </w:r>
    </w:p>
    <w:p w14:paraId="65A01439" w14:textId="77777777" w:rsidR="00B40C44" w:rsidRPr="00F06427" w:rsidRDefault="03A049AD" w:rsidP="03A049AD">
      <w:pPr>
        <w:widowControl/>
        <w:adjustRightInd/>
        <w:spacing w:after="0"/>
        <w:jc w:val="left"/>
        <w:textAlignment w:val="auto"/>
        <w:rPr>
          <w:rFonts w:eastAsia="Calibri"/>
        </w:rPr>
      </w:pPr>
      <w:r w:rsidRPr="00F06427">
        <w:rPr>
          <w:rFonts w:eastAsia="Calibri"/>
        </w:rPr>
        <w:t>&lt;JOB TITLE&gt;</w:t>
      </w:r>
    </w:p>
    <w:p w14:paraId="4934C1F2" w14:textId="77777777" w:rsidR="00BF56F8" w:rsidRPr="00F06427" w:rsidRDefault="003C2301" w:rsidP="03A049AD">
      <w:pPr>
        <w:widowControl/>
        <w:adjustRightInd/>
        <w:spacing w:after="0" w:line="240" w:lineRule="auto"/>
        <w:jc w:val="left"/>
        <w:textAlignment w:val="auto"/>
        <w:rPr>
          <w:rFonts w:eastAsia="Calibri"/>
          <w:noProof/>
        </w:rPr>
      </w:pPr>
      <w:r w:rsidRPr="00F06427">
        <w:rPr>
          <w:rFonts w:eastAsia="Calibri"/>
        </w:rPr>
        <w:t>&lt;</w:t>
      </w:r>
      <w:r w:rsidR="03A049AD" w:rsidRPr="00F06427">
        <w:rPr>
          <w:rFonts w:eastAsia="Calibri"/>
        </w:rPr>
        <w:t>LOCAL FACILITY NAME</w:t>
      </w:r>
      <w:r w:rsidRPr="00F06427">
        <w:rPr>
          <w:rFonts w:eastAsia="Calibri"/>
          <w:noProof/>
        </w:rPr>
        <w:t>&gt;</w:t>
      </w:r>
    </w:p>
    <w:p w14:paraId="080148B2" w14:textId="77777777" w:rsidR="00B40C44" w:rsidRPr="00F06427" w:rsidRDefault="00B40C44" w:rsidP="03A049AD">
      <w:pPr>
        <w:widowControl/>
        <w:adjustRightInd/>
        <w:spacing w:after="0" w:line="240" w:lineRule="auto"/>
        <w:jc w:val="left"/>
        <w:textAlignment w:val="auto"/>
        <w:rPr>
          <w:rFonts w:ascii="Calibri" w:eastAsia="Calibri" w:hAnsi="Calibri"/>
        </w:rPr>
      </w:pPr>
      <w:r w:rsidRPr="00F06427">
        <w:rPr>
          <w:rFonts w:eastAsia="Calibri"/>
        </w:rPr>
        <w:t>&lt;CONTACT PHONE&gt;</w:t>
      </w:r>
      <w:r w:rsidRPr="00F06427">
        <w:rPr>
          <w:rFonts w:eastAsia="Calibri"/>
        </w:rPr>
        <w:br w:type="page"/>
      </w:r>
      <w:bookmarkStart w:id="21" w:name="_Toc336006758"/>
      <w:bookmarkStart w:id="22" w:name="_Toc337199497"/>
      <w:bookmarkStart w:id="23" w:name="_Toc281896094"/>
      <w:bookmarkStart w:id="24" w:name="_Toc283124653"/>
      <w:bookmarkStart w:id="25" w:name="_Toc337199478"/>
      <w:bookmarkStart w:id="26" w:name="_Toc398803601"/>
      <w:bookmarkStart w:id="27" w:name="_Toc281896105"/>
      <w:bookmarkStart w:id="28" w:name="_Toc283124664"/>
      <w:bookmarkEnd w:id="7"/>
      <w:bookmarkEnd w:id="8"/>
      <w:bookmarkEnd w:id="9"/>
      <w:bookmarkEnd w:id="10"/>
      <w:bookmarkEnd w:id="11"/>
    </w:p>
    <w:p w14:paraId="344E77BB" w14:textId="0C1D7001" w:rsidR="00B40C44" w:rsidRPr="00F771DE" w:rsidRDefault="00B40C44" w:rsidP="03A049AD">
      <w:pPr>
        <w:keepNext/>
        <w:widowControl/>
        <w:pBdr>
          <w:bottom w:val="single" w:sz="12" w:space="1" w:color="auto"/>
        </w:pBdr>
        <w:adjustRightInd/>
        <w:spacing w:after="0"/>
        <w:jc w:val="left"/>
        <w:textAlignment w:val="auto"/>
        <w:outlineLvl w:val="0"/>
        <w:rPr>
          <w:rFonts w:eastAsia="Calibri"/>
          <w:b/>
          <w:bCs/>
        </w:rPr>
      </w:pPr>
      <w:bookmarkStart w:id="29" w:name="_Toc398803623"/>
      <w:bookmarkStart w:id="30" w:name="_Toc457126523"/>
      <w:bookmarkStart w:id="31" w:name="_Toc490827321"/>
      <w:r w:rsidRPr="00F771DE">
        <w:rPr>
          <w:rFonts w:eastAsia="Calibri"/>
          <w:b/>
          <w:bCs/>
          <w:kern w:val="32"/>
        </w:rPr>
        <w:t xml:space="preserve">Appendix </w:t>
      </w:r>
      <w:r w:rsidR="00BF56F8">
        <w:rPr>
          <w:rFonts w:eastAsia="Calibri"/>
          <w:b/>
          <w:bCs/>
          <w:kern w:val="32"/>
        </w:rPr>
        <w:t>D</w:t>
      </w:r>
      <w:r w:rsidRPr="00F771DE">
        <w:rPr>
          <w:rFonts w:eastAsia="Calibri"/>
          <w:b/>
          <w:bCs/>
          <w:kern w:val="32"/>
        </w:rPr>
        <w:t xml:space="preserve">: </w:t>
      </w:r>
      <w:r w:rsidR="00BA07CD">
        <w:rPr>
          <w:rFonts w:eastAsia="Calibri"/>
          <w:b/>
          <w:bCs/>
          <w:kern w:val="32"/>
        </w:rPr>
        <w:t xml:space="preserve">Focus Group </w:t>
      </w:r>
      <w:r w:rsidR="002E5FB7">
        <w:rPr>
          <w:rFonts w:eastAsia="Calibri"/>
          <w:b/>
          <w:bCs/>
          <w:kern w:val="32"/>
        </w:rPr>
        <w:t xml:space="preserve">and Cognitive Interview </w:t>
      </w:r>
      <w:r w:rsidRPr="00F771DE">
        <w:rPr>
          <w:rFonts w:eastAsia="Calibri"/>
          <w:b/>
          <w:bCs/>
          <w:kern w:val="32"/>
        </w:rPr>
        <w:t>Recruitment Internet/Newspaper Advertisement/Flyer</w:t>
      </w:r>
      <w:bookmarkEnd w:id="29"/>
      <w:bookmarkEnd w:id="30"/>
      <w:bookmarkEnd w:id="31"/>
    </w:p>
    <w:p w14:paraId="41541B13" w14:textId="77777777" w:rsidR="00B40C44" w:rsidRPr="00B40C44" w:rsidRDefault="00B40C44" w:rsidP="00B40C44">
      <w:pPr>
        <w:widowControl/>
        <w:adjustRightInd/>
        <w:jc w:val="left"/>
        <w:textAlignment w:val="auto"/>
        <w:rPr>
          <w:rFonts w:ascii="Calibri" w:eastAsia="Calibri" w:hAnsi="Calibri"/>
          <w:sz w:val="22"/>
          <w:szCs w:val="22"/>
        </w:rPr>
      </w:pPr>
    </w:p>
    <w:p w14:paraId="529F6F15" w14:textId="77777777" w:rsidR="00B40C44" w:rsidRPr="00B40C44" w:rsidRDefault="00B40C44" w:rsidP="00B40C44">
      <w:pPr>
        <w:widowControl/>
        <w:pBdr>
          <w:top w:val="single" w:sz="4" w:space="1" w:color="auto"/>
          <w:left w:val="single" w:sz="4" w:space="4" w:color="auto"/>
          <w:bottom w:val="single" w:sz="4" w:space="1" w:color="auto"/>
          <w:right w:val="single" w:sz="4" w:space="4" w:color="auto"/>
        </w:pBdr>
        <w:adjustRightInd/>
        <w:jc w:val="center"/>
        <w:textAlignment w:val="auto"/>
        <w:rPr>
          <w:rFonts w:ascii="Calibri" w:eastAsia="Calibri" w:hAnsi="Calibri"/>
          <w:sz w:val="22"/>
          <w:szCs w:val="22"/>
        </w:rPr>
      </w:pPr>
    </w:p>
    <w:p w14:paraId="70FBE657" w14:textId="3D789626" w:rsidR="00BA796E" w:rsidRDefault="00BA796E"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w:t>
      </w:r>
      <w:r>
        <w:rPr>
          <w:rFonts w:eastAsia="Calibri"/>
          <w:i/>
        </w:rPr>
        <w:t xml:space="preserve">For Focus Groups: </w:t>
      </w:r>
      <w:r w:rsidR="00444804">
        <w:rPr>
          <w:rFonts w:eastAsia="Calibri"/>
        </w:rPr>
        <w:t>&lt;</w:t>
      </w:r>
      <w:r w:rsidR="03A049AD" w:rsidRPr="03A049AD">
        <w:rPr>
          <w:rFonts w:eastAsia="Calibri"/>
        </w:rPr>
        <w:t>LOCAL FACILITY NAME</w:t>
      </w:r>
      <w:r w:rsidR="00444804">
        <w:rPr>
          <w:rFonts w:eastAsia="Calibri"/>
        </w:rPr>
        <w:t>&gt;</w:t>
      </w:r>
      <w:r w:rsidR="00276DF5" w:rsidRPr="03A049AD">
        <w:rPr>
          <w:rFonts w:eastAsia="Calibri"/>
        </w:rPr>
        <w:t>, a</w:t>
      </w:r>
      <w:r w:rsidR="03A049AD" w:rsidRPr="03A049AD">
        <w:rPr>
          <w:rFonts w:eastAsia="Calibri"/>
        </w:rPr>
        <w:t xml:space="preserve"> local research company, is conducting an important study for the U.S. Department of Education’s National Center for Education Statistics (NCES). If y</w:t>
      </w:r>
      <w:r w:rsidR="00C021D4">
        <w:rPr>
          <w:rFonts w:eastAsia="Calibri"/>
        </w:rPr>
        <w:t>our child is currently in grade</w:t>
      </w:r>
      <w:r w:rsidR="03A049AD" w:rsidRPr="03A049AD">
        <w:rPr>
          <w:rFonts w:eastAsia="Calibri"/>
        </w:rPr>
        <w:t xml:space="preserve"> 4, 8, or 12, we need his or her help to </w:t>
      </w:r>
      <w:r w:rsidR="0054079B">
        <w:rPr>
          <w:rFonts w:eastAsia="Calibri"/>
        </w:rPr>
        <w:t xml:space="preserve">improve the way </w:t>
      </w:r>
      <w:r w:rsidR="008424FF">
        <w:rPr>
          <w:rFonts w:eastAsia="Calibri"/>
        </w:rPr>
        <w:t>household(s)</w:t>
      </w:r>
      <w:r w:rsidR="0054079B">
        <w:rPr>
          <w:rFonts w:eastAsia="Calibri"/>
        </w:rPr>
        <w:t xml:space="preserve"> composition and parental education and employment are measured on </w:t>
      </w:r>
      <w:r w:rsidR="03A049AD" w:rsidRPr="03A049AD">
        <w:rPr>
          <w:rFonts w:eastAsia="Calibri"/>
        </w:rPr>
        <w:t xml:space="preserve">the National Assessment of Educational Progress (NAEP) survey for elementary, middle, and high school students. </w:t>
      </w:r>
      <w:r w:rsidR="002E5FB7" w:rsidRPr="002E5FB7">
        <w:rPr>
          <w:rFonts w:eastAsia="Calibri"/>
        </w:rPr>
        <w:t>Students’ input will help evaluate the survey by ensuring that the questions and instructions are clear and understandable to a broad range of students.</w:t>
      </w:r>
    </w:p>
    <w:p w14:paraId="054A7403" w14:textId="0E2AA867" w:rsidR="00BA796E" w:rsidRDefault="00BA796E"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&lt;</w:t>
      </w:r>
      <w:r w:rsidRPr="03A049AD">
        <w:rPr>
          <w:rFonts w:eastAsia="Calibri"/>
        </w:rPr>
        <w:t>LOCAL FACILITY NAME</w:t>
      </w:r>
      <w:r>
        <w:rPr>
          <w:rFonts w:eastAsia="Calibri"/>
        </w:rPr>
        <w:t>&gt;</w:t>
      </w:r>
      <w:r w:rsidRPr="03A049AD">
        <w:rPr>
          <w:rFonts w:eastAsia="Calibri"/>
        </w:rPr>
        <w:t xml:space="preserve"> will provide </w:t>
      </w:r>
      <w:r>
        <w:rPr>
          <w:rFonts w:eastAsia="Calibri"/>
        </w:rPr>
        <w:t xml:space="preserve">a </w:t>
      </w:r>
      <w:r w:rsidRPr="03A049AD">
        <w:rPr>
          <w:rFonts w:eastAsia="Calibri"/>
        </w:rPr>
        <w:t xml:space="preserve">$30 </w:t>
      </w:r>
      <w:r>
        <w:rPr>
          <w:rFonts w:eastAsia="Calibri"/>
        </w:rPr>
        <w:t xml:space="preserve">gift card </w:t>
      </w:r>
      <w:r w:rsidRPr="03A049AD">
        <w:rPr>
          <w:rFonts w:eastAsia="Calibri"/>
        </w:rPr>
        <w:t>to each student who p</w:t>
      </w:r>
      <w:r>
        <w:rPr>
          <w:rFonts w:eastAsia="Calibri"/>
        </w:rPr>
        <w:t xml:space="preserve">articipates in the study, plus a </w:t>
      </w:r>
      <w:r w:rsidRPr="03A049AD">
        <w:rPr>
          <w:rFonts w:eastAsia="Calibri"/>
        </w:rPr>
        <w:t xml:space="preserve">$30 </w:t>
      </w:r>
      <w:r>
        <w:rPr>
          <w:rFonts w:eastAsia="Calibri"/>
        </w:rPr>
        <w:t xml:space="preserve">gift card </w:t>
      </w:r>
      <w:r w:rsidRPr="03A049AD">
        <w:rPr>
          <w:rFonts w:eastAsia="Calibri"/>
        </w:rPr>
        <w:t>to the parent/legal guardian who brings their child to and from the interview location (one interview per student). The focus groups will be held on &lt;DATES&gt; and will last no more than 60 minutes. Please call, text, or email us now for more information about this opportunity!</w:t>
      </w:r>
      <w:r>
        <w:rPr>
          <w:rFonts w:eastAsia="Calibri"/>
        </w:rPr>
        <w:t>]</w:t>
      </w:r>
    </w:p>
    <w:p w14:paraId="22BCC708" w14:textId="70CF862C" w:rsidR="00BA796E" w:rsidRPr="00BA796E" w:rsidRDefault="00BA796E"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w:t>
      </w:r>
      <w:r>
        <w:rPr>
          <w:rFonts w:eastAsia="Calibri"/>
          <w:i/>
        </w:rPr>
        <w:t xml:space="preserve">For Cognitive Interviews: </w:t>
      </w:r>
      <w:r w:rsidRPr="00BA796E">
        <w:rPr>
          <w:rFonts w:eastAsia="Calibri"/>
          <w:i/>
        </w:rPr>
        <w:t xml:space="preserve">&lt;LOCAL FACILITY NAME&gt;, a local research company, is conducting an important study for the U.S. Department of Education’s National Center for Education Statistics (NCES). If your child is currently in grade 4, 8, or 12, we need his or her help to evaluate questions about household(s) composition and parental education and employment for the National Assessment of Educational Progress (NAEP) survey for elementary, middle, and high school students. Students’ input will help evaluate the survey by ensuring that the questions and instructions are clear and understandable to a broad </w:t>
      </w:r>
      <w:r>
        <w:rPr>
          <w:rFonts w:eastAsia="Calibri"/>
          <w:i/>
        </w:rPr>
        <w:t>range of students.</w:t>
      </w:r>
    </w:p>
    <w:p w14:paraId="671E6733" w14:textId="4D1B5192" w:rsidR="00BA796E" w:rsidRPr="00B40C44" w:rsidRDefault="00BA796E"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&lt;</w:t>
      </w:r>
      <w:r w:rsidRPr="03A049AD">
        <w:rPr>
          <w:rFonts w:eastAsia="Calibri"/>
        </w:rPr>
        <w:t>LOCAL FACILITY NAME</w:t>
      </w:r>
      <w:r>
        <w:rPr>
          <w:rFonts w:eastAsia="Calibri"/>
        </w:rPr>
        <w:t>&gt;</w:t>
      </w:r>
      <w:r w:rsidRPr="03A049AD">
        <w:rPr>
          <w:rFonts w:eastAsia="Calibri"/>
        </w:rPr>
        <w:t xml:space="preserve"> will provide</w:t>
      </w:r>
      <w:r>
        <w:rPr>
          <w:rFonts w:eastAsia="Calibri"/>
        </w:rPr>
        <w:t xml:space="preserve"> a</w:t>
      </w:r>
      <w:r w:rsidRPr="03A049AD">
        <w:rPr>
          <w:rFonts w:eastAsia="Calibri"/>
        </w:rPr>
        <w:t xml:space="preserve"> $30 </w:t>
      </w:r>
      <w:r>
        <w:rPr>
          <w:rFonts w:eastAsia="Calibri"/>
        </w:rPr>
        <w:t>gift card</w:t>
      </w:r>
      <w:r w:rsidRPr="03A049AD">
        <w:rPr>
          <w:rFonts w:eastAsia="Calibri"/>
        </w:rPr>
        <w:t xml:space="preserve"> to each student who participates in the study, plus </w:t>
      </w:r>
      <w:r>
        <w:rPr>
          <w:rFonts w:eastAsia="Calibri"/>
        </w:rPr>
        <w:t xml:space="preserve">a </w:t>
      </w:r>
      <w:r w:rsidRPr="03A049AD">
        <w:rPr>
          <w:rFonts w:eastAsia="Calibri"/>
        </w:rPr>
        <w:t xml:space="preserve">$30 </w:t>
      </w:r>
      <w:r>
        <w:rPr>
          <w:rFonts w:eastAsia="Calibri"/>
        </w:rPr>
        <w:t>gift card</w:t>
      </w:r>
      <w:r w:rsidRPr="03A049AD">
        <w:rPr>
          <w:rFonts w:eastAsia="Calibri"/>
        </w:rPr>
        <w:t xml:space="preserve"> to the parent/legal guardian who brings </w:t>
      </w:r>
      <w:r w:rsidR="00434271" w:rsidRPr="00F06427">
        <w:rPr>
          <w:rFonts w:cs="Calibri"/>
        </w:rPr>
        <w:t xml:space="preserve">their </w:t>
      </w:r>
      <w:r w:rsidRPr="03A049AD">
        <w:rPr>
          <w:rFonts w:eastAsia="Calibri"/>
        </w:rPr>
        <w:t xml:space="preserve">child to and from the interview location (one interview per student). Interviews will begin this &lt;SPECIFY SESSION OR MONTH&gt; and may be scheduled at your convenience after school and on weekends. The interviews will last no more than </w:t>
      </w:r>
      <w:r>
        <w:rPr>
          <w:rFonts w:eastAsia="Calibri"/>
        </w:rPr>
        <w:t>60 minutes</w:t>
      </w:r>
      <w:r w:rsidRPr="03A049AD">
        <w:rPr>
          <w:rFonts w:eastAsia="Calibri"/>
        </w:rPr>
        <w:t>. Please call, text, or email us now for more information about this opportunity!</w:t>
      </w:r>
      <w:r>
        <w:rPr>
          <w:rFonts w:eastAsia="Calibri"/>
        </w:rPr>
        <w:t>]</w:t>
      </w:r>
    </w:p>
    <w:p w14:paraId="330731D3" w14:textId="77777777" w:rsidR="00B40C44" w:rsidRPr="00B40C44" w:rsidRDefault="00B40C44" w:rsidP="00B40C44">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p>
    <w:p w14:paraId="360F31F0" w14:textId="77777777" w:rsidR="00B40C44" w:rsidRPr="00B40C44" w:rsidRDefault="03A049AD" w:rsidP="03A049AD">
      <w:pPr>
        <w:widowControl/>
        <w:pBdr>
          <w:top w:val="single" w:sz="4" w:space="1" w:color="auto"/>
          <w:left w:val="single" w:sz="4" w:space="4" w:color="auto"/>
          <w:bottom w:val="single" w:sz="4" w:space="1" w:color="auto"/>
          <w:right w:val="single" w:sz="4" w:space="4" w:color="auto"/>
        </w:pBdr>
        <w:adjustRightInd/>
        <w:jc w:val="center"/>
        <w:textAlignment w:val="auto"/>
        <w:rPr>
          <w:rFonts w:eastAsia="Calibri"/>
        </w:rPr>
      </w:pPr>
      <w:r w:rsidRPr="03A049AD">
        <w:rPr>
          <w:rFonts w:eastAsia="Calibri"/>
        </w:rPr>
        <w:t xml:space="preserve">Call or text: </w:t>
      </w:r>
      <w:r w:rsidRPr="03A049AD">
        <w:rPr>
          <w:rFonts w:eastAsia="Calibri"/>
          <w:b/>
          <w:bCs/>
        </w:rPr>
        <w:t>&lt;CONTACT PHONE&gt;</w:t>
      </w:r>
      <w:r w:rsidRPr="03A049AD">
        <w:rPr>
          <w:rFonts w:eastAsia="Calibri"/>
        </w:rPr>
        <w:t xml:space="preserve"> or</w:t>
      </w:r>
    </w:p>
    <w:p w14:paraId="7FFB8632" w14:textId="77777777" w:rsidR="00B40C44" w:rsidRPr="00B40C44" w:rsidRDefault="03A049AD" w:rsidP="03A049AD">
      <w:pPr>
        <w:widowControl/>
        <w:pBdr>
          <w:top w:val="single" w:sz="4" w:space="1" w:color="auto"/>
          <w:left w:val="single" w:sz="4" w:space="4" w:color="auto"/>
          <w:bottom w:val="single" w:sz="4" w:space="1" w:color="auto"/>
          <w:right w:val="single" w:sz="4" w:space="4" w:color="auto"/>
        </w:pBdr>
        <w:adjustRightInd/>
        <w:jc w:val="center"/>
        <w:textAlignment w:val="auto"/>
        <w:rPr>
          <w:rFonts w:eastAsia="Calibri"/>
        </w:rPr>
      </w:pPr>
      <w:r w:rsidRPr="03A049AD">
        <w:rPr>
          <w:rFonts w:eastAsia="Calibri"/>
        </w:rPr>
        <w:t xml:space="preserve">Email: </w:t>
      </w:r>
      <w:r w:rsidRPr="00E63813">
        <w:rPr>
          <w:rFonts w:eastAsia="Calibri"/>
          <w:b/>
        </w:rPr>
        <w:t>&lt;EMAIL ADDRESS&gt;</w:t>
      </w:r>
      <w:r w:rsidRPr="03A049AD">
        <w:rPr>
          <w:rFonts w:eastAsia="Calibri"/>
        </w:rPr>
        <w:t xml:space="preserve"> or</w:t>
      </w:r>
    </w:p>
    <w:p w14:paraId="6F582D56" w14:textId="77777777" w:rsidR="00B40C44" w:rsidRPr="00B40C44" w:rsidRDefault="03A049AD" w:rsidP="03A049AD">
      <w:pPr>
        <w:widowControl/>
        <w:pBdr>
          <w:top w:val="single" w:sz="4" w:space="1" w:color="auto"/>
          <w:left w:val="single" w:sz="4" w:space="4" w:color="auto"/>
          <w:bottom w:val="single" w:sz="4" w:space="1" w:color="auto"/>
          <w:right w:val="single" w:sz="4" w:space="4" w:color="auto"/>
        </w:pBdr>
        <w:adjustRightInd/>
        <w:jc w:val="center"/>
        <w:textAlignment w:val="auto"/>
        <w:rPr>
          <w:rFonts w:eastAsia="Calibri"/>
        </w:rPr>
      </w:pPr>
      <w:r w:rsidRPr="03A049AD">
        <w:rPr>
          <w:rFonts w:eastAsia="Calibri"/>
        </w:rPr>
        <w:t xml:space="preserve">Visit our website for more information about </w:t>
      </w:r>
      <w:r w:rsidR="00444804">
        <w:rPr>
          <w:rFonts w:eastAsia="Calibri"/>
        </w:rPr>
        <w:t>&lt;</w:t>
      </w:r>
      <w:r w:rsidRPr="03A049AD">
        <w:rPr>
          <w:rFonts w:eastAsia="Calibri"/>
        </w:rPr>
        <w:t>LOCAL FACILITY NAME</w:t>
      </w:r>
      <w:r w:rsidR="00444804" w:rsidRPr="00444804">
        <w:rPr>
          <w:rFonts w:eastAsia="Calibri"/>
        </w:rPr>
        <w:t>&gt;</w:t>
      </w:r>
      <w:r w:rsidRPr="00444804">
        <w:rPr>
          <w:rFonts w:eastAsia="Calibri"/>
        </w:rPr>
        <w:t xml:space="preserve">: </w:t>
      </w:r>
      <w:r w:rsidR="00EC5AEA" w:rsidRPr="00845AC3">
        <w:rPr>
          <w:rFonts w:eastAsia="Calibri"/>
          <w:u w:val="single"/>
        </w:rPr>
        <w:t>http://www.&lt;</w:t>
      </w:r>
      <w:r w:rsidR="00EC5AEA" w:rsidRPr="00845AC3" w:rsidDel="00EC5AEA">
        <w:rPr>
          <w:rFonts w:eastAsia="Calibri"/>
          <w:u w:val="single"/>
        </w:rPr>
        <w:t>[</w:t>
      </w:r>
      <w:r w:rsidR="00EC5AEA" w:rsidRPr="00845AC3">
        <w:rPr>
          <w:rFonts w:eastAsia="Calibri"/>
          <w:u w:val="single"/>
        </w:rPr>
        <w:t>LOCAL FACILITY NAME</w:t>
      </w:r>
      <w:r w:rsidR="00EC5AEA" w:rsidRPr="00845AC3" w:rsidDel="00EC5AEA">
        <w:rPr>
          <w:rFonts w:eastAsia="Calibri"/>
          <w:u w:val="single"/>
        </w:rPr>
        <w:t>]</w:t>
      </w:r>
      <w:r w:rsidR="00EC5AEA" w:rsidRPr="00845AC3">
        <w:rPr>
          <w:rFonts w:eastAsia="Calibri"/>
          <w:u w:val="single"/>
        </w:rPr>
        <w:t>&gt;.com</w:t>
      </w:r>
    </w:p>
    <w:p w14:paraId="24D04224" w14:textId="77777777" w:rsidR="00B40C44" w:rsidRPr="00B40C44" w:rsidRDefault="00B40C44" w:rsidP="00B40C44">
      <w:pPr>
        <w:widowControl/>
        <w:adjustRightInd/>
        <w:spacing w:after="0" w:line="240" w:lineRule="auto"/>
        <w:jc w:val="left"/>
        <w:textAlignment w:val="auto"/>
        <w:rPr>
          <w:rFonts w:eastAsia="Calibri"/>
          <w:sz w:val="22"/>
          <w:szCs w:val="22"/>
        </w:rPr>
      </w:pPr>
      <w:r w:rsidRPr="00B40C44">
        <w:rPr>
          <w:rFonts w:eastAsia="Calibri"/>
          <w:sz w:val="22"/>
          <w:szCs w:val="22"/>
        </w:rPr>
        <w:br w:type="page"/>
      </w:r>
    </w:p>
    <w:p w14:paraId="64862955" w14:textId="3C6B01B6" w:rsidR="00B40C44" w:rsidRPr="00F771DE" w:rsidRDefault="00B40C44" w:rsidP="03A049AD">
      <w:pPr>
        <w:keepNext/>
        <w:widowControl/>
        <w:pBdr>
          <w:bottom w:val="single" w:sz="12" w:space="1" w:color="auto"/>
        </w:pBdr>
        <w:adjustRightInd/>
        <w:spacing w:after="0"/>
        <w:jc w:val="left"/>
        <w:textAlignment w:val="auto"/>
        <w:outlineLvl w:val="0"/>
        <w:rPr>
          <w:rFonts w:eastAsia="Calibri"/>
          <w:b/>
          <w:bCs/>
        </w:rPr>
      </w:pPr>
      <w:bookmarkStart w:id="32" w:name="_Toc398803624"/>
      <w:bookmarkStart w:id="33" w:name="_Toc457126524"/>
      <w:bookmarkStart w:id="34" w:name="_Toc490827322"/>
      <w:r w:rsidRPr="00F771DE">
        <w:rPr>
          <w:rFonts w:eastAsia="Calibri"/>
          <w:b/>
          <w:bCs/>
          <w:kern w:val="32"/>
        </w:rPr>
        <w:t xml:space="preserve">Appendix </w:t>
      </w:r>
      <w:r w:rsidR="00BF56F8">
        <w:rPr>
          <w:rFonts w:eastAsia="Calibri"/>
          <w:b/>
          <w:bCs/>
          <w:kern w:val="32"/>
        </w:rPr>
        <w:t>E</w:t>
      </w:r>
      <w:r w:rsidRPr="00F771DE">
        <w:rPr>
          <w:rFonts w:eastAsia="Calibri"/>
          <w:b/>
          <w:bCs/>
          <w:kern w:val="32"/>
        </w:rPr>
        <w:t xml:space="preserve">: Text for </w:t>
      </w:r>
      <w:r w:rsidR="00BA07CD">
        <w:rPr>
          <w:rFonts w:eastAsia="Calibri"/>
          <w:b/>
          <w:bCs/>
          <w:kern w:val="32"/>
        </w:rPr>
        <w:t>Focus Group</w:t>
      </w:r>
      <w:r w:rsidR="00BA796E">
        <w:rPr>
          <w:rFonts w:eastAsia="Calibri"/>
          <w:b/>
          <w:bCs/>
          <w:kern w:val="32"/>
        </w:rPr>
        <w:t xml:space="preserve"> and Cognitive Interview</w:t>
      </w:r>
      <w:r w:rsidR="00BA07CD">
        <w:rPr>
          <w:rFonts w:eastAsia="Calibri"/>
          <w:b/>
          <w:bCs/>
          <w:kern w:val="32"/>
        </w:rPr>
        <w:t xml:space="preserve"> </w:t>
      </w:r>
      <w:r w:rsidRPr="00F771DE">
        <w:rPr>
          <w:rFonts w:eastAsia="Calibri"/>
          <w:b/>
          <w:bCs/>
          <w:kern w:val="32"/>
        </w:rPr>
        <w:t>Information Brochure</w:t>
      </w:r>
      <w:bookmarkEnd w:id="21"/>
      <w:bookmarkEnd w:id="22"/>
      <w:bookmarkEnd w:id="32"/>
      <w:bookmarkEnd w:id="33"/>
      <w:bookmarkEnd w:id="34"/>
    </w:p>
    <w:p w14:paraId="09EC7BF2" w14:textId="77777777" w:rsidR="00B40C44" w:rsidRPr="00B40C44" w:rsidRDefault="00B40C44" w:rsidP="00B40C44">
      <w:pPr>
        <w:widowControl/>
        <w:adjustRightInd/>
        <w:jc w:val="left"/>
        <w:textAlignment w:val="auto"/>
        <w:rPr>
          <w:rFonts w:ascii="Calibri" w:eastAsia="Calibri" w:hAnsi="Calibri"/>
          <w:sz w:val="22"/>
          <w:szCs w:val="22"/>
        </w:rPr>
      </w:pPr>
    </w:p>
    <w:p w14:paraId="505BB320" w14:textId="734DCE47" w:rsidR="00B40C44" w:rsidRPr="00B40C44" w:rsidRDefault="00BA796E"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w:t>
      </w:r>
      <w:r>
        <w:rPr>
          <w:rFonts w:eastAsia="Calibri"/>
          <w:i/>
        </w:rPr>
        <w:t xml:space="preserve">For Focus Groups: </w:t>
      </w:r>
      <w:r w:rsidR="00444804">
        <w:rPr>
          <w:rFonts w:eastAsia="Calibri"/>
        </w:rPr>
        <w:t>&lt;</w:t>
      </w:r>
      <w:r w:rsidR="03A049AD" w:rsidRPr="03A049AD">
        <w:rPr>
          <w:rFonts w:eastAsia="Calibri"/>
        </w:rPr>
        <w:t>LOCAL FACILITY NAME</w:t>
      </w:r>
      <w:r w:rsidR="00444804">
        <w:rPr>
          <w:rFonts w:eastAsia="Calibri"/>
        </w:rPr>
        <w:t>&gt;</w:t>
      </w:r>
      <w:r w:rsidR="03A049AD" w:rsidRPr="03A049AD">
        <w:rPr>
          <w:rFonts w:eastAsia="Calibri"/>
        </w:rPr>
        <w:t xml:space="preserve"> is a local research company conducting an important study for the U.S. Department of Education’s National Center for Education Statistics (NCES). If your child is currently in grade 4, 8, or 12, we need his or her help to </w:t>
      </w:r>
      <w:r w:rsidR="0054079B">
        <w:rPr>
          <w:rFonts w:eastAsia="Calibri"/>
        </w:rPr>
        <w:t xml:space="preserve">improve the way </w:t>
      </w:r>
      <w:r w:rsidR="008424FF">
        <w:rPr>
          <w:rFonts w:eastAsia="Calibri"/>
        </w:rPr>
        <w:t>household(s)</w:t>
      </w:r>
      <w:r w:rsidR="0054079B">
        <w:rPr>
          <w:rFonts w:eastAsia="Calibri"/>
        </w:rPr>
        <w:t xml:space="preserve"> composition and parental education and employment are measured on </w:t>
      </w:r>
      <w:r w:rsidR="03A049AD" w:rsidRPr="03A049AD">
        <w:rPr>
          <w:rFonts w:eastAsia="Calibri"/>
        </w:rPr>
        <w:t>the National Assessment of Educational Progress (NAEP) survey for elementary, middle, and high school students.</w:t>
      </w:r>
    </w:p>
    <w:p w14:paraId="67AD6888" w14:textId="77777777" w:rsidR="006D101F" w:rsidRDefault="00444804"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&lt;</w:t>
      </w:r>
      <w:r w:rsidR="03A049AD" w:rsidRPr="03A049AD">
        <w:rPr>
          <w:rFonts w:eastAsia="Calibri"/>
        </w:rPr>
        <w:t>LOCAL FACILITY NAME</w:t>
      </w:r>
      <w:r>
        <w:rPr>
          <w:rFonts w:eastAsia="Calibri"/>
        </w:rPr>
        <w:t>&gt;</w:t>
      </w:r>
      <w:r w:rsidR="03A049AD" w:rsidRPr="03A049AD">
        <w:rPr>
          <w:rFonts w:eastAsia="Calibri"/>
        </w:rPr>
        <w:t xml:space="preserve"> will provide </w:t>
      </w:r>
      <w:r w:rsidR="0093240A">
        <w:rPr>
          <w:rFonts w:eastAsia="Calibri"/>
        </w:rPr>
        <w:t xml:space="preserve">a </w:t>
      </w:r>
      <w:r w:rsidR="03A049AD" w:rsidRPr="03A049AD">
        <w:rPr>
          <w:rFonts w:eastAsia="Calibri"/>
        </w:rPr>
        <w:t>$30</w:t>
      </w:r>
      <w:r w:rsidR="0093240A">
        <w:rPr>
          <w:rFonts w:eastAsia="Calibri"/>
        </w:rPr>
        <w:t xml:space="preserve"> gift card</w:t>
      </w:r>
      <w:r w:rsidR="03A049AD" w:rsidRPr="03A049AD">
        <w:rPr>
          <w:rFonts w:eastAsia="Calibri"/>
        </w:rPr>
        <w:t xml:space="preserve"> to each student who participates in the study, plus </w:t>
      </w:r>
      <w:r w:rsidR="0093240A">
        <w:rPr>
          <w:rFonts w:eastAsia="Calibri"/>
        </w:rPr>
        <w:t xml:space="preserve">a </w:t>
      </w:r>
      <w:r w:rsidR="03A049AD" w:rsidRPr="03A049AD">
        <w:rPr>
          <w:rFonts w:eastAsia="Calibri"/>
        </w:rPr>
        <w:t xml:space="preserve">$30 </w:t>
      </w:r>
      <w:r w:rsidR="0093240A">
        <w:rPr>
          <w:rFonts w:eastAsia="Calibri"/>
        </w:rPr>
        <w:t xml:space="preserve">gift card </w:t>
      </w:r>
      <w:r w:rsidR="03A049AD" w:rsidRPr="03A049AD">
        <w:rPr>
          <w:rFonts w:eastAsia="Calibri"/>
        </w:rPr>
        <w:t>to the parent/legal guardian who brings their child to and from the interview location (one interview per student). Focus groups will be held &lt;DATES&gt; and will last no more than 60 minutes. Please call, text, or email us now for more information about this opportunity!</w:t>
      </w:r>
      <w:r w:rsidR="00BA796E">
        <w:rPr>
          <w:rFonts w:eastAsia="Calibri"/>
        </w:rPr>
        <w:t>]</w:t>
      </w:r>
    </w:p>
    <w:p w14:paraId="4BDE35B3" w14:textId="1132DF4E" w:rsidR="00BA796E" w:rsidRPr="00B40C44" w:rsidRDefault="00BA796E" w:rsidP="00BA796E">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w:t>
      </w:r>
      <w:r>
        <w:rPr>
          <w:rFonts w:eastAsia="Calibri"/>
          <w:i/>
        </w:rPr>
        <w:t xml:space="preserve">For Cognitive Interviews: </w:t>
      </w:r>
      <w:r>
        <w:rPr>
          <w:rFonts w:eastAsia="Calibri"/>
        </w:rPr>
        <w:t>&lt;</w:t>
      </w:r>
      <w:r w:rsidRPr="03A049AD">
        <w:rPr>
          <w:rFonts w:eastAsia="Calibri"/>
        </w:rPr>
        <w:t>LOCAL FACILITY NAME</w:t>
      </w:r>
      <w:r>
        <w:rPr>
          <w:rFonts w:eastAsia="Calibri"/>
        </w:rPr>
        <w:t>&gt;</w:t>
      </w:r>
      <w:r w:rsidRPr="03A049AD">
        <w:rPr>
          <w:rFonts w:eastAsia="Calibri"/>
        </w:rPr>
        <w:t xml:space="preserve"> is a local research company conducting an important study for the U.S. Department of Education’s National Center for Education Statistics (NCES). If your child is currently in grade 4, 8, or 12, we need his or her help to evaluate questions </w:t>
      </w:r>
      <w:r>
        <w:rPr>
          <w:rFonts w:eastAsia="Calibri"/>
        </w:rPr>
        <w:t xml:space="preserve">about household(s) composition and parental education and employment </w:t>
      </w:r>
      <w:r w:rsidRPr="03A049AD">
        <w:rPr>
          <w:rFonts w:eastAsia="Calibri"/>
        </w:rPr>
        <w:t>for the National Assessment of Educational Progress (NAEP) survey for elementary, middle, and high school students. Students’ input will help evaluate the survey by ensuring that the questions and instructions are clear and understandable to a broad range of students.</w:t>
      </w:r>
    </w:p>
    <w:p w14:paraId="7B8C9F95" w14:textId="42E131D3" w:rsidR="00BA796E" w:rsidRPr="00B40C44" w:rsidRDefault="00BA796E" w:rsidP="03A049AD">
      <w:pPr>
        <w:widowControl/>
        <w:pBdr>
          <w:top w:val="single" w:sz="4" w:space="1" w:color="auto"/>
          <w:left w:val="single" w:sz="4" w:space="4" w:color="auto"/>
          <w:bottom w:val="single" w:sz="4" w:space="1" w:color="auto"/>
          <w:right w:val="single" w:sz="4" w:space="4" w:color="auto"/>
        </w:pBdr>
        <w:adjustRightInd/>
        <w:jc w:val="left"/>
        <w:textAlignment w:val="auto"/>
        <w:rPr>
          <w:rFonts w:eastAsia="Calibri"/>
        </w:rPr>
      </w:pPr>
      <w:r>
        <w:rPr>
          <w:rFonts w:eastAsia="Calibri"/>
        </w:rPr>
        <w:t>&lt;</w:t>
      </w:r>
      <w:r w:rsidRPr="03A049AD">
        <w:rPr>
          <w:rFonts w:eastAsia="Calibri"/>
        </w:rPr>
        <w:t>LOCAL FACILITY NAME</w:t>
      </w:r>
      <w:r>
        <w:rPr>
          <w:rFonts w:eastAsia="Calibri"/>
        </w:rPr>
        <w:t>&gt;</w:t>
      </w:r>
      <w:r w:rsidRPr="03A049AD">
        <w:rPr>
          <w:rFonts w:eastAsia="Calibri"/>
        </w:rPr>
        <w:t xml:space="preserve"> will provide </w:t>
      </w:r>
      <w:r>
        <w:rPr>
          <w:rFonts w:eastAsia="Calibri"/>
        </w:rPr>
        <w:t xml:space="preserve">a </w:t>
      </w:r>
      <w:r w:rsidRPr="03A049AD">
        <w:rPr>
          <w:rFonts w:eastAsia="Calibri"/>
        </w:rPr>
        <w:t xml:space="preserve">$30 </w:t>
      </w:r>
      <w:r>
        <w:rPr>
          <w:rFonts w:eastAsia="Calibri"/>
        </w:rPr>
        <w:t>gift card</w:t>
      </w:r>
      <w:r w:rsidRPr="03A049AD">
        <w:rPr>
          <w:rFonts w:eastAsia="Calibri"/>
        </w:rPr>
        <w:t xml:space="preserve"> to each student who participates in the study, plus </w:t>
      </w:r>
      <w:r>
        <w:rPr>
          <w:rFonts w:eastAsia="Calibri"/>
        </w:rPr>
        <w:t xml:space="preserve">a </w:t>
      </w:r>
      <w:r w:rsidRPr="03A049AD">
        <w:rPr>
          <w:rFonts w:eastAsia="Calibri"/>
        </w:rPr>
        <w:t xml:space="preserve">$30 </w:t>
      </w:r>
      <w:r>
        <w:rPr>
          <w:rFonts w:eastAsia="Calibri"/>
        </w:rPr>
        <w:t>gift card</w:t>
      </w:r>
      <w:r w:rsidRPr="03A049AD">
        <w:rPr>
          <w:rFonts w:eastAsia="Calibri"/>
        </w:rPr>
        <w:t xml:space="preserve"> to the parent/legal guardian who brings </w:t>
      </w:r>
      <w:r w:rsidR="00434271" w:rsidRPr="00F06427">
        <w:rPr>
          <w:rFonts w:cs="Calibri"/>
        </w:rPr>
        <w:t xml:space="preserve">their </w:t>
      </w:r>
      <w:r w:rsidRPr="03A049AD">
        <w:rPr>
          <w:rFonts w:eastAsia="Calibri"/>
        </w:rPr>
        <w:t xml:space="preserve">child to and from the interview location (one interview per student). Interviews will begin this &lt;SPECIFY SESSION OR MONTH&gt; and may be scheduled at your convenience after school and on weekends. The interviews will last no more than </w:t>
      </w:r>
      <w:r>
        <w:rPr>
          <w:rFonts w:eastAsia="Calibri"/>
        </w:rPr>
        <w:t>60 minutes</w:t>
      </w:r>
      <w:r w:rsidRPr="03A049AD">
        <w:rPr>
          <w:rFonts w:eastAsia="Calibri"/>
        </w:rPr>
        <w:t>. Please call, text, or email us now for more info</w:t>
      </w:r>
      <w:r>
        <w:rPr>
          <w:rFonts w:eastAsia="Calibri"/>
        </w:rPr>
        <w:t>rmation about this opportunity!]</w:t>
      </w:r>
    </w:p>
    <w:p w14:paraId="6B0056CD" w14:textId="77777777" w:rsidR="00B40C44" w:rsidRPr="00B40C44" w:rsidRDefault="00B40C44" w:rsidP="00B40C44">
      <w:pPr>
        <w:widowControl/>
        <w:pBdr>
          <w:top w:val="single" w:sz="4" w:space="1" w:color="auto"/>
          <w:left w:val="single" w:sz="4" w:space="4" w:color="auto"/>
          <w:bottom w:val="single" w:sz="4" w:space="1" w:color="auto"/>
          <w:right w:val="single" w:sz="4" w:space="4" w:color="auto"/>
        </w:pBdr>
        <w:adjustRightInd/>
        <w:jc w:val="center"/>
        <w:textAlignment w:val="auto"/>
        <w:rPr>
          <w:rFonts w:eastAsia="Calibri"/>
        </w:rPr>
      </w:pPr>
    </w:p>
    <w:p w14:paraId="070EDE07" w14:textId="77777777" w:rsidR="00B40C44" w:rsidRPr="00B40C44" w:rsidRDefault="03A049AD" w:rsidP="03A049AD">
      <w:pPr>
        <w:widowControl/>
        <w:pBdr>
          <w:top w:val="single" w:sz="4" w:space="1" w:color="auto"/>
          <w:left w:val="single" w:sz="4" w:space="4" w:color="auto"/>
          <w:bottom w:val="single" w:sz="4" w:space="1" w:color="auto"/>
          <w:right w:val="single" w:sz="4" w:space="4" w:color="auto"/>
        </w:pBdr>
        <w:adjustRightInd/>
        <w:jc w:val="center"/>
        <w:textAlignment w:val="auto"/>
        <w:rPr>
          <w:rFonts w:eastAsia="Calibri"/>
        </w:rPr>
      </w:pPr>
      <w:r w:rsidRPr="03A049AD">
        <w:rPr>
          <w:rFonts w:eastAsia="Calibri"/>
        </w:rPr>
        <w:t xml:space="preserve">Call or text: </w:t>
      </w:r>
      <w:r w:rsidRPr="03A049AD">
        <w:rPr>
          <w:rFonts w:eastAsia="Calibri"/>
          <w:b/>
          <w:bCs/>
        </w:rPr>
        <w:t>&lt;CONTACT PHONE&gt;</w:t>
      </w:r>
      <w:r w:rsidRPr="03A049AD">
        <w:rPr>
          <w:rFonts w:eastAsia="Calibri"/>
        </w:rPr>
        <w:t xml:space="preserve"> or</w:t>
      </w:r>
    </w:p>
    <w:p w14:paraId="60686737" w14:textId="77777777" w:rsidR="00B40C44" w:rsidRPr="00B40C44" w:rsidRDefault="03A049AD" w:rsidP="03A049AD">
      <w:pPr>
        <w:widowControl/>
        <w:pBdr>
          <w:top w:val="single" w:sz="4" w:space="1" w:color="auto"/>
          <w:left w:val="single" w:sz="4" w:space="4" w:color="auto"/>
          <w:bottom w:val="single" w:sz="4" w:space="1" w:color="auto"/>
          <w:right w:val="single" w:sz="4" w:space="4" w:color="auto"/>
        </w:pBdr>
        <w:adjustRightInd/>
        <w:jc w:val="center"/>
        <w:textAlignment w:val="auto"/>
        <w:rPr>
          <w:rFonts w:eastAsia="Calibri"/>
        </w:rPr>
      </w:pPr>
      <w:r w:rsidRPr="03A049AD">
        <w:rPr>
          <w:rFonts w:eastAsia="Calibri"/>
        </w:rPr>
        <w:t xml:space="preserve">Email: </w:t>
      </w:r>
      <w:r w:rsidRPr="00E63813">
        <w:rPr>
          <w:rFonts w:eastAsia="Calibri"/>
          <w:b/>
        </w:rPr>
        <w:t>&lt;EMAIL ADDRESS&gt;</w:t>
      </w:r>
      <w:r w:rsidRPr="03A049AD">
        <w:rPr>
          <w:rFonts w:eastAsia="Calibri"/>
        </w:rPr>
        <w:t xml:space="preserve"> or</w:t>
      </w:r>
    </w:p>
    <w:p w14:paraId="204C9D6C" w14:textId="77777777" w:rsidR="00B40C44" w:rsidRPr="00B40C44" w:rsidRDefault="03A049AD" w:rsidP="03A049AD">
      <w:pPr>
        <w:widowControl/>
        <w:pBdr>
          <w:top w:val="single" w:sz="4" w:space="1" w:color="auto"/>
          <w:left w:val="single" w:sz="4" w:space="4" w:color="auto"/>
          <w:bottom w:val="single" w:sz="4" w:space="1" w:color="auto"/>
          <w:right w:val="single" w:sz="4" w:space="4" w:color="auto"/>
        </w:pBdr>
        <w:adjustRightInd/>
        <w:jc w:val="center"/>
        <w:textAlignment w:val="auto"/>
        <w:rPr>
          <w:rFonts w:ascii="Calibri" w:eastAsia="Calibri" w:hAnsi="Calibri"/>
          <w:sz w:val="22"/>
          <w:szCs w:val="22"/>
        </w:rPr>
      </w:pPr>
      <w:r w:rsidRPr="03A049AD">
        <w:rPr>
          <w:rFonts w:eastAsia="Calibri"/>
        </w:rPr>
        <w:t xml:space="preserve">Visit our website for more information about </w:t>
      </w:r>
      <w:r w:rsidR="00EC5AEA">
        <w:rPr>
          <w:rFonts w:eastAsia="Calibri"/>
        </w:rPr>
        <w:t>&lt;</w:t>
      </w:r>
      <w:r w:rsidRPr="03A049AD">
        <w:rPr>
          <w:rFonts w:eastAsia="Calibri"/>
        </w:rPr>
        <w:t>LOCAL FACILITY NAME</w:t>
      </w:r>
      <w:r w:rsidR="00EC5AEA">
        <w:rPr>
          <w:rFonts w:eastAsia="Calibri"/>
        </w:rPr>
        <w:t>&gt;</w:t>
      </w:r>
      <w:r w:rsidRPr="03A049AD">
        <w:rPr>
          <w:rFonts w:eastAsia="Calibri"/>
        </w:rPr>
        <w:t xml:space="preserve">: </w:t>
      </w:r>
      <w:r w:rsidR="00EC5AEA" w:rsidRPr="00845AC3">
        <w:rPr>
          <w:rFonts w:eastAsia="Calibri"/>
          <w:u w:val="single"/>
        </w:rPr>
        <w:t>http://www.&lt;</w:t>
      </w:r>
      <w:r w:rsidR="00EC5AEA" w:rsidRPr="00845AC3" w:rsidDel="00EC5AEA">
        <w:rPr>
          <w:rFonts w:eastAsia="Calibri"/>
          <w:u w:val="single"/>
        </w:rPr>
        <w:t>[</w:t>
      </w:r>
      <w:r w:rsidR="00EC5AEA" w:rsidRPr="00845AC3">
        <w:rPr>
          <w:rFonts w:eastAsia="Calibri"/>
          <w:u w:val="single"/>
        </w:rPr>
        <w:t>LOCAL FACILITY NAME&gt;</w:t>
      </w:r>
      <w:r w:rsidR="00EC5AEA" w:rsidRPr="00845AC3" w:rsidDel="00EC5AEA">
        <w:rPr>
          <w:rFonts w:eastAsia="Calibri"/>
          <w:u w:val="single"/>
        </w:rPr>
        <w:t>]</w:t>
      </w:r>
      <w:r w:rsidR="00EC5AEA" w:rsidRPr="00845AC3">
        <w:rPr>
          <w:rFonts w:eastAsia="Calibri"/>
          <w:u w:val="single"/>
        </w:rPr>
        <w:t>.com</w:t>
      </w:r>
    </w:p>
    <w:p w14:paraId="363FF60D" w14:textId="77777777" w:rsidR="00B40C44" w:rsidRPr="00B40C44" w:rsidRDefault="00B40C44" w:rsidP="00B40C44">
      <w:pPr>
        <w:widowControl/>
        <w:adjustRightInd/>
        <w:jc w:val="left"/>
        <w:textAlignment w:val="auto"/>
        <w:rPr>
          <w:rFonts w:ascii="Calibri" w:eastAsia="Calibri" w:hAnsi="Calibri"/>
          <w:sz w:val="22"/>
          <w:szCs w:val="22"/>
        </w:rPr>
      </w:pPr>
    </w:p>
    <w:p w14:paraId="4ECF24F1" w14:textId="77777777" w:rsidR="00B40C44" w:rsidRPr="00B40C44" w:rsidRDefault="00B40C44" w:rsidP="00B40C44">
      <w:pPr>
        <w:widowControl/>
        <w:adjustRightInd/>
        <w:jc w:val="center"/>
        <w:textAlignment w:val="auto"/>
        <w:rPr>
          <w:rFonts w:ascii="Calibri" w:eastAsia="Calibri" w:hAnsi="Calibri"/>
          <w:sz w:val="22"/>
          <w:szCs w:val="22"/>
        </w:rPr>
      </w:pPr>
    </w:p>
    <w:p w14:paraId="7BC911AE" w14:textId="77777777" w:rsidR="00B40C44" w:rsidRPr="00B40C44" w:rsidRDefault="00B40C44" w:rsidP="00B40C44">
      <w:pPr>
        <w:widowControl/>
        <w:adjustRightInd/>
        <w:jc w:val="left"/>
        <w:textAlignment w:val="auto"/>
        <w:rPr>
          <w:rFonts w:ascii="Calibri" w:eastAsia="Calibri" w:hAnsi="Calibri"/>
          <w:sz w:val="22"/>
          <w:szCs w:val="22"/>
        </w:rPr>
      </w:pPr>
    </w:p>
    <w:p w14:paraId="6BB84222" w14:textId="77777777" w:rsidR="00B40C44" w:rsidRPr="00B40C44" w:rsidRDefault="00B40C44" w:rsidP="00B40C44">
      <w:pPr>
        <w:widowControl/>
        <w:adjustRightInd/>
        <w:jc w:val="left"/>
        <w:textAlignment w:val="auto"/>
        <w:rPr>
          <w:rFonts w:ascii="Calibri" w:eastAsia="Calibri" w:hAnsi="Calibri"/>
          <w:sz w:val="22"/>
          <w:szCs w:val="22"/>
        </w:rPr>
      </w:pPr>
      <w:r w:rsidRPr="00B40C44">
        <w:rPr>
          <w:rFonts w:ascii="Calibri" w:eastAsia="Calibri" w:hAnsi="Calibri"/>
          <w:sz w:val="22"/>
          <w:szCs w:val="22"/>
        </w:rPr>
        <w:br w:type="page"/>
      </w:r>
    </w:p>
    <w:p w14:paraId="16CE115C" w14:textId="0FFD5F9C" w:rsidR="00B40C44" w:rsidRPr="00F771DE" w:rsidRDefault="00B40C44" w:rsidP="03A049AD">
      <w:pPr>
        <w:keepNext/>
        <w:widowControl/>
        <w:pBdr>
          <w:bottom w:val="single" w:sz="12" w:space="1" w:color="auto"/>
        </w:pBdr>
        <w:adjustRightInd/>
        <w:spacing w:after="0"/>
        <w:jc w:val="left"/>
        <w:textAlignment w:val="auto"/>
        <w:outlineLvl w:val="0"/>
        <w:rPr>
          <w:rFonts w:eastAsia="Calibri"/>
          <w:b/>
          <w:bCs/>
        </w:rPr>
      </w:pPr>
      <w:bookmarkStart w:id="35" w:name="_Toc457126526"/>
      <w:bookmarkStart w:id="36" w:name="_Toc490827323"/>
      <w:r w:rsidRPr="00F771DE">
        <w:rPr>
          <w:rFonts w:eastAsia="Calibri"/>
          <w:b/>
          <w:bCs/>
          <w:kern w:val="32"/>
        </w:rPr>
        <w:t>Append</w:t>
      </w:r>
      <w:r w:rsidR="00C65963">
        <w:rPr>
          <w:rFonts w:eastAsia="Calibri"/>
          <w:b/>
          <w:bCs/>
          <w:kern w:val="32"/>
        </w:rPr>
        <w:t xml:space="preserve">ix </w:t>
      </w:r>
      <w:r w:rsidR="007736AE">
        <w:rPr>
          <w:rFonts w:eastAsia="Calibri"/>
          <w:b/>
          <w:bCs/>
          <w:kern w:val="32"/>
        </w:rPr>
        <w:t>F</w:t>
      </w:r>
      <w:r w:rsidRPr="00F771DE">
        <w:rPr>
          <w:rFonts w:eastAsia="Calibri"/>
          <w:b/>
          <w:bCs/>
          <w:kern w:val="32"/>
        </w:rPr>
        <w:t>: Parent or Legal Guardian of Student (</w:t>
      </w:r>
      <w:r w:rsidR="008C625C">
        <w:rPr>
          <w:rFonts w:eastAsia="Calibri"/>
          <w:b/>
          <w:bCs/>
          <w:kern w:val="32"/>
        </w:rPr>
        <w:t>U</w:t>
      </w:r>
      <w:r w:rsidRPr="00F771DE">
        <w:rPr>
          <w:rFonts w:eastAsia="Calibri"/>
          <w:b/>
          <w:bCs/>
          <w:kern w:val="32"/>
        </w:rPr>
        <w:t xml:space="preserve">nder </w:t>
      </w:r>
      <w:r w:rsidR="008C625C">
        <w:rPr>
          <w:rFonts w:eastAsia="Calibri"/>
          <w:b/>
          <w:bCs/>
          <w:kern w:val="32"/>
        </w:rPr>
        <w:t>A</w:t>
      </w:r>
      <w:r w:rsidRPr="00F771DE">
        <w:rPr>
          <w:rFonts w:eastAsia="Calibri"/>
          <w:b/>
          <w:bCs/>
          <w:kern w:val="32"/>
        </w:rPr>
        <w:t>ge 18) Participant Recruitment Screener</w:t>
      </w:r>
      <w:bookmarkEnd w:id="35"/>
      <w:r w:rsidR="00BA07CD">
        <w:rPr>
          <w:rFonts w:eastAsia="Calibri"/>
          <w:b/>
          <w:bCs/>
          <w:kern w:val="32"/>
        </w:rPr>
        <w:t xml:space="preserve"> for Focus Group</w:t>
      </w:r>
      <w:r w:rsidR="00446EB5">
        <w:rPr>
          <w:rFonts w:eastAsia="Calibri"/>
          <w:b/>
          <w:bCs/>
          <w:kern w:val="32"/>
        </w:rPr>
        <w:t>s</w:t>
      </w:r>
      <w:r w:rsidR="00576950">
        <w:rPr>
          <w:rFonts w:eastAsia="Calibri"/>
          <w:b/>
          <w:bCs/>
          <w:kern w:val="32"/>
        </w:rPr>
        <w:t xml:space="preserve"> </w:t>
      </w:r>
      <w:r w:rsidR="00BA796E">
        <w:rPr>
          <w:rFonts w:eastAsia="Calibri"/>
          <w:b/>
          <w:bCs/>
          <w:kern w:val="32"/>
        </w:rPr>
        <w:t>and Cognitive Interview</w:t>
      </w:r>
      <w:r w:rsidR="00446EB5">
        <w:rPr>
          <w:rFonts w:eastAsia="Calibri"/>
          <w:b/>
          <w:bCs/>
          <w:kern w:val="32"/>
        </w:rPr>
        <w:t>s</w:t>
      </w:r>
      <w:bookmarkEnd w:id="36"/>
    </w:p>
    <w:p w14:paraId="7A7CA566" w14:textId="77777777" w:rsidR="00B40C44" w:rsidRPr="00B40C44" w:rsidRDefault="00B40C44" w:rsidP="00C443E6">
      <w:pPr>
        <w:widowControl/>
        <w:adjustRightInd/>
        <w:spacing w:after="0"/>
        <w:jc w:val="left"/>
        <w:textAlignment w:val="auto"/>
        <w:rPr>
          <w:rFonts w:eastAsia="Calibri"/>
        </w:rPr>
      </w:pPr>
    </w:p>
    <w:p w14:paraId="1AE235FD" w14:textId="77777777" w:rsidR="00B40C44" w:rsidRPr="00B40C44" w:rsidRDefault="03A049AD" w:rsidP="03A049AD">
      <w:pPr>
        <w:widowControl/>
        <w:adjustRightInd/>
        <w:jc w:val="left"/>
        <w:textAlignment w:val="auto"/>
        <w:rPr>
          <w:rFonts w:eastAsia="Calibri"/>
          <w:b/>
          <w:bCs/>
        </w:rPr>
      </w:pPr>
      <w:r w:rsidRPr="03A049AD">
        <w:rPr>
          <w:rFonts w:eastAsia="Calibri"/>
          <w:b/>
          <w:bCs/>
        </w:rPr>
        <w:t>Cold-calling script for parents</w:t>
      </w:r>
      <w:r w:rsidR="00324779">
        <w:rPr>
          <w:rFonts w:eastAsia="Calibri"/>
          <w:b/>
          <w:bCs/>
        </w:rPr>
        <w:t xml:space="preserve"> or </w:t>
      </w:r>
      <w:r w:rsidRPr="03A049AD">
        <w:rPr>
          <w:rFonts w:eastAsia="Calibri"/>
          <w:b/>
          <w:bCs/>
        </w:rPr>
        <w:t>legal guardians:</w:t>
      </w:r>
    </w:p>
    <w:p w14:paraId="733DEF2B" w14:textId="77777777" w:rsidR="00B40C44" w:rsidRPr="00B40C44" w:rsidRDefault="03A049AD" w:rsidP="03A049AD">
      <w:pPr>
        <w:widowControl/>
        <w:adjustRightInd/>
        <w:jc w:val="left"/>
        <w:textAlignment w:val="auto"/>
        <w:rPr>
          <w:rFonts w:eastAsia="Calibri"/>
          <w:i/>
          <w:iCs/>
        </w:rPr>
      </w:pPr>
      <w:r w:rsidRPr="03A049AD">
        <w:rPr>
          <w:rFonts w:eastAsia="Calibri"/>
          <w:i/>
          <w:iCs/>
        </w:rPr>
        <w:t xml:space="preserve">Good </w:t>
      </w:r>
      <w:r w:rsidRPr="00E63813">
        <w:rPr>
          <w:rFonts w:eastAsia="Calibri"/>
          <w:iCs/>
        </w:rPr>
        <w:t>&lt;</w:t>
      </w:r>
      <w:r w:rsidR="00510EE1">
        <w:rPr>
          <w:rFonts w:eastAsia="Calibri"/>
          <w:i/>
          <w:iCs/>
        </w:rPr>
        <w:t>morning/afternoon/evening</w:t>
      </w:r>
      <w:r w:rsidRPr="00E63813">
        <w:rPr>
          <w:rFonts w:eastAsia="Calibri"/>
          <w:iCs/>
        </w:rPr>
        <w:t>&gt;</w:t>
      </w:r>
      <w:r w:rsidRPr="03A049AD">
        <w:rPr>
          <w:rFonts w:eastAsia="Calibri"/>
          <w:i/>
          <w:iCs/>
        </w:rPr>
        <w:t xml:space="preserve">. Is this the </w:t>
      </w:r>
      <w:r w:rsidRPr="00E63813">
        <w:rPr>
          <w:rFonts w:eastAsia="Calibri"/>
          <w:iCs/>
        </w:rPr>
        <w:t>&lt;</w:t>
      </w:r>
      <w:r w:rsidRPr="03A049AD">
        <w:rPr>
          <w:rFonts w:eastAsia="Calibri"/>
          <w:i/>
          <w:iCs/>
        </w:rPr>
        <w:t>NAME FROM CALL LIST</w:t>
      </w:r>
      <w:r w:rsidRPr="00E63813">
        <w:rPr>
          <w:rFonts w:eastAsia="Calibri"/>
          <w:iCs/>
        </w:rPr>
        <w:t>&gt;</w:t>
      </w:r>
      <w:r w:rsidRPr="03A049AD">
        <w:rPr>
          <w:rFonts w:eastAsia="Calibri"/>
          <w:i/>
          <w:iCs/>
        </w:rPr>
        <w:t xml:space="preserve"> household?  My name is</w:t>
      </w:r>
      <w:r w:rsidRPr="00E63813">
        <w:rPr>
          <w:rFonts w:eastAsia="Calibri"/>
          <w:iCs/>
        </w:rPr>
        <w:t xml:space="preserve"> &lt;</w:t>
      </w:r>
      <w:r w:rsidRPr="03A049AD">
        <w:rPr>
          <w:rFonts w:eastAsia="Calibri"/>
          <w:i/>
          <w:iCs/>
        </w:rPr>
        <w:t>NAME</w:t>
      </w:r>
      <w:r w:rsidRPr="00E63813">
        <w:rPr>
          <w:rFonts w:eastAsia="Calibri"/>
          <w:iCs/>
        </w:rPr>
        <w:t>&gt;</w:t>
      </w:r>
      <w:r w:rsidRPr="03A049AD">
        <w:rPr>
          <w:rFonts w:eastAsia="Calibri"/>
          <w:i/>
          <w:iCs/>
        </w:rPr>
        <w:t xml:space="preserve">, and I am calling from </w:t>
      </w:r>
      <w:r w:rsidR="00444804">
        <w:rPr>
          <w:rFonts w:eastAsia="Calibri"/>
          <w:iCs/>
        </w:rPr>
        <w:t>&lt;</w:t>
      </w:r>
      <w:r w:rsidRPr="03A049AD">
        <w:rPr>
          <w:rFonts w:eastAsia="Calibri"/>
          <w:i/>
          <w:iCs/>
        </w:rPr>
        <w:t>LOCAL FACILITY NAME</w:t>
      </w:r>
      <w:r w:rsidR="00444804">
        <w:rPr>
          <w:rFonts w:eastAsia="Calibri"/>
          <w:iCs/>
        </w:rPr>
        <w:t>&gt;</w:t>
      </w:r>
      <w:r w:rsidRPr="03A049AD">
        <w:rPr>
          <w:rFonts w:eastAsia="Calibri"/>
          <w:i/>
          <w:iCs/>
        </w:rPr>
        <w:t xml:space="preserve">. We are a local research company conducting a study on behalf of the U.S. Department of Education’s National Center for Education Statistics, also known as NCES. We are recruiting students currently in fourth, eighth, and twelfth grade to sign up to participate in a research study to help improve existing survey questions or develop new ones for the National Assessment of Educational Progress, also known as the NAEP assessment. </w:t>
      </w:r>
      <w:r w:rsidR="008B6D2E">
        <w:rPr>
          <w:rFonts w:eastAsia="Calibri"/>
        </w:rPr>
        <w:t xml:space="preserve">(INTERVIEWER: </w:t>
      </w:r>
      <w:r w:rsidRPr="03A049AD">
        <w:rPr>
          <w:rFonts w:eastAsia="Calibri"/>
        </w:rPr>
        <w:t xml:space="preserve">If parent/legal guardian asks what this is: </w:t>
      </w:r>
      <w:r w:rsidRPr="00E63813">
        <w:rPr>
          <w:rFonts w:eastAsia="Calibri"/>
          <w:i/>
        </w:rPr>
        <w:t>This national assessment is administered to students in elementary, middle, and high schools throughout the United States.</w:t>
      </w:r>
      <w:r w:rsidR="008B6D2E">
        <w:rPr>
          <w:rFonts w:eastAsia="Calibri"/>
        </w:rPr>
        <w:t>)</w:t>
      </w:r>
    </w:p>
    <w:p w14:paraId="2A0D30AB" w14:textId="77777777" w:rsidR="00B40C44" w:rsidRPr="00B40C44" w:rsidRDefault="03A049AD" w:rsidP="03A049AD">
      <w:pPr>
        <w:widowControl/>
        <w:adjustRightInd/>
        <w:jc w:val="left"/>
        <w:textAlignment w:val="auto"/>
        <w:rPr>
          <w:rFonts w:eastAsia="Calibri"/>
          <w:i/>
          <w:iCs/>
        </w:rPr>
      </w:pPr>
      <w:r w:rsidRPr="03A049AD">
        <w:rPr>
          <w:rFonts w:eastAsia="Calibri"/>
          <w:i/>
          <w:iCs/>
        </w:rPr>
        <w:t>Are there any fourth, eighth, or twelfth grade students in your household?</w:t>
      </w:r>
    </w:p>
    <w:p w14:paraId="5710E743" w14:textId="77777777" w:rsidR="00B40C44" w:rsidRPr="00B40C44" w:rsidRDefault="009B5703" w:rsidP="03A049AD">
      <w:pPr>
        <w:widowControl/>
        <w:adjustRightInd/>
        <w:ind w:firstLine="720"/>
        <w:jc w:val="left"/>
        <w:textAlignment w:val="auto"/>
        <w:rPr>
          <w:rFonts w:eastAsia="Calibri"/>
          <w:i/>
          <w:iCs/>
        </w:rPr>
      </w:pPr>
      <w:r>
        <w:rPr>
          <w:rFonts w:eastAsia="Calibri"/>
          <w:iCs/>
        </w:rPr>
        <w:t xml:space="preserve">If </w:t>
      </w:r>
      <w:r w:rsidR="03A049AD" w:rsidRPr="00E63813">
        <w:rPr>
          <w:rFonts w:eastAsia="Calibri"/>
          <w:b/>
          <w:iCs/>
        </w:rPr>
        <w:t>Y</w:t>
      </w:r>
      <w:r>
        <w:rPr>
          <w:rFonts w:eastAsia="Calibri"/>
          <w:b/>
          <w:iCs/>
        </w:rPr>
        <w:t>ES:</w:t>
      </w:r>
      <w:r w:rsidR="03A049AD" w:rsidRPr="03A049AD">
        <w:rPr>
          <w:rFonts w:eastAsia="Calibri"/>
          <w:i/>
          <w:iCs/>
        </w:rPr>
        <w:t xml:space="preserve"> Great! Let me give you some additional information about the study.</w:t>
      </w:r>
    </w:p>
    <w:p w14:paraId="3E84D8B2" w14:textId="77777777" w:rsidR="00B40C44" w:rsidRPr="00B40C44" w:rsidRDefault="009B5703" w:rsidP="03A049AD">
      <w:pPr>
        <w:widowControl/>
        <w:adjustRightInd/>
        <w:ind w:firstLine="720"/>
        <w:jc w:val="left"/>
        <w:textAlignment w:val="auto"/>
        <w:rPr>
          <w:rFonts w:eastAsia="Calibri"/>
          <w:i/>
          <w:iCs/>
        </w:rPr>
      </w:pPr>
      <w:r>
        <w:rPr>
          <w:rFonts w:eastAsia="Calibri"/>
          <w:iCs/>
        </w:rPr>
        <w:t xml:space="preserve">If </w:t>
      </w:r>
      <w:r w:rsidR="03A049AD" w:rsidRPr="00E63813">
        <w:rPr>
          <w:rFonts w:eastAsia="Calibri"/>
          <w:b/>
          <w:iCs/>
        </w:rPr>
        <w:t>N</w:t>
      </w:r>
      <w:r>
        <w:rPr>
          <w:rFonts w:eastAsia="Calibri"/>
          <w:b/>
          <w:iCs/>
        </w:rPr>
        <w:t>O:</w:t>
      </w:r>
      <w:r w:rsidR="03A049AD" w:rsidRPr="03A049AD">
        <w:rPr>
          <w:rFonts w:eastAsia="Calibri"/>
          <w:i/>
          <w:iCs/>
        </w:rPr>
        <w:t xml:space="preserve"> Thank you for your time. Have a good </w:t>
      </w:r>
      <w:r w:rsidR="03A049AD" w:rsidRPr="00E63813">
        <w:rPr>
          <w:rFonts w:eastAsia="Calibri"/>
          <w:iCs/>
        </w:rPr>
        <w:t>&lt;</w:t>
      </w:r>
      <w:r w:rsidR="00510EE1">
        <w:rPr>
          <w:rFonts w:eastAsia="Calibri"/>
          <w:i/>
          <w:iCs/>
        </w:rPr>
        <w:t>day/evening</w:t>
      </w:r>
      <w:r w:rsidR="03A049AD" w:rsidRPr="00E63813">
        <w:rPr>
          <w:rFonts w:eastAsia="Calibri"/>
          <w:iCs/>
        </w:rPr>
        <w:t>&gt;</w:t>
      </w:r>
      <w:r w:rsidR="03A049AD" w:rsidRPr="03A049AD">
        <w:rPr>
          <w:rFonts w:eastAsia="Calibri"/>
          <w:i/>
          <w:iCs/>
        </w:rPr>
        <w:t>.</w:t>
      </w:r>
    </w:p>
    <w:p w14:paraId="0979F8F6" w14:textId="281B9226" w:rsidR="00B40C44" w:rsidRPr="00B40C44" w:rsidRDefault="03A049AD" w:rsidP="03A049AD">
      <w:pPr>
        <w:widowControl/>
        <w:adjustRightInd/>
        <w:jc w:val="left"/>
        <w:textAlignment w:val="auto"/>
        <w:rPr>
          <w:rFonts w:eastAsia="Calibri"/>
          <w:i/>
          <w:iCs/>
        </w:rPr>
      </w:pPr>
      <w:r w:rsidRPr="03A049AD">
        <w:rPr>
          <w:rFonts w:eastAsia="Calibri"/>
          <w:i/>
          <w:iCs/>
        </w:rPr>
        <w:t xml:space="preserve">The survey will be administered to students throughout the United States. We are conducting </w:t>
      </w:r>
      <w:r w:rsidR="007002F1">
        <w:rPr>
          <w:rFonts w:eastAsia="Calibri"/>
          <w:i/>
          <w:iCs/>
        </w:rPr>
        <w:t>&lt;</w:t>
      </w:r>
      <w:r w:rsidRPr="03A049AD">
        <w:rPr>
          <w:rFonts w:eastAsia="Calibri"/>
          <w:i/>
          <w:iCs/>
        </w:rPr>
        <w:t xml:space="preserve">focus groups </w:t>
      </w:r>
      <w:r w:rsidR="00EA0A91">
        <w:rPr>
          <w:rFonts w:eastAsia="Calibri"/>
          <w:i/>
          <w:iCs/>
        </w:rPr>
        <w:t xml:space="preserve">to explore how students </w:t>
      </w:r>
      <w:r w:rsidR="009B5703">
        <w:rPr>
          <w:rFonts w:eastAsia="Calibri"/>
          <w:i/>
          <w:iCs/>
        </w:rPr>
        <w:t>in the U.S.</w:t>
      </w:r>
      <w:r w:rsidR="00EA0A91">
        <w:rPr>
          <w:rFonts w:eastAsia="Calibri"/>
          <w:i/>
          <w:iCs/>
        </w:rPr>
        <w:t xml:space="preserve"> </w:t>
      </w:r>
      <w:r w:rsidRPr="03A049AD">
        <w:rPr>
          <w:rFonts w:eastAsia="Calibri"/>
          <w:i/>
          <w:iCs/>
        </w:rPr>
        <w:t>think and talk</w:t>
      </w:r>
      <w:r w:rsidR="00DC77C2">
        <w:rPr>
          <w:rFonts w:eastAsia="Calibri"/>
          <w:i/>
          <w:iCs/>
        </w:rPr>
        <w:t xml:space="preserve"> </w:t>
      </w:r>
      <w:r w:rsidR="007002F1">
        <w:rPr>
          <w:rFonts w:eastAsia="Calibri"/>
          <w:i/>
          <w:iCs/>
        </w:rPr>
        <w:t>/</w:t>
      </w:r>
      <w:r w:rsidR="00DC77C2">
        <w:rPr>
          <w:rFonts w:eastAsia="Calibri"/>
          <w:i/>
          <w:iCs/>
        </w:rPr>
        <w:t xml:space="preserve"> </w:t>
      </w:r>
      <w:r w:rsidR="007002F1" w:rsidRPr="03A049AD">
        <w:rPr>
          <w:rFonts w:eastAsia="Calibri"/>
          <w:i/>
          <w:iCs/>
        </w:rPr>
        <w:t>research interviews to explore how students work through sample survey questions</w:t>
      </w:r>
      <w:r w:rsidR="007002F1">
        <w:rPr>
          <w:rFonts w:eastAsia="Calibri"/>
          <w:i/>
          <w:iCs/>
        </w:rPr>
        <w:t>&gt;</w:t>
      </w:r>
      <w:r w:rsidRPr="03A049AD">
        <w:rPr>
          <w:rFonts w:eastAsia="Calibri"/>
          <w:i/>
          <w:iCs/>
        </w:rPr>
        <w:t xml:space="preserve"> about their parents and/or</w:t>
      </w:r>
      <w:r w:rsidR="00262A82">
        <w:rPr>
          <w:rFonts w:eastAsia="Calibri"/>
          <w:i/>
          <w:iCs/>
        </w:rPr>
        <w:t xml:space="preserve"> </w:t>
      </w:r>
      <w:r w:rsidR="002106B1">
        <w:rPr>
          <w:rFonts w:eastAsia="Calibri"/>
          <w:i/>
          <w:iCs/>
        </w:rPr>
        <w:t xml:space="preserve">legal </w:t>
      </w:r>
      <w:r w:rsidRPr="03A049AD">
        <w:rPr>
          <w:rFonts w:eastAsia="Calibri"/>
          <w:i/>
          <w:iCs/>
        </w:rPr>
        <w:t xml:space="preserve">guardians. We want to understand how to improve existing </w:t>
      </w:r>
      <w:r w:rsidR="00DD4172">
        <w:rPr>
          <w:rFonts w:eastAsia="Calibri"/>
          <w:i/>
          <w:iCs/>
        </w:rPr>
        <w:t xml:space="preserve">NAEP </w:t>
      </w:r>
      <w:r w:rsidRPr="03A049AD">
        <w:rPr>
          <w:rFonts w:eastAsia="Calibri"/>
          <w:i/>
          <w:iCs/>
        </w:rPr>
        <w:t xml:space="preserve">survey questions about students’ </w:t>
      </w:r>
      <w:r w:rsidR="008424FF">
        <w:rPr>
          <w:rFonts w:eastAsia="Calibri"/>
          <w:i/>
          <w:iCs/>
        </w:rPr>
        <w:t>household(s)</w:t>
      </w:r>
      <w:r w:rsidRPr="03A049AD">
        <w:rPr>
          <w:rFonts w:eastAsia="Calibri"/>
          <w:i/>
          <w:iCs/>
        </w:rPr>
        <w:t xml:space="preserve"> to ensure the questions are clear and understandable to a broad range of students. Your child will receive</w:t>
      </w:r>
      <w:r w:rsidR="00DD4172">
        <w:rPr>
          <w:rFonts w:eastAsia="Calibri"/>
          <w:i/>
          <w:iCs/>
        </w:rPr>
        <w:t xml:space="preserve"> a</w:t>
      </w:r>
      <w:r w:rsidRPr="03A049AD">
        <w:rPr>
          <w:rFonts w:eastAsia="Calibri"/>
          <w:i/>
          <w:iCs/>
        </w:rPr>
        <w:t xml:space="preserve"> $30 </w:t>
      </w:r>
      <w:r w:rsidR="0093240A">
        <w:rPr>
          <w:rFonts w:eastAsia="Calibri"/>
          <w:i/>
          <w:iCs/>
        </w:rPr>
        <w:t>gift card</w:t>
      </w:r>
      <w:r w:rsidRPr="03A049AD">
        <w:rPr>
          <w:rFonts w:eastAsia="Calibri"/>
          <w:i/>
          <w:iCs/>
        </w:rPr>
        <w:t xml:space="preserve"> for participating in the </w:t>
      </w:r>
      <w:r w:rsidR="007002F1">
        <w:rPr>
          <w:rFonts w:eastAsia="Calibri"/>
          <w:i/>
          <w:iCs/>
        </w:rPr>
        <w:t>&lt;</w:t>
      </w:r>
      <w:r w:rsidRPr="03A049AD">
        <w:rPr>
          <w:rFonts w:eastAsia="Calibri"/>
          <w:i/>
          <w:iCs/>
        </w:rPr>
        <w:t>focus group</w:t>
      </w:r>
      <w:r w:rsidR="007002F1">
        <w:rPr>
          <w:rFonts w:eastAsia="Calibri"/>
          <w:i/>
          <w:iCs/>
        </w:rPr>
        <w:t>/interview&gt;</w:t>
      </w:r>
      <w:r w:rsidRPr="03A049AD">
        <w:rPr>
          <w:rFonts w:eastAsia="Calibri"/>
          <w:i/>
          <w:iCs/>
        </w:rPr>
        <w:t xml:space="preserve">. You will also receive </w:t>
      </w:r>
      <w:r w:rsidR="00DD4172">
        <w:rPr>
          <w:rFonts w:eastAsia="Calibri"/>
          <w:i/>
          <w:iCs/>
        </w:rPr>
        <w:t xml:space="preserve">a </w:t>
      </w:r>
      <w:r w:rsidRPr="03A049AD">
        <w:rPr>
          <w:rFonts w:eastAsia="Calibri"/>
          <w:i/>
          <w:iCs/>
        </w:rPr>
        <w:t xml:space="preserve">$30 </w:t>
      </w:r>
      <w:r w:rsidR="0093240A">
        <w:rPr>
          <w:rFonts w:eastAsia="Calibri"/>
          <w:i/>
          <w:iCs/>
        </w:rPr>
        <w:t>gift card</w:t>
      </w:r>
      <w:r w:rsidRPr="03A049AD">
        <w:rPr>
          <w:rFonts w:eastAsia="Calibri"/>
          <w:i/>
          <w:iCs/>
        </w:rPr>
        <w:t xml:space="preserve"> to thank you for your time in bringing your child to and from the </w:t>
      </w:r>
      <w:r w:rsidR="007002F1">
        <w:rPr>
          <w:rFonts w:eastAsia="Calibri"/>
          <w:i/>
          <w:iCs/>
        </w:rPr>
        <w:t>&lt;focus group/</w:t>
      </w:r>
      <w:r w:rsidRPr="03A049AD">
        <w:rPr>
          <w:rFonts w:eastAsia="Calibri"/>
          <w:i/>
          <w:iCs/>
        </w:rPr>
        <w:t>interview</w:t>
      </w:r>
      <w:r w:rsidR="007002F1">
        <w:rPr>
          <w:rFonts w:eastAsia="Calibri"/>
          <w:i/>
          <w:iCs/>
        </w:rPr>
        <w:t>&gt;</w:t>
      </w:r>
      <w:r w:rsidRPr="03A049AD">
        <w:rPr>
          <w:rFonts w:eastAsia="Calibri"/>
          <w:i/>
          <w:iCs/>
        </w:rPr>
        <w:t xml:space="preserve"> site.</w:t>
      </w:r>
    </w:p>
    <w:p w14:paraId="2750B61B" w14:textId="63A98463" w:rsidR="00B40C44" w:rsidRDefault="007002F1" w:rsidP="03A049AD">
      <w:pPr>
        <w:widowControl/>
        <w:adjustRightInd/>
        <w:jc w:val="left"/>
        <w:textAlignment w:val="auto"/>
        <w:rPr>
          <w:rFonts w:eastAsia="SimSun"/>
          <w:iCs/>
          <w:lang w:eastAsia="zh-CN"/>
        </w:rPr>
      </w:pPr>
      <w:r>
        <w:rPr>
          <w:rFonts w:eastAsia="Calibri"/>
          <w:iCs/>
        </w:rPr>
        <w:t>[</w:t>
      </w:r>
      <w:r>
        <w:rPr>
          <w:rFonts w:eastAsia="Calibri"/>
          <w:i/>
          <w:iCs/>
        </w:rPr>
        <w:t xml:space="preserve">For Focus Groups: </w:t>
      </w:r>
      <w:r w:rsidR="03A049AD" w:rsidRPr="03A049AD">
        <w:rPr>
          <w:rFonts w:eastAsia="Calibri"/>
          <w:i/>
          <w:iCs/>
        </w:rPr>
        <w:t xml:space="preserve">The focus group will take place at </w:t>
      </w:r>
      <w:r w:rsidR="03A049AD" w:rsidRPr="00E63813">
        <w:rPr>
          <w:rFonts w:eastAsia="Calibri"/>
          <w:iCs/>
        </w:rPr>
        <w:t>&lt;</w:t>
      </w:r>
      <w:r w:rsidR="03A049AD" w:rsidRPr="03A049AD">
        <w:rPr>
          <w:rFonts w:eastAsia="Calibri"/>
          <w:i/>
          <w:iCs/>
        </w:rPr>
        <w:t>LOCATION</w:t>
      </w:r>
      <w:r w:rsidR="03A049AD" w:rsidRPr="00E63813">
        <w:rPr>
          <w:rFonts w:eastAsia="Calibri"/>
          <w:iCs/>
        </w:rPr>
        <w:t>&gt;</w:t>
      </w:r>
      <w:r w:rsidR="03A049AD" w:rsidRPr="03A049AD">
        <w:rPr>
          <w:rFonts w:eastAsia="Calibri"/>
          <w:i/>
          <w:iCs/>
        </w:rPr>
        <w:t xml:space="preserve"> and will last no more than 60 minutes. During the focus group, your child will be asked to identify the parents and/or</w:t>
      </w:r>
      <w:r w:rsidR="002106B1">
        <w:rPr>
          <w:rFonts w:eastAsia="Calibri"/>
          <w:i/>
          <w:iCs/>
        </w:rPr>
        <w:t xml:space="preserve"> legal</w:t>
      </w:r>
      <w:r w:rsidR="03A049AD" w:rsidRPr="03A049AD">
        <w:rPr>
          <w:rFonts w:eastAsia="Calibri"/>
          <w:i/>
          <w:iCs/>
        </w:rPr>
        <w:t xml:space="preserve"> guardians he or she lives with at least some of the time. Your child will also be asked to describe what he or she knows about each parent or </w:t>
      </w:r>
      <w:r w:rsidR="002106B1">
        <w:rPr>
          <w:rFonts w:eastAsia="Calibri"/>
          <w:i/>
          <w:iCs/>
        </w:rPr>
        <w:t xml:space="preserve">legal </w:t>
      </w:r>
      <w:r w:rsidR="03A049AD" w:rsidRPr="03A049AD">
        <w:rPr>
          <w:rFonts w:eastAsia="Calibri"/>
          <w:i/>
          <w:iCs/>
        </w:rPr>
        <w:t xml:space="preserve">guardian’s level of education and occupation. </w:t>
      </w:r>
      <w:r w:rsidR="03A049AD" w:rsidRPr="03A049AD">
        <w:rPr>
          <w:rFonts w:eastAsia="SimSun"/>
          <w:i/>
          <w:iCs/>
          <w:lang w:eastAsia="zh-CN"/>
        </w:rPr>
        <w:t>The discussion will help NCES understand how</w:t>
      </w:r>
      <w:r w:rsidR="001A61E6">
        <w:rPr>
          <w:rFonts w:eastAsia="SimSun"/>
          <w:i/>
          <w:iCs/>
          <w:lang w:eastAsia="zh-CN"/>
        </w:rPr>
        <w:t xml:space="preserve"> children in your child’s grade level describe their </w:t>
      </w:r>
      <w:r w:rsidR="008424FF">
        <w:rPr>
          <w:rFonts w:eastAsia="SimSun"/>
          <w:i/>
          <w:iCs/>
          <w:lang w:eastAsia="zh-CN"/>
        </w:rPr>
        <w:t>household(s)</w:t>
      </w:r>
      <w:r w:rsidR="001A61E6">
        <w:rPr>
          <w:rFonts w:eastAsia="SimSun"/>
          <w:i/>
          <w:iCs/>
          <w:lang w:eastAsia="zh-CN"/>
        </w:rPr>
        <w:t xml:space="preserve"> composition and how</w:t>
      </w:r>
      <w:r w:rsidR="03A049AD" w:rsidRPr="03A049AD">
        <w:rPr>
          <w:rFonts w:eastAsia="SimSun"/>
          <w:i/>
          <w:iCs/>
          <w:lang w:eastAsia="zh-CN"/>
        </w:rPr>
        <w:t xml:space="preserve"> much detail </w:t>
      </w:r>
      <w:r w:rsidR="001A61E6">
        <w:rPr>
          <w:rFonts w:eastAsia="SimSun"/>
          <w:i/>
          <w:iCs/>
          <w:lang w:eastAsia="zh-CN"/>
        </w:rPr>
        <w:t>they</w:t>
      </w:r>
      <w:r w:rsidR="03A049AD" w:rsidRPr="03A049AD">
        <w:rPr>
          <w:rFonts w:eastAsia="SimSun"/>
          <w:i/>
          <w:iCs/>
          <w:lang w:eastAsia="zh-CN"/>
        </w:rPr>
        <w:t xml:space="preserve"> know about their parents or </w:t>
      </w:r>
      <w:r w:rsidR="002106B1">
        <w:rPr>
          <w:rFonts w:eastAsia="SimSun"/>
          <w:i/>
          <w:iCs/>
          <w:lang w:eastAsia="zh-CN"/>
        </w:rPr>
        <w:t xml:space="preserve">legal </w:t>
      </w:r>
      <w:r w:rsidR="03A049AD" w:rsidRPr="03A049AD">
        <w:rPr>
          <w:rFonts w:eastAsia="SimSun"/>
          <w:i/>
          <w:iCs/>
          <w:lang w:eastAsia="zh-CN"/>
        </w:rPr>
        <w:t>guardians</w:t>
      </w:r>
      <w:r w:rsidR="001A61E6">
        <w:rPr>
          <w:rFonts w:eastAsia="SimSun"/>
          <w:i/>
          <w:iCs/>
          <w:lang w:eastAsia="zh-CN"/>
        </w:rPr>
        <w:t>. This will help make the</w:t>
      </w:r>
      <w:r w:rsidR="03A049AD" w:rsidRPr="03A049AD">
        <w:rPr>
          <w:rFonts w:eastAsia="SimSun"/>
          <w:i/>
          <w:iCs/>
          <w:lang w:eastAsia="zh-CN"/>
        </w:rPr>
        <w:t xml:space="preserve"> questions in the survey more understandable and easy to answer.</w:t>
      </w:r>
      <w:r>
        <w:rPr>
          <w:rFonts w:eastAsia="SimSun"/>
          <w:iCs/>
          <w:lang w:eastAsia="zh-CN"/>
        </w:rPr>
        <w:t>]</w:t>
      </w:r>
    </w:p>
    <w:p w14:paraId="1AD11F46" w14:textId="647BB5F9" w:rsidR="007002F1" w:rsidRPr="00F06427" w:rsidRDefault="007002F1" w:rsidP="03A049AD">
      <w:pPr>
        <w:widowControl/>
        <w:adjustRightInd/>
        <w:jc w:val="left"/>
        <w:textAlignment w:val="auto"/>
        <w:rPr>
          <w:rFonts w:eastAsia="SimSun"/>
          <w:iCs/>
          <w:lang w:eastAsia="zh-CN"/>
        </w:rPr>
      </w:pPr>
      <w:r>
        <w:rPr>
          <w:rFonts w:eastAsia="SimSun"/>
          <w:iCs/>
          <w:lang w:eastAsia="zh-CN"/>
        </w:rPr>
        <w:t>[</w:t>
      </w:r>
      <w:r>
        <w:rPr>
          <w:rFonts w:eastAsia="SimSun"/>
          <w:i/>
          <w:iCs/>
          <w:lang w:eastAsia="zh-CN"/>
        </w:rPr>
        <w:t xml:space="preserve">For Cognitive Interview: </w:t>
      </w:r>
      <w:r w:rsidRPr="03A049AD">
        <w:rPr>
          <w:rFonts w:eastAsia="Calibri"/>
          <w:i/>
          <w:iCs/>
        </w:rPr>
        <w:t xml:space="preserve">The research interview will take place at &lt;LOCATION&gt;. It can be scheduled at your convenience and will last no more than </w:t>
      </w:r>
      <w:r>
        <w:rPr>
          <w:rFonts w:eastAsia="Calibri"/>
          <w:i/>
          <w:iCs/>
        </w:rPr>
        <w:t>60 minutes</w:t>
      </w:r>
      <w:r w:rsidRPr="03A049AD">
        <w:rPr>
          <w:rFonts w:eastAsia="Calibri"/>
          <w:i/>
          <w:iCs/>
        </w:rPr>
        <w:t xml:space="preserve">. During the interview, your child will be asked to respond verbally to sample survey questions. </w:t>
      </w:r>
      <w:r w:rsidRPr="03A049AD">
        <w:rPr>
          <w:rFonts w:eastAsia="SimSun"/>
          <w:i/>
          <w:iCs/>
          <w:lang w:eastAsia="zh-CN"/>
        </w:rPr>
        <w:t>NCES simply wants to know how he or she would answer the questions if they were included on an actual survey given to students after taking a NAEP test.</w:t>
      </w:r>
      <w:r>
        <w:rPr>
          <w:rFonts w:eastAsia="SimSun"/>
          <w:iCs/>
          <w:lang w:eastAsia="zh-CN"/>
        </w:rPr>
        <w:t>]</w:t>
      </w:r>
    </w:p>
    <w:p w14:paraId="5E670140" w14:textId="61263E9A" w:rsidR="00B40C44" w:rsidRPr="00A31A65" w:rsidRDefault="03A049AD" w:rsidP="00CE6BDC">
      <w:pPr>
        <w:widowControl/>
        <w:adjustRightInd/>
        <w:jc w:val="left"/>
        <w:textAlignment w:val="auto"/>
        <w:rPr>
          <w:rFonts w:eastAsia="SimSun"/>
          <w:lang w:eastAsia="zh-CN"/>
        </w:rPr>
      </w:pPr>
      <w:r w:rsidRPr="00E15960">
        <w:rPr>
          <w:rFonts w:eastAsia="Calibri"/>
          <w:i/>
          <w:iCs/>
        </w:rPr>
        <w:t xml:space="preserve">Students will be assigned a unique student identifier (ID), and at no time will their names be linked to any of their answers. </w:t>
      </w:r>
      <w:r w:rsidR="00DC77C2" w:rsidRPr="00DC77C2">
        <w:rPr>
          <w:rFonts w:eastAsia="Calibri"/>
          <w:i/>
          <w:iCs/>
        </w:rPr>
        <w:t xml:space="preserve">All of the information </w:t>
      </w:r>
      <w:r w:rsidR="00DC77C2">
        <w:rPr>
          <w:rFonts w:eastAsia="Calibri"/>
          <w:i/>
          <w:iCs/>
        </w:rPr>
        <w:t>provided by your child</w:t>
      </w:r>
      <w:r w:rsidR="00DC77C2" w:rsidRPr="00DC77C2">
        <w:rPr>
          <w:rFonts w:eastAsia="Calibri"/>
          <w:i/>
          <w:iCs/>
        </w:rPr>
        <w:t xml:space="preserve"> may be used only for statistical purposes and may not be disclosed, or used, in identifiable form for any other purpose except as required by law (20 U.S.C. §9573 and 6 U.S.C. §151</w:t>
      </w:r>
      <w:r w:rsidR="00026437" w:rsidRPr="00E63813">
        <w:rPr>
          <w:rFonts w:cs="Calibri"/>
          <w:i/>
        </w:rPr>
        <w:t>)</w:t>
      </w:r>
      <w:r w:rsidR="00026437" w:rsidRPr="002B09D2">
        <w:rPr>
          <w:rFonts w:cs="Calibri"/>
          <w:i/>
        </w:rPr>
        <w:t>.</w:t>
      </w:r>
      <w:r w:rsidR="00026437" w:rsidRPr="00E15960">
        <w:rPr>
          <w:rFonts w:eastAsia="Calibri"/>
          <w:i/>
        </w:rPr>
        <w:t xml:space="preserve"> </w:t>
      </w:r>
      <w:r w:rsidR="00A31A65">
        <w:rPr>
          <w:rFonts w:eastAsia="Calibri"/>
        </w:rPr>
        <w:t>(</w:t>
      </w:r>
      <w:r w:rsidR="003D7FE4">
        <w:rPr>
          <w:rFonts w:eastAsia="Calibri"/>
        </w:rPr>
        <w:t xml:space="preserve">INTERVIEWER: </w:t>
      </w:r>
      <w:r w:rsidR="00510EE1" w:rsidRPr="005C543A">
        <w:rPr>
          <w:rFonts w:eastAsia="Calibri"/>
        </w:rPr>
        <w:t>If asked what law is being referenced, please provide the information contained within parentheses</w:t>
      </w:r>
      <w:r w:rsidR="00EB69E0">
        <w:rPr>
          <w:rFonts w:eastAsia="Calibri"/>
        </w:rPr>
        <w:t xml:space="preserve"> and:</w:t>
      </w:r>
      <w:r w:rsidRPr="00E15960">
        <w:rPr>
          <w:rFonts w:eastAsia="Calibri"/>
          <w:i/>
        </w:rPr>
        <w:t xml:space="preserve"> This reference is for informational purposes only.</w:t>
      </w:r>
      <w:r w:rsidR="00143655">
        <w:rPr>
          <w:rFonts w:eastAsia="Calibri"/>
          <w:i/>
        </w:rPr>
        <w:t>)</w:t>
      </w:r>
      <w:r w:rsidR="00824BBD">
        <w:rPr>
          <w:rFonts w:eastAsia="Calibri"/>
          <w:i/>
        </w:rPr>
        <w:t xml:space="preserve"> </w:t>
      </w:r>
      <w:r w:rsidR="00CE6BDC">
        <w:rPr>
          <w:rFonts w:eastAsia="Calibri"/>
          <w:i/>
          <w:iCs/>
        </w:rPr>
        <w:t xml:space="preserve">We will be audio-recording the discussion to help us with our analysis. </w:t>
      </w:r>
      <w:r w:rsidR="00CE6BDC" w:rsidRPr="000E6848">
        <w:rPr>
          <w:rFonts w:eastAsia="Calibri"/>
          <w:i/>
          <w:iCs/>
        </w:rPr>
        <w:t>This allows us to carefully review the discussion and draw the proper conclusions.</w:t>
      </w:r>
      <w:r w:rsidR="007002F1" w:rsidRPr="007002F1">
        <w:rPr>
          <w:rFonts w:eastAsia="Calibri"/>
          <w:i/>
        </w:rPr>
        <w:t xml:space="preserve"> </w:t>
      </w:r>
      <w:r w:rsidR="007002F1" w:rsidRPr="00E63813">
        <w:rPr>
          <w:rFonts w:eastAsia="Calibri"/>
          <w:i/>
        </w:rPr>
        <w:t xml:space="preserve">The person who brings the </w:t>
      </w:r>
      <w:r w:rsidR="007002F1">
        <w:rPr>
          <w:rFonts w:eastAsia="Calibri"/>
          <w:i/>
        </w:rPr>
        <w:t>student</w:t>
      </w:r>
      <w:r w:rsidR="007002F1" w:rsidRPr="00E63813">
        <w:rPr>
          <w:rFonts w:eastAsia="Calibri"/>
          <w:i/>
        </w:rPr>
        <w:t xml:space="preserve"> to the interview will be asked to wait in the facility’s lobby while the interview is being conducted.</w:t>
      </w:r>
      <w:r w:rsidR="00A31A65">
        <w:rPr>
          <w:rFonts w:eastAsia="Calibri"/>
          <w:iCs/>
        </w:rPr>
        <w:t>)</w:t>
      </w:r>
    </w:p>
    <w:p w14:paraId="31E5411B" w14:textId="77777777" w:rsidR="006D101F" w:rsidRDefault="03A049AD" w:rsidP="03A049AD">
      <w:pPr>
        <w:widowControl/>
        <w:adjustRightInd/>
        <w:jc w:val="left"/>
        <w:textAlignment w:val="auto"/>
        <w:rPr>
          <w:rFonts w:eastAsia="Calibri"/>
          <w:i/>
          <w:iCs/>
        </w:rPr>
      </w:pPr>
      <w:r w:rsidRPr="03A049AD">
        <w:rPr>
          <w:rFonts w:eastAsia="Calibri"/>
          <w:i/>
          <w:iCs/>
        </w:rPr>
        <w:t xml:space="preserve">These </w:t>
      </w:r>
      <w:r w:rsidR="007002F1">
        <w:rPr>
          <w:rFonts w:eastAsia="Calibri"/>
          <w:i/>
          <w:iCs/>
        </w:rPr>
        <w:t>&lt;</w:t>
      </w:r>
      <w:r w:rsidRPr="03A049AD">
        <w:rPr>
          <w:rFonts w:eastAsia="Calibri"/>
          <w:i/>
          <w:iCs/>
        </w:rPr>
        <w:t>focus groups</w:t>
      </w:r>
      <w:r w:rsidR="007002F1">
        <w:rPr>
          <w:rFonts w:eastAsia="Calibri"/>
          <w:i/>
          <w:iCs/>
        </w:rPr>
        <w:t>/interviews&gt;</w:t>
      </w:r>
      <w:r w:rsidRPr="03A049AD">
        <w:rPr>
          <w:rFonts w:eastAsia="Calibri"/>
          <w:i/>
          <w:iCs/>
        </w:rPr>
        <w:t xml:space="preserve"> are an important stage of the NAEP survey development process. By sharing their feedback with us, students can directly impact the future of this nationwide assessment by helping NCES evaluate the survey questions and instructions to create the best survey possible.</w:t>
      </w:r>
    </w:p>
    <w:p w14:paraId="3074BBB6" w14:textId="169A20B3" w:rsidR="00B40C44" w:rsidRPr="00B40C44" w:rsidRDefault="03A049AD" w:rsidP="03A049AD">
      <w:pPr>
        <w:widowControl/>
        <w:adjustRightInd/>
        <w:jc w:val="left"/>
        <w:textAlignment w:val="auto"/>
        <w:rPr>
          <w:rFonts w:eastAsia="Calibri"/>
          <w:i/>
          <w:iCs/>
        </w:rPr>
      </w:pPr>
      <w:r w:rsidRPr="03A049AD">
        <w:rPr>
          <w:rFonts w:eastAsia="Calibri"/>
          <w:i/>
          <w:iCs/>
        </w:rPr>
        <w:t>Do you believe your child would be interested in participating?</w:t>
      </w:r>
    </w:p>
    <w:p w14:paraId="0951F75C" w14:textId="66700C4E" w:rsidR="00B40C44" w:rsidRDefault="00510EE1" w:rsidP="00E63813">
      <w:pPr>
        <w:widowControl/>
        <w:adjustRightInd/>
        <w:ind w:left="720"/>
        <w:jc w:val="left"/>
        <w:textAlignment w:val="auto"/>
        <w:rPr>
          <w:rFonts w:eastAsia="Calibri"/>
        </w:rPr>
      </w:pPr>
      <w:r>
        <w:rPr>
          <w:rFonts w:eastAsia="Calibri"/>
          <w:iCs/>
        </w:rPr>
        <w:t xml:space="preserve">If </w:t>
      </w:r>
      <w:r w:rsidRPr="00E63813">
        <w:rPr>
          <w:rFonts w:eastAsia="Calibri"/>
          <w:b/>
          <w:iCs/>
        </w:rPr>
        <w:t>YES</w:t>
      </w:r>
      <w:r>
        <w:rPr>
          <w:rFonts w:eastAsia="Calibri"/>
          <w:iCs/>
        </w:rPr>
        <w:t xml:space="preserve">: </w:t>
      </w:r>
      <w:r w:rsidRPr="00510EE1">
        <w:rPr>
          <w:rFonts w:eastAsia="Calibri"/>
          <w:i/>
          <w:iCs/>
        </w:rPr>
        <w:t>Great! To ensure that we interview a broad mix of students, I have a few brief screening questions to ask about you and your child. It should only take a few minutes of your time. First, I want to collect some additional information about your child to ident</w:t>
      </w:r>
      <w:r>
        <w:rPr>
          <w:rFonts w:eastAsia="Calibri"/>
          <w:i/>
          <w:iCs/>
        </w:rPr>
        <w:t>ify if &lt;he</w:t>
      </w:r>
      <w:r w:rsidRPr="00510EE1">
        <w:rPr>
          <w:rFonts w:eastAsia="Calibri"/>
          <w:i/>
          <w:iCs/>
        </w:rPr>
        <w:t>/</w:t>
      </w:r>
      <w:r>
        <w:rPr>
          <w:rFonts w:eastAsia="Calibri"/>
          <w:i/>
          <w:iCs/>
        </w:rPr>
        <w:t>she&gt;</w:t>
      </w:r>
      <w:r w:rsidRPr="00510EE1">
        <w:rPr>
          <w:rFonts w:eastAsia="Calibri"/>
          <w:i/>
          <w:iCs/>
        </w:rPr>
        <w:t xml:space="preserve"> meets the participation requirements. </w:t>
      </w:r>
      <w:r w:rsidR="000D5C33">
        <w:rPr>
          <w:rFonts w:eastAsia="Calibri"/>
          <w:i/>
          <w:iCs/>
        </w:rPr>
        <w:t>The</w:t>
      </w:r>
      <w:r w:rsidRPr="00510EE1">
        <w:rPr>
          <w:rFonts w:eastAsia="Calibri"/>
          <w:i/>
          <w:iCs/>
        </w:rPr>
        <w:t xml:space="preserve"> demographic information collected about your child will be used for eligibility verification. This information will be securely destroy</w:t>
      </w:r>
      <w:r w:rsidR="00F525AB">
        <w:rPr>
          <w:rFonts w:eastAsia="Calibri"/>
          <w:i/>
          <w:iCs/>
        </w:rPr>
        <w:t xml:space="preserve">ed once the study is complete. </w:t>
      </w:r>
      <w:r w:rsidR="003D7FE4">
        <w:rPr>
          <w:rFonts w:eastAsia="Calibri"/>
          <w:iCs/>
        </w:rPr>
        <w:t xml:space="preserve">(INTERVIEWER: </w:t>
      </w:r>
      <w:r w:rsidR="03A049AD" w:rsidRPr="03A049AD">
        <w:rPr>
          <w:rFonts w:eastAsia="Calibri"/>
        </w:rPr>
        <w:t xml:space="preserve">Skip to </w:t>
      </w:r>
      <w:r w:rsidR="009065FF">
        <w:rPr>
          <w:rFonts w:eastAsia="Calibri"/>
        </w:rPr>
        <w:t>the s</w:t>
      </w:r>
      <w:r w:rsidR="03A049AD" w:rsidRPr="03A049AD">
        <w:rPr>
          <w:rFonts w:eastAsia="Calibri"/>
        </w:rPr>
        <w:t>creener</w:t>
      </w:r>
      <w:r w:rsidR="00F525AB">
        <w:rPr>
          <w:rFonts w:eastAsia="Calibri"/>
        </w:rPr>
        <w:t xml:space="preserve"> script</w:t>
      </w:r>
      <w:r w:rsidR="03A049AD" w:rsidRPr="03A049AD">
        <w:rPr>
          <w:rFonts w:eastAsia="Calibri"/>
        </w:rPr>
        <w:t>.</w:t>
      </w:r>
      <w:r w:rsidR="003D7FE4">
        <w:rPr>
          <w:rFonts w:eastAsia="Calibri"/>
        </w:rPr>
        <w:t>)</w:t>
      </w:r>
    </w:p>
    <w:p w14:paraId="288B276A" w14:textId="77777777" w:rsidR="00510EE1" w:rsidRDefault="00510EE1" w:rsidP="00510EE1">
      <w:pPr>
        <w:widowControl/>
        <w:adjustRightInd/>
        <w:ind w:firstLine="720"/>
        <w:jc w:val="left"/>
        <w:textAlignment w:val="auto"/>
        <w:rPr>
          <w:rFonts w:eastAsia="Calibri"/>
          <w:i/>
          <w:iCs/>
        </w:rPr>
      </w:pPr>
      <w:r>
        <w:rPr>
          <w:rFonts w:eastAsia="Calibri"/>
          <w:iCs/>
        </w:rPr>
        <w:t xml:space="preserve">If </w:t>
      </w:r>
      <w:r w:rsidRPr="00E63813">
        <w:rPr>
          <w:rFonts w:eastAsia="Calibri"/>
          <w:b/>
          <w:iCs/>
        </w:rPr>
        <w:t>NO:</w:t>
      </w:r>
      <w:r w:rsidRPr="03A049AD">
        <w:rPr>
          <w:rFonts w:eastAsia="Calibri"/>
          <w:i/>
          <w:iCs/>
        </w:rPr>
        <w:t xml:space="preserve"> Thank you for your time. Have a good &lt;</w:t>
      </w:r>
      <w:r>
        <w:rPr>
          <w:rFonts w:eastAsia="Calibri"/>
          <w:i/>
          <w:iCs/>
        </w:rPr>
        <w:t>day</w:t>
      </w:r>
      <w:r w:rsidRPr="03A049AD">
        <w:rPr>
          <w:rFonts w:eastAsia="Calibri"/>
          <w:i/>
          <w:iCs/>
        </w:rPr>
        <w:t>/</w:t>
      </w:r>
      <w:r>
        <w:rPr>
          <w:rFonts w:eastAsia="Calibri"/>
          <w:i/>
          <w:iCs/>
        </w:rPr>
        <w:t>evening</w:t>
      </w:r>
      <w:r w:rsidRPr="03A049AD">
        <w:rPr>
          <w:rFonts w:eastAsia="Calibri"/>
          <w:i/>
          <w:iCs/>
        </w:rPr>
        <w:t>&gt;.</w:t>
      </w:r>
      <w:r w:rsidR="00F525AB">
        <w:rPr>
          <w:rFonts w:eastAsia="Calibri"/>
          <w:iCs/>
        </w:rPr>
        <w:t xml:space="preserve"> </w:t>
      </w:r>
      <w:r w:rsidR="00A31A65">
        <w:rPr>
          <w:rFonts w:eastAsia="Calibri"/>
          <w:iCs/>
        </w:rPr>
        <w:t>(</w:t>
      </w:r>
      <w:r w:rsidR="00F525AB">
        <w:rPr>
          <w:rFonts w:eastAsia="Calibri"/>
          <w:iCs/>
        </w:rPr>
        <w:t>END CALL</w:t>
      </w:r>
      <w:r w:rsidR="00A31A65">
        <w:rPr>
          <w:rFonts w:eastAsia="Calibri"/>
          <w:iCs/>
        </w:rPr>
        <w:t>)</w:t>
      </w:r>
    </w:p>
    <w:p w14:paraId="5B10DC58" w14:textId="77777777" w:rsidR="006D101F" w:rsidRDefault="03A049AD" w:rsidP="03A049AD">
      <w:pPr>
        <w:widowControl/>
        <w:adjustRightInd/>
        <w:jc w:val="left"/>
        <w:textAlignment w:val="auto"/>
        <w:rPr>
          <w:rFonts w:eastAsia="Calibri"/>
          <w:b/>
          <w:bCs/>
        </w:rPr>
      </w:pPr>
      <w:r w:rsidRPr="03A049AD">
        <w:rPr>
          <w:rFonts w:eastAsia="Calibri"/>
          <w:b/>
          <w:bCs/>
        </w:rPr>
        <w:t>Script when calling parent/legal guardian who responded to email, advertisement, or invitation</w:t>
      </w:r>
      <w:r w:rsidR="007D3D63">
        <w:rPr>
          <w:rFonts w:eastAsia="Calibri"/>
          <w:b/>
          <w:bCs/>
        </w:rPr>
        <w:t>:</w:t>
      </w:r>
    </w:p>
    <w:p w14:paraId="68914D01" w14:textId="77777777" w:rsidR="006D101F" w:rsidRDefault="03A049AD" w:rsidP="03A049AD">
      <w:pPr>
        <w:widowControl/>
        <w:adjustRightInd/>
        <w:jc w:val="left"/>
        <w:textAlignment w:val="auto"/>
        <w:rPr>
          <w:rFonts w:eastAsia="Calibri"/>
          <w:i/>
          <w:iCs/>
        </w:rPr>
      </w:pPr>
      <w:r w:rsidRPr="03A049AD">
        <w:rPr>
          <w:rFonts w:eastAsia="Calibri"/>
          <w:i/>
          <w:iCs/>
        </w:rPr>
        <w:t>Good &lt;</w:t>
      </w:r>
      <w:r w:rsidR="00F525AB">
        <w:rPr>
          <w:rFonts w:eastAsia="Calibri"/>
          <w:i/>
          <w:iCs/>
        </w:rPr>
        <w:t>morning</w:t>
      </w:r>
      <w:r w:rsidRPr="03A049AD">
        <w:rPr>
          <w:rFonts w:eastAsia="Calibri"/>
          <w:i/>
          <w:iCs/>
        </w:rPr>
        <w:t>/</w:t>
      </w:r>
      <w:r w:rsidR="00F525AB">
        <w:rPr>
          <w:rFonts w:eastAsia="Calibri"/>
          <w:i/>
          <w:iCs/>
        </w:rPr>
        <w:t>afternoon</w:t>
      </w:r>
      <w:r w:rsidRPr="03A049AD">
        <w:rPr>
          <w:rFonts w:eastAsia="Calibri"/>
          <w:i/>
          <w:iCs/>
        </w:rPr>
        <w:t>/</w:t>
      </w:r>
      <w:r w:rsidR="00F525AB">
        <w:rPr>
          <w:rFonts w:eastAsia="Calibri"/>
          <w:i/>
          <w:iCs/>
        </w:rPr>
        <w:t>evening</w:t>
      </w:r>
      <w:r w:rsidRPr="03A049AD">
        <w:rPr>
          <w:rFonts w:eastAsia="Calibri"/>
          <w:i/>
          <w:iCs/>
        </w:rPr>
        <w:t xml:space="preserve">&gt;. My name is &lt;NAME&gt;.  I’m calling from </w:t>
      </w:r>
      <w:r w:rsidR="00F525AB">
        <w:rPr>
          <w:rFonts w:eastAsia="Calibri"/>
          <w:i/>
          <w:iCs/>
        </w:rPr>
        <w:t>&lt;</w:t>
      </w:r>
      <w:r w:rsidRPr="03A049AD">
        <w:rPr>
          <w:rFonts w:eastAsia="Calibri"/>
          <w:i/>
          <w:iCs/>
        </w:rPr>
        <w:t>LOCAL FACILITY NAME</w:t>
      </w:r>
      <w:r w:rsidR="00F525AB">
        <w:rPr>
          <w:rFonts w:eastAsia="Calibri"/>
          <w:i/>
          <w:iCs/>
        </w:rPr>
        <w:t>&gt;</w:t>
      </w:r>
      <w:r w:rsidRPr="03A049AD">
        <w:rPr>
          <w:rFonts w:eastAsia="Calibri"/>
        </w:rPr>
        <w:t xml:space="preserve"> </w:t>
      </w:r>
      <w:r w:rsidRPr="03A049AD">
        <w:rPr>
          <w:rFonts w:eastAsia="Calibri"/>
          <w:i/>
          <w:iCs/>
        </w:rPr>
        <w:t xml:space="preserve">on behalf of the U.S. Department of Education’s National Center for Education Statistics, also known as NCES. Thank you for contacting us about the possibility of your child participating in a </w:t>
      </w:r>
      <w:r w:rsidR="007002F1">
        <w:rPr>
          <w:rFonts w:eastAsia="Calibri"/>
          <w:i/>
          <w:iCs/>
        </w:rPr>
        <w:t>&lt;</w:t>
      </w:r>
      <w:r w:rsidRPr="03A049AD">
        <w:rPr>
          <w:rFonts w:eastAsia="Calibri"/>
          <w:i/>
          <w:iCs/>
        </w:rPr>
        <w:t>focus group</w:t>
      </w:r>
      <w:r w:rsidR="007002F1">
        <w:rPr>
          <w:rFonts w:eastAsia="Calibri"/>
          <w:i/>
          <w:iCs/>
        </w:rPr>
        <w:t>/interview&gt;</w:t>
      </w:r>
      <w:r w:rsidRPr="03A049AD">
        <w:rPr>
          <w:rFonts w:eastAsia="Calibri"/>
          <w:i/>
          <w:iCs/>
        </w:rPr>
        <w:t xml:space="preserve"> to help improve or develop survey questions for the National Assessment of Educational Progress, also known as the NAEP assessment. To ensure that we interview a broad mix of students, I have a few brief screening questions to ask about you and your child. It should only take a few minutes of your time. I want to collect some additional information about your child to identify if </w:t>
      </w:r>
      <w:r w:rsidR="007D3D63">
        <w:rPr>
          <w:rFonts w:eastAsia="Calibri"/>
          <w:i/>
          <w:iCs/>
        </w:rPr>
        <w:t>&lt;he</w:t>
      </w:r>
      <w:r w:rsidRPr="03A049AD">
        <w:rPr>
          <w:rFonts w:eastAsia="Calibri"/>
          <w:i/>
          <w:iCs/>
        </w:rPr>
        <w:t>/</w:t>
      </w:r>
      <w:r w:rsidR="007D3D63">
        <w:rPr>
          <w:rFonts w:eastAsia="Calibri"/>
          <w:i/>
          <w:iCs/>
        </w:rPr>
        <w:t>she&gt;</w:t>
      </w:r>
      <w:r w:rsidRPr="03A049AD">
        <w:rPr>
          <w:rFonts w:eastAsia="Calibri"/>
          <w:i/>
          <w:iCs/>
        </w:rPr>
        <w:t xml:space="preserve"> meets the participation requirements.</w:t>
      </w:r>
    </w:p>
    <w:p w14:paraId="6F6559AB" w14:textId="77777777" w:rsidR="006D101F" w:rsidRDefault="03A049AD" w:rsidP="03A049AD">
      <w:pPr>
        <w:widowControl/>
        <w:adjustRightInd/>
        <w:jc w:val="left"/>
        <w:textAlignment w:val="auto"/>
        <w:rPr>
          <w:rFonts w:eastAsia="Calibri"/>
          <w:i/>
          <w:iCs/>
        </w:rPr>
      </w:pPr>
      <w:r w:rsidRPr="03A049AD">
        <w:rPr>
          <w:rFonts w:eastAsia="Calibri"/>
          <w:i/>
          <w:iCs/>
        </w:rPr>
        <w:t>Before proceeding, can you please confirm that you are still interested in the possibility of your child participating in this focus group?</w:t>
      </w:r>
    </w:p>
    <w:p w14:paraId="3E048769" w14:textId="02902844" w:rsidR="00B40C44" w:rsidRPr="00B40C44" w:rsidRDefault="007D3D63" w:rsidP="03A049AD">
      <w:pPr>
        <w:widowControl/>
        <w:adjustRightInd/>
        <w:ind w:firstLine="720"/>
        <w:jc w:val="left"/>
        <w:textAlignment w:val="auto"/>
        <w:rPr>
          <w:rFonts w:eastAsia="Calibri"/>
          <w:i/>
          <w:iCs/>
        </w:rPr>
      </w:pPr>
      <w:r>
        <w:rPr>
          <w:rFonts w:eastAsia="Calibri"/>
          <w:iCs/>
        </w:rPr>
        <w:t xml:space="preserve">If </w:t>
      </w:r>
      <w:r w:rsidR="03A049AD" w:rsidRPr="00E63813">
        <w:rPr>
          <w:rFonts w:eastAsia="Calibri"/>
          <w:b/>
          <w:iCs/>
        </w:rPr>
        <w:t>Y</w:t>
      </w:r>
      <w:r>
        <w:rPr>
          <w:rFonts w:eastAsia="Calibri"/>
          <w:b/>
          <w:iCs/>
        </w:rPr>
        <w:t>ES:</w:t>
      </w:r>
      <w:r w:rsidR="03A049AD" w:rsidRPr="03A049AD">
        <w:rPr>
          <w:rFonts w:eastAsia="Calibri"/>
          <w:i/>
          <w:iCs/>
        </w:rPr>
        <w:t xml:space="preserve"> </w:t>
      </w:r>
      <w:r w:rsidR="03A049AD" w:rsidRPr="03A049AD">
        <w:rPr>
          <w:rFonts w:eastAsia="Calibri"/>
        </w:rPr>
        <w:t>Proceed to</w:t>
      </w:r>
      <w:r w:rsidR="001F2E3D">
        <w:rPr>
          <w:rFonts w:eastAsia="Calibri"/>
        </w:rPr>
        <w:t xml:space="preserve"> the</w:t>
      </w:r>
      <w:r w:rsidR="03A049AD" w:rsidRPr="03A049AD">
        <w:rPr>
          <w:rFonts w:eastAsia="Calibri"/>
        </w:rPr>
        <w:t xml:space="preserve"> </w:t>
      </w:r>
      <w:r w:rsidR="001F2E3D">
        <w:rPr>
          <w:rFonts w:eastAsia="Calibri"/>
        </w:rPr>
        <w:t>s</w:t>
      </w:r>
      <w:r w:rsidR="03A049AD" w:rsidRPr="03A049AD">
        <w:rPr>
          <w:rFonts w:eastAsia="Calibri"/>
        </w:rPr>
        <w:t>creener</w:t>
      </w:r>
      <w:r>
        <w:rPr>
          <w:rFonts w:eastAsia="Calibri"/>
        </w:rPr>
        <w:t xml:space="preserve"> script</w:t>
      </w:r>
      <w:r w:rsidR="03A049AD" w:rsidRPr="03A049AD">
        <w:rPr>
          <w:rFonts w:eastAsia="Calibri"/>
        </w:rPr>
        <w:t>.</w:t>
      </w:r>
    </w:p>
    <w:p w14:paraId="4ECB8BEE" w14:textId="77777777" w:rsidR="00B40C44" w:rsidRPr="00B40C44" w:rsidRDefault="007D3D63" w:rsidP="03A049AD">
      <w:pPr>
        <w:widowControl/>
        <w:adjustRightInd/>
        <w:ind w:firstLine="720"/>
        <w:jc w:val="left"/>
        <w:textAlignment w:val="auto"/>
        <w:rPr>
          <w:rFonts w:eastAsia="Calibri"/>
          <w:i/>
          <w:iCs/>
        </w:rPr>
      </w:pPr>
      <w:r>
        <w:rPr>
          <w:rFonts w:eastAsia="Calibri"/>
          <w:iCs/>
        </w:rPr>
        <w:t xml:space="preserve">If </w:t>
      </w:r>
      <w:r>
        <w:rPr>
          <w:rFonts w:eastAsia="Calibri"/>
          <w:b/>
          <w:iCs/>
        </w:rPr>
        <w:t>NO:</w:t>
      </w:r>
      <w:r>
        <w:rPr>
          <w:rFonts w:eastAsia="Calibri"/>
          <w:i/>
          <w:iCs/>
        </w:rPr>
        <w:t xml:space="preserve"> </w:t>
      </w:r>
      <w:r w:rsidR="03A049AD" w:rsidRPr="03A049AD">
        <w:rPr>
          <w:rFonts w:eastAsia="Calibri"/>
          <w:i/>
          <w:iCs/>
        </w:rPr>
        <w:t>Thank you for your time. Have a good &lt;</w:t>
      </w:r>
      <w:r>
        <w:rPr>
          <w:rFonts w:eastAsia="Calibri"/>
          <w:i/>
          <w:iCs/>
        </w:rPr>
        <w:t>day</w:t>
      </w:r>
      <w:r w:rsidR="03A049AD" w:rsidRPr="03A049AD">
        <w:rPr>
          <w:rFonts w:eastAsia="Calibri"/>
          <w:i/>
          <w:iCs/>
        </w:rPr>
        <w:t>/</w:t>
      </w:r>
      <w:r>
        <w:rPr>
          <w:rFonts w:eastAsia="Calibri"/>
          <w:i/>
          <w:iCs/>
        </w:rPr>
        <w:t>evening</w:t>
      </w:r>
      <w:r w:rsidR="03A049AD" w:rsidRPr="03A049AD">
        <w:rPr>
          <w:rFonts w:eastAsia="Calibri"/>
          <w:i/>
          <w:iCs/>
        </w:rPr>
        <w:t>&gt;.</w:t>
      </w:r>
    </w:p>
    <w:p w14:paraId="72507DC8" w14:textId="77777777" w:rsidR="006D101F" w:rsidRDefault="03A049AD" w:rsidP="03A049AD">
      <w:pPr>
        <w:widowControl/>
        <w:adjustRightInd/>
        <w:jc w:val="left"/>
        <w:textAlignment w:val="auto"/>
        <w:rPr>
          <w:rFonts w:eastAsia="Calibri"/>
          <w:b/>
          <w:bCs/>
        </w:rPr>
      </w:pPr>
      <w:r w:rsidRPr="03A049AD">
        <w:rPr>
          <w:rFonts w:eastAsia="Calibri"/>
          <w:b/>
          <w:bCs/>
        </w:rPr>
        <w:t>Screener</w:t>
      </w:r>
      <w:r w:rsidR="007D3D63">
        <w:rPr>
          <w:rFonts w:eastAsia="Calibri"/>
          <w:b/>
          <w:bCs/>
        </w:rPr>
        <w:t xml:space="preserve"> script</w:t>
      </w:r>
      <w:r w:rsidRPr="03A049AD">
        <w:rPr>
          <w:rFonts w:eastAsia="Calibri"/>
          <w:b/>
          <w:bCs/>
        </w:rPr>
        <w:t>:</w:t>
      </w:r>
    </w:p>
    <w:p w14:paraId="0649C376" w14:textId="28DAF0B1" w:rsidR="00B40C44" w:rsidRPr="00B40C44" w:rsidRDefault="03A049AD" w:rsidP="03A049AD">
      <w:pPr>
        <w:widowControl/>
        <w:adjustRightInd/>
        <w:jc w:val="left"/>
        <w:textAlignment w:val="auto"/>
        <w:rPr>
          <w:rFonts w:eastAsia="Calibri"/>
        </w:rPr>
      </w:pPr>
      <w:r w:rsidRPr="03A049AD">
        <w:rPr>
          <w:rFonts w:eastAsia="Calibri"/>
        </w:rPr>
        <w:t xml:space="preserve">(INTERVIEWER: Determine recruitment needs in advance. Record all responses. End screener at whatever point the parent or legal guardian gives a response that confirms that his/her group has already been sampled adequately. End screener script: </w:t>
      </w:r>
      <w:r w:rsidRPr="03A049AD">
        <w:rPr>
          <w:rFonts w:eastAsia="Calibri"/>
          <w:i/>
          <w:iCs/>
        </w:rPr>
        <w:t>Based on the requirements of this study, we are not able to include your child in the interviews at this time. Thank you for your time. Have a good &lt;</w:t>
      </w:r>
      <w:r w:rsidR="00306FEC">
        <w:rPr>
          <w:rFonts w:eastAsia="Calibri"/>
          <w:i/>
          <w:iCs/>
        </w:rPr>
        <w:t>day</w:t>
      </w:r>
      <w:r w:rsidRPr="03A049AD">
        <w:rPr>
          <w:rFonts w:eastAsia="Calibri"/>
          <w:i/>
          <w:iCs/>
        </w:rPr>
        <w:t>/</w:t>
      </w:r>
      <w:r w:rsidR="00306FEC">
        <w:rPr>
          <w:rFonts w:eastAsia="Calibri"/>
          <w:i/>
          <w:iCs/>
        </w:rPr>
        <w:t>evening</w:t>
      </w:r>
      <w:r w:rsidRPr="03A049AD">
        <w:rPr>
          <w:rFonts w:eastAsia="Calibri"/>
          <w:i/>
          <w:iCs/>
        </w:rPr>
        <w:t>&gt;.</w:t>
      </w:r>
      <w:r w:rsidRPr="03A049AD">
        <w:rPr>
          <w:rFonts w:eastAsia="Calibri"/>
        </w:rPr>
        <w:t>)</w:t>
      </w:r>
    </w:p>
    <w:p w14:paraId="56DC378B" w14:textId="77777777" w:rsidR="00B40C44" w:rsidRPr="00B40C44" w:rsidRDefault="03A049AD" w:rsidP="03A049AD">
      <w:pPr>
        <w:widowControl/>
        <w:numPr>
          <w:ilvl w:val="0"/>
          <w:numId w:val="7"/>
        </w:numPr>
        <w:adjustRightInd/>
        <w:ind w:left="360"/>
        <w:contextualSpacing/>
        <w:jc w:val="left"/>
        <w:textAlignment w:val="auto"/>
        <w:rPr>
          <w:rFonts w:eastAsia="Calibri"/>
          <w:i/>
          <w:iCs/>
        </w:rPr>
      </w:pPr>
      <w:r w:rsidRPr="03A049AD">
        <w:rPr>
          <w:rFonts w:eastAsia="Calibri"/>
          <w:i/>
          <w:iCs/>
        </w:rPr>
        <w:t>What is your child’s name?</w:t>
      </w:r>
    </w:p>
    <w:p w14:paraId="594BB9BE" w14:textId="77777777" w:rsidR="00B40C44" w:rsidRPr="00B40C44" w:rsidRDefault="00B40C44" w:rsidP="00B40C44">
      <w:pPr>
        <w:widowControl/>
        <w:adjustRightInd/>
        <w:ind w:left="360"/>
        <w:contextualSpacing/>
        <w:jc w:val="left"/>
        <w:textAlignment w:val="auto"/>
        <w:rPr>
          <w:rFonts w:eastAsia="Calibri"/>
          <w:i/>
        </w:rPr>
      </w:pPr>
    </w:p>
    <w:p w14:paraId="49219D97" w14:textId="77777777" w:rsidR="00B40C44" w:rsidRPr="00B40C44" w:rsidRDefault="03A049AD" w:rsidP="000D5C33">
      <w:pPr>
        <w:keepNext/>
        <w:widowControl/>
        <w:numPr>
          <w:ilvl w:val="0"/>
          <w:numId w:val="7"/>
        </w:numPr>
        <w:adjustRightInd/>
        <w:ind w:left="360"/>
        <w:contextualSpacing/>
        <w:jc w:val="left"/>
        <w:textAlignment w:val="auto"/>
        <w:rPr>
          <w:rFonts w:eastAsia="Calibri"/>
          <w:i/>
          <w:iCs/>
        </w:rPr>
      </w:pPr>
      <w:r w:rsidRPr="03A049AD">
        <w:rPr>
          <w:rFonts w:eastAsia="Calibri"/>
          <w:i/>
          <w:iCs/>
        </w:rPr>
        <w:t>What is your child’s gender?</w:t>
      </w:r>
    </w:p>
    <w:p w14:paraId="29A79574" w14:textId="77777777" w:rsidR="00B40C44" w:rsidRPr="00B40C44" w:rsidRDefault="03A049AD" w:rsidP="000D5C33">
      <w:pPr>
        <w:keepNext/>
        <w:widowControl/>
        <w:numPr>
          <w:ilvl w:val="0"/>
          <w:numId w:val="37"/>
        </w:numPr>
        <w:adjustRightInd/>
        <w:contextualSpacing/>
        <w:jc w:val="left"/>
        <w:textAlignment w:val="auto"/>
        <w:rPr>
          <w:rFonts w:eastAsia="Calibri"/>
          <w:i/>
          <w:iCs/>
        </w:rPr>
      </w:pPr>
      <w:r w:rsidRPr="03A049AD">
        <w:rPr>
          <w:rFonts w:eastAsia="Calibri"/>
          <w:i/>
          <w:iCs/>
        </w:rPr>
        <w:t>Male</w:t>
      </w:r>
    </w:p>
    <w:p w14:paraId="1D1D56B0" w14:textId="77777777" w:rsidR="00C443E6" w:rsidRDefault="03A049AD" w:rsidP="003C2301">
      <w:pPr>
        <w:widowControl/>
        <w:numPr>
          <w:ilvl w:val="0"/>
          <w:numId w:val="37"/>
        </w:numPr>
        <w:adjustRightInd/>
        <w:contextualSpacing/>
        <w:jc w:val="left"/>
        <w:textAlignment w:val="auto"/>
        <w:rPr>
          <w:rFonts w:eastAsia="Calibri"/>
          <w:i/>
          <w:iCs/>
        </w:rPr>
      </w:pPr>
      <w:r w:rsidRPr="00C443E6">
        <w:rPr>
          <w:rFonts w:eastAsia="Calibri"/>
          <w:i/>
          <w:iCs/>
        </w:rPr>
        <w:t>Female</w:t>
      </w:r>
    </w:p>
    <w:p w14:paraId="099365B9" w14:textId="77777777" w:rsidR="00C443E6" w:rsidRDefault="00C443E6" w:rsidP="00C443E6">
      <w:pPr>
        <w:widowControl/>
        <w:adjustRightInd/>
        <w:contextualSpacing/>
        <w:jc w:val="left"/>
        <w:textAlignment w:val="auto"/>
        <w:rPr>
          <w:rFonts w:eastAsia="Calibri"/>
          <w:i/>
          <w:iCs/>
        </w:rPr>
      </w:pPr>
    </w:p>
    <w:p w14:paraId="76B21E21" w14:textId="77777777" w:rsidR="00B40C44" w:rsidRPr="007F0E69" w:rsidRDefault="00CE6BDC" w:rsidP="00C443E6">
      <w:pPr>
        <w:widowControl/>
        <w:adjustRightInd/>
        <w:contextualSpacing/>
        <w:jc w:val="left"/>
        <w:textAlignment w:val="auto"/>
        <w:rPr>
          <w:rFonts w:eastAsia="Calibri"/>
          <w:i/>
          <w:iCs/>
        </w:rPr>
      </w:pPr>
      <w:r w:rsidRPr="007F0E69">
        <w:rPr>
          <w:rFonts w:eastAsia="Calibri"/>
          <w:iCs/>
        </w:rPr>
        <w:t>3.</w:t>
      </w:r>
      <w:r w:rsidRPr="007F0E69">
        <w:rPr>
          <w:rFonts w:eastAsia="Calibri"/>
          <w:i/>
          <w:iCs/>
        </w:rPr>
        <w:t xml:space="preserve"> </w:t>
      </w:r>
      <w:r w:rsidR="03A049AD" w:rsidRPr="007F0E69">
        <w:rPr>
          <w:rFonts w:eastAsia="Calibri"/>
          <w:i/>
          <w:iCs/>
        </w:rPr>
        <w:t>What grade is your child currently in?</w:t>
      </w:r>
      <w:r w:rsidR="03A049AD" w:rsidRPr="007F0E69">
        <w:rPr>
          <w:rFonts w:eastAsia="Calibri"/>
          <w:iCs/>
        </w:rPr>
        <w:t xml:space="preserve"> (INTERVIEWER: Do not read this list.)</w:t>
      </w:r>
    </w:p>
    <w:p w14:paraId="2A3AD379" w14:textId="77777777" w:rsidR="00B40C44" w:rsidRPr="007F0E69" w:rsidRDefault="00B40C44" w:rsidP="00E63813">
      <w:pPr>
        <w:widowControl/>
        <w:adjustRightInd/>
        <w:spacing w:after="0" w:line="240" w:lineRule="auto"/>
        <w:ind w:left="1080" w:hanging="360"/>
        <w:contextualSpacing/>
        <w:jc w:val="left"/>
        <w:textAlignment w:val="auto"/>
        <w:rPr>
          <w:rFonts w:eastAsia="Calibri"/>
          <w:i/>
          <w:iCs/>
        </w:rPr>
      </w:pPr>
      <w:r w:rsidRPr="007F0E69">
        <w:rPr>
          <w:rFonts w:eastAsia="Wingdings"/>
          <w:i/>
          <w:iCs/>
        </w:rPr>
        <w:t></w:t>
      </w:r>
      <w:r w:rsidRPr="007F0E69">
        <w:rPr>
          <w:rFonts w:eastAsia="Calibri"/>
          <w:i/>
          <w:iCs/>
        </w:rPr>
        <w:t xml:space="preserve"> Grades K-3</w:t>
      </w:r>
      <w:r w:rsidR="001F2E3D" w:rsidRPr="007F0E69">
        <w:rPr>
          <w:rFonts w:eastAsia="MS Mincho"/>
          <w:i/>
          <w:iCs/>
        </w:rPr>
        <w:t>→</w:t>
      </w:r>
      <w:r w:rsidRPr="007F0E69">
        <w:rPr>
          <w:rFonts w:eastAsia="Calibri"/>
          <w:i/>
          <w:iCs/>
        </w:rPr>
        <w:t xml:space="preserve"> (Unfortunately, we are only interviewing students currently in grades 4, 8, and 12 for this study. Thank you for your time. Have a good &lt;</w:t>
      </w:r>
      <w:r w:rsidR="008F67D4" w:rsidRPr="007F0E69">
        <w:rPr>
          <w:rFonts w:eastAsia="Calibri"/>
          <w:i/>
          <w:iCs/>
        </w:rPr>
        <w:t>day</w:t>
      </w:r>
      <w:r w:rsidRPr="007F0E69">
        <w:rPr>
          <w:rFonts w:eastAsia="Calibri"/>
          <w:i/>
          <w:iCs/>
        </w:rPr>
        <w:t>/</w:t>
      </w:r>
      <w:r w:rsidR="008F67D4" w:rsidRPr="007F0E69">
        <w:rPr>
          <w:rFonts w:eastAsia="Calibri"/>
          <w:i/>
          <w:iCs/>
        </w:rPr>
        <w:t>evening</w:t>
      </w:r>
      <w:r w:rsidRPr="007F0E69">
        <w:rPr>
          <w:rFonts w:eastAsia="Calibri"/>
          <w:i/>
          <w:iCs/>
        </w:rPr>
        <w:t>&gt;.)</w:t>
      </w:r>
    </w:p>
    <w:p w14:paraId="46F8F600" w14:textId="77777777" w:rsidR="006D101F" w:rsidRDefault="03A049AD" w:rsidP="00E63813">
      <w:pPr>
        <w:widowControl/>
        <w:adjustRightInd/>
        <w:spacing w:after="0" w:line="240" w:lineRule="auto"/>
        <w:ind w:left="1080" w:hanging="360"/>
        <w:contextualSpacing/>
        <w:jc w:val="left"/>
        <w:textAlignment w:val="auto"/>
        <w:rPr>
          <w:rFonts w:eastAsia="Calibri"/>
          <w:i/>
          <w:iCs/>
        </w:rPr>
      </w:pPr>
      <w:r w:rsidRPr="007F0E69">
        <w:rPr>
          <w:rFonts w:eastAsia="Wingdings"/>
          <w:i/>
          <w:iCs/>
        </w:rPr>
        <w:t></w:t>
      </w:r>
      <w:r w:rsidRPr="007F0E69">
        <w:rPr>
          <w:rFonts w:eastAsia="Calibri"/>
          <w:i/>
          <w:iCs/>
        </w:rPr>
        <w:t xml:space="preserve"> Grade 4</w:t>
      </w:r>
    </w:p>
    <w:p w14:paraId="0DDF693D" w14:textId="14F64670" w:rsidR="00B40C44" w:rsidRPr="007F0E69" w:rsidRDefault="00B40C44" w:rsidP="00E63813">
      <w:pPr>
        <w:widowControl/>
        <w:adjustRightInd/>
        <w:spacing w:after="0" w:line="240" w:lineRule="auto"/>
        <w:ind w:left="1080" w:hanging="360"/>
        <w:contextualSpacing/>
        <w:jc w:val="left"/>
        <w:textAlignment w:val="auto"/>
        <w:rPr>
          <w:rFonts w:eastAsia="Calibri"/>
          <w:i/>
          <w:iCs/>
        </w:rPr>
      </w:pPr>
      <w:r w:rsidRPr="007F0E69">
        <w:rPr>
          <w:rFonts w:eastAsia="Wingdings"/>
          <w:i/>
          <w:iCs/>
        </w:rPr>
        <w:t xml:space="preserve"> </w:t>
      </w:r>
      <w:r w:rsidRPr="007F0E69">
        <w:rPr>
          <w:rFonts w:eastAsia="Calibri"/>
          <w:i/>
          <w:iCs/>
        </w:rPr>
        <w:t>Grades 5-7</w:t>
      </w:r>
      <w:r w:rsidR="001F2E3D" w:rsidRPr="007F0E69">
        <w:rPr>
          <w:rFonts w:eastAsia="MS Mincho"/>
          <w:i/>
          <w:iCs/>
        </w:rPr>
        <w:t>→</w:t>
      </w:r>
      <w:r w:rsidRPr="007F0E69">
        <w:rPr>
          <w:rFonts w:eastAsia="Calibri"/>
          <w:i/>
          <w:iCs/>
        </w:rPr>
        <w:t xml:space="preserve"> (Unfortunately, we are only interviewing students currently in grades 4, 8, and 12 for this study. Thank you for your time. Have a good &lt;</w:t>
      </w:r>
      <w:r w:rsidR="000E2182" w:rsidRPr="007F0E69">
        <w:rPr>
          <w:rFonts w:eastAsia="Calibri"/>
          <w:i/>
          <w:iCs/>
        </w:rPr>
        <w:t>day</w:t>
      </w:r>
      <w:r w:rsidRPr="007F0E69">
        <w:rPr>
          <w:rFonts w:eastAsia="Calibri"/>
          <w:i/>
          <w:iCs/>
        </w:rPr>
        <w:t>/</w:t>
      </w:r>
      <w:r w:rsidR="000E2182" w:rsidRPr="007F0E69">
        <w:rPr>
          <w:rFonts w:eastAsia="Calibri"/>
          <w:i/>
          <w:iCs/>
        </w:rPr>
        <w:t>evening</w:t>
      </w:r>
      <w:r w:rsidRPr="007F0E69">
        <w:rPr>
          <w:rFonts w:eastAsia="Calibri"/>
          <w:i/>
          <w:iCs/>
        </w:rPr>
        <w:t>&gt;.)</w:t>
      </w:r>
    </w:p>
    <w:p w14:paraId="6AF0C493" w14:textId="77777777" w:rsidR="006D101F" w:rsidRDefault="03A049AD" w:rsidP="00E63813">
      <w:pPr>
        <w:widowControl/>
        <w:adjustRightInd/>
        <w:spacing w:after="0" w:line="240" w:lineRule="auto"/>
        <w:ind w:left="1080" w:hanging="360"/>
        <w:contextualSpacing/>
        <w:jc w:val="left"/>
        <w:textAlignment w:val="auto"/>
        <w:rPr>
          <w:rFonts w:eastAsia="Calibri"/>
          <w:i/>
          <w:iCs/>
        </w:rPr>
      </w:pPr>
      <w:r w:rsidRPr="007F0E69">
        <w:rPr>
          <w:rFonts w:eastAsia="Wingdings"/>
          <w:i/>
          <w:iCs/>
        </w:rPr>
        <w:t></w:t>
      </w:r>
      <w:r w:rsidRPr="007F0E69">
        <w:rPr>
          <w:rFonts w:eastAsia="Calibri"/>
          <w:i/>
          <w:iCs/>
        </w:rPr>
        <w:t xml:space="preserve"> Grade 8</w:t>
      </w:r>
    </w:p>
    <w:p w14:paraId="5C658574" w14:textId="58024A7F" w:rsidR="00B40C44" w:rsidRPr="007F0E69" w:rsidRDefault="00B40C44" w:rsidP="00E63813">
      <w:pPr>
        <w:widowControl/>
        <w:adjustRightInd/>
        <w:spacing w:after="0" w:line="240" w:lineRule="auto"/>
        <w:ind w:left="1080" w:hanging="360"/>
        <w:contextualSpacing/>
        <w:jc w:val="left"/>
        <w:textAlignment w:val="auto"/>
        <w:rPr>
          <w:rFonts w:eastAsia="Calibri"/>
          <w:i/>
          <w:iCs/>
        </w:rPr>
      </w:pPr>
      <w:r w:rsidRPr="007F0E69">
        <w:rPr>
          <w:rFonts w:eastAsia="Wingdings"/>
          <w:i/>
          <w:iCs/>
        </w:rPr>
        <w:t></w:t>
      </w:r>
      <w:r w:rsidRPr="007F0E69">
        <w:rPr>
          <w:rFonts w:eastAsia="Calibri"/>
          <w:i/>
          <w:iCs/>
        </w:rPr>
        <w:t xml:space="preserve"> Grades 9-11</w:t>
      </w:r>
      <w:r w:rsidR="001F2E3D" w:rsidRPr="007F0E69">
        <w:rPr>
          <w:rFonts w:eastAsia="MS Mincho"/>
          <w:i/>
          <w:iCs/>
        </w:rPr>
        <w:t xml:space="preserve">→ </w:t>
      </w:r>
      <w:r w:rsidRPr="007F0E69">
        <w:rPr>
          <w:rFonts w:eastAsia="Calibri"/>
          <w:i/>
          <w:iCs/>
        </w:rPr>
        <w:t>(Unfortunately, we are only interviewing students currently in grade 4, 8, and 12 for this study. Thank you for your time. Have a good &lt;</w:t>
      </w:r>
      <w:r w:rsidR="000E2182" w:rsidRPr="007F0E69">
        <w:rPr>
          <w:rFonts w:eastAsia="Calibri"/>
          <w:i/>
          <w:iCs/>
        </w:rPr>
        <w:t>day</w:t>
      </w:r>
      <w:r w:rsidRPr="007F0E69">
        <w:rPr>
          <w:rFonts w:eastAsia="Calibri"/>
          <w:i/>
          <w:iCs/>
        </w:rPr>
        <w:t>/</w:t>
      </w:r>
      <w:r w:rsidR="000E2182" w:rsidRPr="007F0E69">
        <w:rPr>
          <w:rFonts w:eastAsia="Calibri"/>
          <w:i/>
          <w:iCs/>
        </w:rPr>
        <w:t>evening</w:t>
      </w:r>
      <w:r w:rsidRPr="007F0E69">
        <w:rPr>
          <w:rFonts w:eastAsia="Calibri"/>
          <w:i/>
          <w:iCs/>
        </w:rPr>
        <w:t>&gt;.)</w:t>
      </w:r>
    </w:p>
    <w:p w14:paraId="3DBD9F43" w14:textId="77777777" w:rsidR="00B40C44" w:rsidRPr="007F0E69" w:rsidRDefault="03A049AD" w:rsidP="00E63813">
      <w:pPr>
        <w:widowControl/>
        <w:adjustRightInd/>
        <w:spacing w:after="0" w:line="240" w:lineRule="auto"/>
        <w:ind w:left="1080" w:hanging="360"/>
        <w:contextualSpacing/>
        <w:jc w:val="left"/>
        <w:textAlignment w:val="auto"/>
        <w:rPr>
          <w:rFonts w:eastAsia="Calibri"/>
          <w:i/>
          <w:iCs/>
        </w:rPr>
      </w:pPr>
      <w:r w:rsidRPr="007F0E69">
        <w:rPr>
          <w:rFonts w:eastAsia="Wingdings"/>
          <w:i/>
          <w:iCs/>
        </w:rPr>
        <w:t></w:t>
      </w:r>
      <w:r w:rsidRPr="007F0E69">
        <w:rPr>
          <w:rFonts w:eastAsia="Calibri"/>
          <w:i/>
          <w:iCs/>
        </w:rPr>
        <w:t xml:space="preserve"> Grade 12</w:t>
      </w:r>
    </w:p>
    <w:p w14:paraId="2E93AB4D" w14:textId="77777777" w:rsidR="00B40C44" w:rsidRPr="00B40C44" w:rsidRDefault="00B40C44" w:rsidP="00B40C44">
      <w:pPr>
        <w:widowControl/>
        <w:adjustRightInd/>
        <w:ind w:left="360"/>
        <w:contextualSpacing/>
        <w:jc w:val="left"/>
        <w:textAlignment w:val="auto"/>
        <w:rPr>
          <w:rFonts w:eastAsia="Calibri"/>
        </w:rPr>
      </w:pPr>
    </w:p>
    <w:p w14:paraId="721F7A44" w14:textId="77777777" w:rsidR="00B40C44" w:rsidRPr="007F0E69" w:rsidRDefault="03A049AD" w:rsidP="00E63813">
      <w:pPr>
        <w:widowControl/>
        <w:numPr>
          <w:ilvl w:val="0"/>
          <w:numId w:val="36"/>
        </w:numPr>
        <w:adjustRightInd/>
        <w:spacing w:line="240" w:lineRule="auto"/>
        <w:ind w:left="360"/>
        <w:contextualSpacing/>
        <w:jc w:val="left"/>
        <w:textAlignment w:val="auto"/>
        <w:rPr>
          <w:rFonts w:eastAsia="Calibri"/>
          <w:i/>
          <w:iCs/>
        </w:rPr>
      </w:pPr>
      <w:r w:rsidRPr="007F0E69">
        <w:rPr>
          <w:rFonts w:eastAsia="Calibri"/>
          <w:i/>
          <w:iCs/>
        </w:rPr>
        <w:t xml:space="preserve">What school does your child attend? </w:t>
      </w:r>
      <w:r w:rsidRPr="007F0E69">
        <w:rPr>
          <w:rFonts w:eastAsia="Calibri"/>
          <w:iCs/>
        </w:rPr>
        <w:t>(INTERVIEWER:</w:t>
      </w:r>
      <w:r w:rsidR="00201B6E" w:rsidRPr="007F0E69">
        <w:rPr>
          <w:rFonts w:eastAsia="Calibri"/>
          <w:iCs/>
        </w:rPr>
        <w:t xml:space="preserve"> If the child is homeschooled</w:t>
      </w:r>
      <w:r w:rsidR="001F2E3D" w:rsidRPr="007F0E69">
        <w:rPr>
          <w:rFonts w:eastAsia="MS Mincho"/>
          <w:i/>
          <w:iCs/>
        </w:rPr>
        <w:t xml:space="preserve">→ </w:t>
      </w:r>
      <w:r w:rsidR="00201B6E" w:rsidRPr="007F0E69">
        <w:rPr>
          <w:rFonts w:eastAsia="Calibri"/>
          <w:i/>
          <w:iCs/>
        </w:rPr>
        <w:t>Unfortunately, we are not interviewing students who are homeschooled for this study</w:t>
      </w:r>
      <w:r w:rsidRPr="007F0E69">
        <w:rPr>
          <w:rFonts w:eastAsia="Calibri"/>
          <w:i/>
          <w:iCs/>
        </w:rPr>
        <w:t>.</w:t>
      </w:r>
      <w:r w:rsidRPr="007F0E69">
        <w:rPr>
          <w:rFonts w:eastAsia="Calibri"/>
          <w:iCs/>
        </w:rPr>
        <w:t>)</w:t>
      </w:r>
    </w:p>
    <w:p w14:paraId="3CA285FA" w14:textId="77777777" w:rsidR="00201B6E" w:rsidRPr="007F0E69" w:rsidRDefault="000E2182" w:rsidP="00B92F70">
      <w:pPr>
        <w:widowControl/>
        <w:adjustRightInd/>
        <w:ind w:left="360"/>
        <w:contextualSpacing/>
        <w:jc w:val="left"/>
        <w:textAlignment w:val="auto"/>
        <w:rPr>
          <w:rFonts w:eastAsia="Calibri"/>
          <w:iCs/>
        </w:rPr>
      </w:pPr>
      <w:r w:rsidRPr="007F0E69">
        <w:rPr>
          <w:rFonts w:eastAsia="Calibri"/>
          <w:iCs/>
        </w:rPr>
        <w:t>(</w:t>
      </w:r>
      <w:r w:rsidR="00201B6E" w:rsidRPr="007F0E69">
        <w:rPr>
          <w:rFonts w:eastAsia="Calibri"/>
          <w:iCs/>
        </w:rPr>
        <w:t>INTERVIEWER: Recruit no more than two students from any school</w:t>
      </w:r>
      <w:r w:rsidRPr="007F0E69">
        <w:rPr>
          <w:rFonts w:eastAsia="Calibri"/>
          <w:iCs/>
        </w:rPr>
        <w:t>.)</w:t>
      </w:r>
    </w:p>
    <w:p w14:paraId="41FAAAA7" w14:textId="77777777" w:rsidR="00B40C44" w:rsidRPr="007F0E69" w:rsidRDefault="03A049AD" w:rsidP="03A049AD">
      <w:pPr>
        <w:widowControl/>
        <w:adjustRightInd/>
        <w:ind w:left="360"/>
        <w:contextualSpacing/>
        <w:jc w:val="left"/>
        <w:textAlignment w:val="auto"/>
        <w:rPr>
          <w:rFonts w:eastAsia="Calibri"/>
        </w:rPr>
      </w:pPr>
      <w:r w:rsidRPr="007F0E69">
        <w:rPr>
          <w:rFonts w:eastAsia="Calibri"/>
        </w:rPr>
        <w:t>____________________________</w:t>
      </w:r>
    </w:p>
    <w:p w14:paraId="4871928C" w14:textId="77777777" w:rsidR="00B40C44" w:rsidRPr="007F0E69" w:rsidRDefault="00B40C44" w:rsidP="00B40C44">
      <w:pPr>
        <w:widowControl/>
        <w:adjustRightInd/>
        <w:ind w:left="360"/>
        <w:contextualSpacing/>
        <w:jc w:val="left"/>
        <w:textAlignment w:val="auto"/>
        <w:rPr>
          <w:rFonts w:eastAsia="Calibri"/>
        </w:rPr>
      </w:pPr>
    </w:p>
    <w:p w14:paraId="480FE272" w14:textId="2A72430A" w:rsidR="00B40C44" w:rsidRPr="007F0E69" w:rsidRDefault="03A049AD" w:rsidP="00CE6A18">
      <w:pPr>
        <w:widowControl/>
        <w:numPr>
          <w:ilvl w:val="0"/>
          <w:numId w:val="36"/>
        </w:numPr>
        <w:adjustRightInd/>
        <w:ind w:left="360"/>
        <w:contextualSpacing/>
        <w:jc w:val="left"/>
        <w:textAlignment w:val="auto"/>
        <w:rPr>
          <w:rFonts w:eastAsia="Calibri"/>
          <w:i/>
          <w:iCs/>
        </w:rPr>
      </w:pPr>
      <w:r w:rsidRPr="007F0E69">
        <w:rPr>
          <w:rFonts w:eastAsia="Calibri"/>
          <w:i/>
          <w:iCs/>
        </w:rPr>
        <w:t xml:space="preserve">What school district does </w:t>
      </w:r>
      <w:r w:rsidR="000E2182" w:rsidRPr="007F0E69">
        <w:rPr>
          <w:rFonts w:eastAsia="Calibri"/>
          <w:i/>
          <w:iCs/>
        </w:rPr>
        <w:t>&lt;he</w:t>
      </w:r>
      <w:r w:rsidRPr="007F0E69">
        <w:rPr>
          <w:rFonts w:eastAsia="Calibri"/>
          <w:i/>
          <w:iCs/>
        </w:rPr>
        <w:t>/</w:t>
      </w:r>
      <w:r w:rsidR="000E2182" w:rsidRPr="007F0E69">
        <w:rPr>
          <w:rFonts w:eastAsia="Calibri"/>
          <w:i/>
          <w:iCs/>
        </w:rPr>
        <w:t>she&gt;</w:t>
      </w:r>
      <w:r w:rsidRPr="007F0E69">
        <w:rPr>
          <w:rFonts w:eastAsia="Calibri"/>
          <w:i/>
          <w:iCs/>
        </w:rPr>
        <w:t xml:space="preserve"> attend? </w:t>
      </w:r>
    </w:p>
    <w:p w14:paraId="19474D4A" w14:textId="77777777" w:rsidR="006D101F" w:rsidRDefault="03A049AD" w:rsidP="03A049AD">
      <w:pPr>
        <w:widowControl/>
        <w:adjustRightInd/>
        <w:ind w:left="360"/>
        <w:contextualSpacing/>
        <w:jc w:val="left"/>
        <w:textAlignment w:val="auto"/>
        <w:rPr>
          <w:rFonts w:eastAsia="Calibri"/>
        </w:rPr>
      </w:pPr>
      <w:r w:rsidRPr="007F0E69">
        <w:rPr>
          <w:rFonts w:eastAsia="Calibri"/>
        </w:rPr>
        <w:t>____________________________</w:t>
      </w:r>
    </w:p>
    <w:p w14:paraId="52023CF3" w14:textId="31B21E75" w:rsidR="00B40C44" w:rsidRPr="007F0E69" w:rsidRDefault="00B40C44" w:rsidP="00B40C44">
      <w:pPr>
        <w:widowControl/>
        <w:adjustRightInd/>
        <w:ind w:left="360"/>
        <w:contextualSpacing/>
        <w:jc w:val="left"/>
        <w:textAlignment w:val="auto"/>
        <w:rPr>
          <w:rFonts w:eastAsia="Calibri"/>
        </w:rPr>
      </w:pPr>
    </w:p>
    <w:p w14:paraId="3AE9173C" w14:textId="77777777" w:rsidR="00601CAB" w:rsidRPr="007F0E69" w:rsidRDefault="03A049AD" w:rsidP="003C2301">
      <w:pPr>
        <w:pStyle w:val="ListParagraph"/>
        <w:widowControl/>
        <w:numPr>
          <w:ilvl w:val="0"/>
          <w:numId w:val="36"/>
        </w:numPr>
        <w:adjustRightInd/>
        <w:spacing w:after="240" w:line="240" w:lineRule="auto"/>
        <w:ind w:left="360"/>
        <w:contextualSpacing/>
        <w:jc w:val="left"/>
        <w:textAlignment w:val="auto"/>
        <w:rPr>
          <w:rFonts w:ascii="Times New Roman" w:eastAsia="Calibri" w:hAnsi="Times New Roman"/>
          <w:i/>
          <w:iCs/>
          <w:szCs w:val="24"/>
        </w:rPr>
      </w:pPr>
      <w:r w:rsidRPr="007F0E69">
        <w:rPr>
          <w:rFonts w:ascii="Times New Roman" w:eastAsia="Calibri" w:hAnsi="Times New Roman"/>
          <w:i/>
          <w:iCs/>
          <w:szCs w:val="24"/>
        </w:rPr>
        <w:t>Now I’d like to ask some questions about who this child lives with. Does this child live in one household, or does this child split time living in two or more households?</w:t>
      </w:r>
    </w:p>
    <w:p w14:paraId="1B2D3449" w14:textId="77777777" w:rsidR="00432C37" w:rsidRPr="007F0E69" w:rsidRDefault="00432C37" w:rsidP="00E63813">
      <w:pPr>
        <w:pStyle w:val="ListParagraph"/>
        <w:numPr>
          <w:ilvl w:val="0"/>
          <w:numId w:val="39"/>
        </w:numPr>
        <w:spacing w:after="0" w:line="240" w:lineRule="auto"/>
        <w:rPr>
          <w:rFonts w:ascii="Times New Roman" w:hAnsi="Times New Roman"/>
          <w:i/>
          <w:iCs/>
          <w:szCs w:val="24"/>
        </w:rPr>
      </w:pPr>
      <w:r w:rsidRPr="007F0E69">
        <w:rPr>
          <w:rFonts w:ascii="Times New Roman" w:hAnsi="Times New Roman"/>
          <w:i/>
          <w:iCs/>
          <w:szCs w:val="24"/>
        </w:rPr>
        <w:t xml:space="preserve"> One </w:t>
      </w:r>
      <w:r w:rsidR="00A15C18" w:rsidRPr="007F0E69">
        <w:rPr>
          <w:rFonts w:ascii="Times New Roman" w:hAnsi="Times New Roman"/>
          <w:i/>
          <w:iCs/>
          <w:szCs w:val="24"/>
        </w:rPr>
        <w:t>household</w:t>
      </w:r>
      <w:r w:rsidR="001F2E3D" w:rsidRPr="007F0E69">
        <w:rPr>
          <w:rFonts w:ascii="Times New Roman" w:eastAsia="MS Mincho" w:hAnsi="Times New Roman"/>
          <w:i/>
          <w:iCs/>
          <w:szCs w:val="24"/>
        </w:rPr>
        <w:t>→</w:t>
      </w:r>
      <w:r w:rsidRPr="007F0E69">
        <w:rPr>
          <w:rFonts w:ascii="Times New Roman" w:eastAsia="MS Mincho" w:hAnsi="Times New Roman"/>
          <w:i/>
          <w:iCs/>
          <w:position w:val="-2"/>
          <w:szCs w:val="24"/>
        </w:rPr>
        <w:t xml:space="preserve"> </w:t>
      </w:r>
      <w:r w:rsidR="00065602" w:rsidRPr="007F0E69">
        <w:rPr>
          <w:rFonts w:ascii="Times New Roman" w:hAnsi="Times New Roman"/>
          <w:iCs/>
          <w:szCs w:val="24"/>
        </w:rPr>
        <w:t xml:space="preserve">Go to </w:t>
      </w:r>
      <w:r w:rsidR="008F2497" w:rsidRPr="007F0E69">
        <w:rPr>
          <w:rFonts w:ascii="Times New Roman" w:hAnsi="Times New Roman"/>
          <w:iCs/>
          <w:szCs w:val="24"/>
        </w:rPr>
        <w:t xml:space="preserve">question </w:t>
      </w:r>
      <w:r w:rsidR="001074A7" w:rsidRPr="007F0E69">
        <w:rPr>
          <w:rFonts w:ascii="Times New Roman" w:hAnsi="Times New Roman"/>
          <w:iCs/>
          <w:szCs w:val="24"/>
        </w:rPr>
        <w:t>8</w:t>
      </w:r>
      <w:r w:rsidR="008F2497" w:rsidRPr="007F0E69">
        <w:rPr>
          <w:rFonts w:ascii="Times New Roman" w:hAnsi="Times New Roman"/>
          <w:iCs/>
          <w:szCs w:val="24"/>
        </w:rPr>
        <w:t>.</w:t>
      </w:r>
    </w:p>
    <w:p w14:paraId="303BA60B" w14:textId="77777777" w:rsidR="00432C37" w:rsidRPr="007F0E69" w:rsidRDefault="00432C37" w:rsidP="00E63813">
      <w:pPr>
        <w:pStyle w:val="ListParagraph"/>
        <w:numPr>
          <w:ilvl w:val="0"/>
          <w:numId w:val="39"/>
        </w:numPr>
        <w:spacing w:after="0" w:line="240" w:lineRule="auto"/>
        <w:rPr>
          <w:rFonts w:ascii="Times New Roman" w:eastAsia="MS Mincho" w:hAnsi="Times New Roman"/>
          <w:i/>
          <w:iCs/>
          <w:szCs w:val="24"/>
        </w:rPr>
      </w:pPr>
      <w:r w:rsidRPr="007F0E69">
        <w:rPr>
          <w:rFonts w:ascii="Times New Roman" w:hAnsi="Times New Roman"/>
          <w:i/>
          <w:iCs/>
          <w:szCs w:val="24"/>
        </w:rPr>
        <w:t xml:space="preserve"> Two or more households</w:t>
      </w:r>
      <w:r w:rsidR="001F2E3D" w:rsidRPr="007F0E69">
        <w:rPr>
          <w:rFonts w:ascii="Times New Roman" w:eastAsia="MS Mincho" w:hAnsi="Times New Roman"/>
          <w:i/>
          <w:iCs/>
          <w:szCs w:val="24"/>
        </w:rPr>
        <w:t>→</w:t>
      </w:r>
      <w:r w:rsidR="008F2497" w:rsidRPr="007F0E69">
        <w:rPr>
          <w:rFonts w:ascii="Times New Roman" w:eastAsia="MS Mincho" w:hAnsi="Times New Roman"/>
          <w:i/>
          <w:iCs/>
          <w:position w:val="-2"/>
          <w:szCs w:val="24"/>
        </w:rPr>
        <w:t xml:space="preserve"> </w:t>
      </w:r>
      <w:r w:rsidR="00065602" w:rsidRPr="007F0E69">
        <w:rPr>
          <w:rFonts w:ascii="Times New Roman" w:eastAsia="MS Mincho" w:hAnsi="Times New Roman"/>
          <w:iCs/>
          <w:position w:val="-2"/>
          <w:szCs w:val="24"/>
        </w:rPr>
        <w:t>Continue</w:t>
      </w:r>
      <w:r w:rsidR="008F2497" w:rsidRPr="007F0E69">
        <w:rPr>
          <w:rFonts w:ascii="Times New Roman" w:eastAsia="MS Mincho" w:hAnsi="Times New Roman"/>
          <w:iCs/>
          <w:position w:val="-2"/>
          <w:szCs w:val="24"/>
        </w:rPr>
        <w:t xml:space="preserve"> with following questions.</w:t>
      </w:r>
    </w:p>
    <w:p w14:paraId="7B5DBF72" w14:textId="77777777" w:rsidR="00B6308C" w:rsidRPr="007F0E69" w:rsidRDefault="00432C37" w:rsidP="00E63813">
      <w:pPr>
        <w:pStyle w:val="ListParagraph"/>
        <w:numPr>
          <w:ilvl w:val="0"/>
          <w:numId w:val="39"/>
        </w:numPr>
        <w:spacing w:after="0" w:line="240" w:lineRule="auto"/>
        <w:rPr>
          <w:rFonts w:ascii="Times New Roman" w:eastAsia="MS Mincho" w:hAnsi="Times New Roman"/>
          <w:i/>
          <w:iCs/>
          <w:position w:val="-2"/>
        </w:rPr>
      </w:pPr>
      <w:r w:rsidRPr="007F0E69">
        <w:rPr>
          <w:rFonts w:ascii="Times New Roman" w:eastAsia="MS Mincho" w:hAnsi="Times New Roman"/>
          <w:i/>
          <w:iCs/>
          <w:position w:val="-2"/>
        </w:rPr>
        <w:t xml:space="preserve"> Other</w:t>
      </w:r>
      <w:r w:rsidR="001F2E3D" w:rsidRPr="007F0E69">
        <w:rPr>
          <w:rFonts w:ascii="Times New Roman" w:eastAsia="MS Mincho" w:hAnsi="Times New Roman"/>
          <w:i/>
          <w:iCs/>
          <w:szCs w:val="24"/>
        </w:rPr>
        <w:t>→</w:t>
      </w:r>
      <w:r w:rsidR="00065602" w:rsidRPr="007F0E69">
        <w:rPr>
          <w:rFonts w:ascii="Times New Roman" w:eastAsia="MS Mincho" w:hAnsi="Times New Roman"/>
          <w:i/>
          <w:iCs/>
          <w:position w:val="-2"/>
        </w:rPr>
        <w:t xml:space="preserve"> </w:t>
      </w:r>
      <w:r w:rsidR="00065602" w:rsidRPr="007F0E69">
        <w:rPr>
          <w:rFonts w:ascii="Times New Roman" w:eastAsia="MS Mincho" w:hAnsi="Times New Roman"/>
          <w:iCs/>
          <w:position w:val="-2"/>
        </w:rPr>
        <w:t>Continue</w:t>
      </w:r>
      <w:r w:rsidR="008F2497" w:rsidRPr="007F0E69">
        <w:rPr>
          <w:rFonts w:ascii="Times New Roman" w:eastAsia="MS Mincho" w:hAnsi="Times New Roman"/>
          <w:iCs/>
          <w:position w:val="-2"/>
        </w:rPr>
        <w:t xml:space="preserve"> with</w:t>
      </w:r>
      <w:r w:rsidR="001915D9" w:rsidRPr="007F0E69">
        <w:rPr>
          <w:rFonts w:ascii="Times New Roman" w:eastAsia="MS Mincho" w:hAnsi="Times New Roman"/>
          <w:iCs/>
          <w:position w:val="-2"/>
        </w:rPr>
        <w:t xml:space="preserve"> the</w:t>
      </w:r>
      <w:r w:rsidR="008F2497" w:rsidRPr="007F0E69">
        <w:rPr>
          <w:rFonts w:ascii="Times New Roman" w:eastAsia="MS Mincho" w:hAnsi="Times New Roman"/>
          <w:iCs/>
          <w:position w:val="-2"/>
        </w:rPr>
        <w:t xml:space="preserve"> following questions.</w:t>
      </w:r>
    </w:p>
    <w:p w14:paraId="5686753E" w14:textId="77777777" w:rsidR="00601CAB" w:rsidRPr="007F0E69" w:rsidRDefault="00601CAB" w:rsidP="00B92F70">
      <w:pPr>
        <w:pStyle w:val="ListParagraph"/>
        <w:spacing w:after="0" w:line="336" w:lineRule="auto"/>
        <w:rPr>
          <w:rFonts w:ascii="Times New Roman" w:eastAsia="MS Mincho" w:hAnsi="Times New Roman"/>
          <w:i/>
          <w:iCs/>
          <w:position w:val="-2"/>
          <w:szCs w:val="24"/>
        </w:rPr>
      </w:pPr>
    </w:p>
    <w:p w14:paraId="7F4CBD09" w14:textId="77777777" w:rsidR="00B6308C" w:rsidRPr="007F0E69" w:rsidRDefault="00B6308C" w:rsidP="003C2301">
      <w:pPr>
        <w:pStyle w:val="ListParagraph"/>
        <w:widowControl/>
        <w:numPr>
          <w:ilvl w:val="0"/>
          <w:numId w:val="36"/>
        </w:numPr>
        <w:adjustRightInd/>
        <w:spacing w:after="240" w:line="240" w:lineRule="auto"/>
        <w:ind w:left="360"/>
        <w:contextualSpacing/>
        <w:jc w:val="left"/>
        <w:textAlignment w:val="auto"/>
        <w:rPr>
          <w:rFonts w:ascii="Times New Roman" w:eastAsia="Calibri" w:hAnsi="Times New Roman"/>
          <w:i/>
          <w:iCs/>
          <w:szCs w:val="24"/>
        </w:rPr>
      </w:pPr>
      <w:r w:rsidRPr="007F0E69">
        <w:rPr>
          <w:rFonts w:ascii="Times New Roman" w:eastAsia="Calibri" w:hAnsi="Times New Roman"/>
          <w:i/>
          <w:iCs/>
          <w:szCs w:val="24"/>
        </w:rPr>
        <w:t>Does this child spend at least 33</w:t>
      </w:r>
      <w:r w:rsidR="008F2497" w:rsidRPr="007F0E69">
        <w:rPr>
          <w:rFonts w:ascii="Times New Roman" w:eastAsia="Calibri" w:hAnsi="Times New Roman"/>
          <w:i/>
          <w:iCs/>
          <w:szCs w:val="24"/>
        </w:rPr>
        <w:t xml:space="preserve"> percent</w:t>
      </w:r>
      <w:r w:rsidRPr="007F0E69">
        <w:rPr>
          <w:rFonts w:ascii="Times New Roman" w:eastAsia="Calibri" w:hAnsi="Times New Roman"/>
          <w:i/>
          <w:iCs/>
          <w:szCs w:val="24"/>
        </w:rPr>
        <w:t xml:space="preserve"> of their time in each household?</w:t>
      </w:r>
    </w:p>
    <w:p w14:paraId="3DFD0997" w14:textId="77777777" w:rsidR="00B6308C" w:rsidRPr="007F0E69" w:rsidRDefault="00B6308C" w:rsidP="00E63813">
      <w:pPr>
        <w:pStyle w:val="ListParagraph"/>
        <w:widowControl/>
        <w:numPr>
          <w:ilvl w:val="0"/>
          <w:numId w:val="40"/>
        </w:numPr>
        <w:adjustRightInd/>
        <w:spacing w:after="0" w:line="240" w:lineRule="auto"/>
        <w:ind w:left="1080"/>
        <w:contextualSpacing/>
        <w:jc w:val="left"/>
        <w:textAlignment w:val="auto"/>
        <w:rPr>
          <w:rFonts w:ascii="Times New Roman" w:eastAsia="MS Mincho" w:hAnsi="Times New Roman"/>
          <w:iCs/>
          <w:position w:val="-2"/>
          <w:szCs w:val="24"/>
        </w:rPr>
      </w:pPr>
      <w:r w:rsidRPr="007F0E69">
        <w:rPr>
          <w:rFonts w:ascii="Times New Roman" w:hAnsi="Times New Roman"/>
          <w:i/>
          <w:iCs/>
          <w:szCs w:val="24"/>
        </w:rPr>
        <w:t xml:space="preserve"> Yes</w:t>
      </w:r>
      <w:r w:rsidR="001F2E3D" w:rsidRPr="007F0E69">
        <w:rPr>
          <w:rFonts w:ascii="Times New Roman" w:eastAsia="MS Mincho" w:hAnsi="Times New Roman"/>
          <w:i/>
          <w:iCs/>
          <w:szCs w:val="24"/>
        </w:rPr>
        <w:t>→</w:t>
      </w:r>
      <w:r w:rsidRPr="007F0E69">
        <w:rPr>
          <w:rFonts w:ascii="Times New Roman" w:eastAsia="MS Mincho" w:hAnsi="Times New Roman"/>
          <w:i/>
          <w:iCs/>
          <w:position w:val="-2"/>
          <w:szCs w:val="24"/>
        </w:rPr>
        <w:t xml:space="preserve"> </w:t>
      </w:r>
      <w:r w:rsidRPr="007F0E69">
        <w:rPr>
          <w:rFonts w:ascii="Times New Roman" w:eastAsia="MS Mincho" w:hAnsi="Times New Roman"/>
          <w:iCs/>
          <w:position w:val="-2"/>
          <w:szCs w:val="24"/>
        </w:rPr>
        <w:t xml:space="preserve">Go to </w:t>
      </w:r>
      <w:r w:rsidR="001915D9" w:rsidRPr="007F0E69">
        <w:rPr>
          <w:rFonts w:ascii="Times New Roman" w:eastAsia="MS Mincho" w:hAnsi="Times New Roman"/>
          <w:iCs/>
          <w:position w:val="-2"/>
          <w:szCs w:val="24"/>
        </w:rPr>
        <w:t xml:space="preserve">question </w:t>
      </w:r>
      <w:r w:rsidR="00363884" w:rsidRPr="007F0E69">
        <w:rPr>
          <w:rFonts w:ascii="Times New Roman" w:eastAsia="MS Mincho" w:hAnsi="Times New Roman"/>
          <w:iCs/>
          <w:position w:val="-2"/>
          <w:szCs w:val="24"/>
        </w:rPr>
        <w:t>9</w:t>
      </w:r>
      <w:r w:rsidR="001915D9" w:rsidRPr="007F0E69">
        <w:rPr>
          <w:rFonts w:ascii="Times New Roman" w:eastAsia="MS Mincho" w:hAnsi="Times New Roman"/>
          <w:iCs/>
          <w:position w:val="-2"/>
          <w:szCs w:val="24"/>
        </w:rPr>
        <w:t>.</w:t>
      </w:r>
    </w:p>
    <w:p w14:paraId="2F65C17E" w14:textId="77777777" w:rsidR="00065602" w:rsidRPr="007F0E69" w:rsidRDefault="00065602" w:rsidP="00E63813">
      <w:pPr>
        <w:pStyle w:val="ListParagraph"/>
        <w:widowControl/>
        <w:numPr>
          <w:ilvl w:val="0"/>
          <w:numId w:val="40"/>
        </w:numPr>
        <w:adjustRightInd/>
        <w:spacing w:after="0" w:line="240" w:lineRule="auto"/>
        <w:ind w:left="1080"/>
        <w:contextualSpacing/>
        <w:jc w:val="left"/>
        <w:textAlignment w:val="auto"/>
        <w:rPr>
          <w:rFonts w:ascii="Times New Roman" w:eastAsia="MS Mincho" w:hAnsi="Times New Roman"/>
          <w:i/>
          <w:iCs/>
          <w:position w:val="-2"/>
          <w:szCs w:val="24"/>
        </w:rPr>
      </w:pPr>
      <w:r w:rsidRPr="007F0E69">
        <w:rPr>
          <w:rFonts w:ascii="Times New Roman" w:hAnsi="Times New Roman"/>
          <w:i/>
          <w:iCs/>
          <w:szCs w:val="24"/>
        </w:rPr>
        <w:t xml:space="preserve"> No</w:t>
      </w:r>
      <w:r w:rsidR="001F2E3D" w:rsidRPr="007F0E69">
        <w:rPr>
          <w:rFonts w:ascii="Times New Roman" w:eastAsia="MS Mincho" w:hAnsi="Times New Roman"/>
          <w:i/>
          <w:iCs/>
          <w:szCs w:val="24"/>
        </w:rPr>
        <w:t>→</w:t>
      </w:r>
      <w:r w:rsidR="001915D9" w:rsidRPr="007F0E69">
        <w:rPr>
          <w:rFonts w:ascii="Times New Roman" w:eastAsia="Calibri" w:hAnsi="Times New Roman"/>
        </w:rPr>
        <w:t xml:space="preserve"> </w:t>
      </w:r>
      <w:r w:rsidRPr="007F0E69">
        <w:rPr>
          <w:rFonts w:ascii="Times New Roman" w:eastAsia="MS Mincho" w:hAnsi="Times New Roman"/>
          <w:iCs/>
          <w:position w:val="-2"/>
          <w:szCs w:val="24"/>
        </w:rPr>
        <w:t>Continue</w:t>
      </w:r>
      <w:r w:rsidR="001915D9" w:rsidRPr="007F0E69">
        <w:rPr>
          <w:rFonts w:ascii="Times New Roman" w:eastAsia="MS Mincho" w:hAnsi="Times New Roman"/>
          <w:iCs/>
          <w:position w:val="-2"/>
          <w:szCs w:val="24"/>
        </w:rPr>
        <w:t xml:space="preserve"> with the following questions</w:t>
      </w:r>
    </w:p>
    <w:p w14:paraId="6DBCDE3B" w14:textId="77777777" w:rsidR="00065602" w:rsidRPr="007F0E69" w:rsidRDefault="00065602" w:rsidP="00E63813">
      <w:pPr>
        <w:pStyle w:val="ListParagraph"/>
        <w:numPr>
          <w:ilvl w:val="0"/>
          <w:numId w:val="40"/>
        </w:numPr>
        <w:spacing w:after="0" w:line="240" w:lineRule="auto"/>
        <w:ind w:left="1080"/>
        <w:rPr>
          <w:rFonts w:ascii="Times New Roman" w:eastAsia="MS Mincho" w:hAnsi="Times New Roman"/>
          <w:i/>
          <w:iCs/>
          <w:position w:val="-2"/>
          <w:szCs w:val="24"/>
        </w:rPr>
      </w:pPr>
      <w:r w:rsidRPr="007F0E69">
        <w:rPr>
          <w:rFonts w:ascii="Times New Roman" w:eastAsia="MS Mincho" w:hAnsi="Times New Roman"/>
          <w:i/>
          <w:iCs/>
          <w:position w:val="-2"/>
          <w:szCs w:val="24"/>
        </w:rPr>
        <w:t>Other</w:t>
      </w:r>
      <w:r w:rsidR="001F2E3D" w:rsidRPr="007F0E69">
        <w:rPr>
          <w:rFonts w:ascii="Times New Roman" w:eastAsia="MS Mincho" w:hAnsi="Times New Roman"/>
          <w:i/>
          <w:iCs/>
          <w:szCs w:val="24"/>
        </w:rPr>
        <w:t>→</w:t>
      </w:r>
      <w:r w:rsidRPr="007F0E69">
        <w:rPr>
          <w:rFonts w:ascii="Times New Roman" w:eastAsia="MS Mincho" w:hAnsi="Times New Roman"/>
          <w:i/>
          <w:iCs/>
          <w:position w:val="-2"/>
          <w:szCs w:val="24"/>
        </w:rPr>
        <w:t xml:space="preserve"> </w:t>
      </w:r>
      <w:r w:rsidRPr="007F0E69">
        <w:rPr>
          <w:rFonts w:ascii="Times New Roman" w:eastAsia="MS Mincho" w:hAnsi="Times New Roman"/>
          <w:iCs/>
          <w:position w:val="-2"/>
          <w:szCs w:val="24"/>
        </w:rPr>
        <w:t>Continue</w:t>
      </w:r>
      <w:r w:rsidR="001915D9" w:rsidRPr="007F0E69">
        <w:rPr>
          <w:rFonts w:ascii="Times New Roman" w:eastAsia="MS Mincho" w:hAnsi="Times New Roman"/>
          <w:iCs/>
          <w:position w:val="-2"/>
          <w:szCs w:val="24"/>
        </w:rPr>
        <w:t xml:space="preserve"> with the following questions</w:t>
      </w:r>
    </w:p>
    <w:p w14:paraId="01A66703" w14:textId="77777777" w:rsidR="00B6308C" w:rsidRPr="007F0E69" w:rsidRDefault="00B6308C" w:rsidP="00B92F70">
      <w:pPr>
        <w:pStyle w:val="ListParagraph"/>
        <w:widowControl/>
        <w:adjustRightInd/>
        <w:spacing w:after="240" w:line="240" w:lineRule="auto"/>
        <w:ind w:left="360"/>
        <w:contextualSpacing/>
        <w:jc w:val="left"/>
        <w:textAlignment w:val="auto"/>
        <w:rPr>
          <w:rFonts w:ascii="Times New Roman" w:eastAsia="Calibri" w:hAnsi="Times New Roman"/>
          <w:i/>
          <w:iCs/>
          <w:szCs w:val="24"/>
        </w:rPr>
      </w:pPr>
    </w:p>
    <w:p w14:paraId="6F049EC0" w14:textId="77777777" w:rsidR="006D101F" w:rsidRDefault="03A049AD" w:rsidP="003C2301">
      <w:pPr>
        <w:pStyle w:val="ListParagraph"/>
        <w:widowControl/>
        <w:numPr>
          <w:ilvl w:val="0"/>
          <w:numId w:val="36"/>
        </w:numPr>
        <w:adjustRightInd/>
        <w:spacing w:after="240" w:line="240" w:lineRule="auto"/>
        <w:ind w:left="360"/>
        <w:contextualSpacing/>
        <w:jc w:val="left"/>
        <w:textAlignment w:val="auto"/>
        <w:rPr>
          <w:rFonts w:ascii="Times New Roman" w:eastAsia="Calibri" w:hAnsi="Times New Roman"/>
          <w:iCs/>
          <w:szCs w:val="24"/>
        </w:rPr>
      </w:pPr>
      <w:r w:rsidRPr="007F0E69">
        <w:rPr>
          <w:rFonts w:ascii="Times New Roman" w:eastAsia="Calibri" w:hAnsi="Times New Roman"/>
          <w:i/>
          <w:iCs/>
          <w:szCs w:val="24"/>
        </w:rPr>
        <w:t xml:space="preserve">Please tell me whether any of the following adults are living in this household. </w:t>
      </w:r>
      <w:r w:rsidRPr="007F0E69">
        <w:rPr>
          <w:rFonts w:ascii="Times New Roman" w:eastAsia="Calibri" w:hAnsi="Times New Roman"/>
          <w:iCs/>
          <w:szCs w:val="24"/>
        </w:rPr>
        <w:t>(Mark all that apply)</w:t>
      </w:r>
    </w:p>
    <w:p w14:paraId="1E194CE6" w14:textId="77777777" w:rsidR="006D101F" w:rsidRDefault="03A049AD" w:rsidP="00E63813">
      <w:pPr>
        <w:pStyle w:val="ListParagraph"/>
        <w:numPr>
          <w:ilvl w:val="0"/>
          <w:numId w:val="41"/>
        </w:numPr>
        <w:spacing w:before="100" w:beforeAutospacing="1" w:after="0"/>
        <w:contextualSpacing/>
        <w:rPr>
          <w:rFonts w:ascii="Times New Roman" w:hAnsi="Times New Roman"/>
          <w:i/>
        </w:rPr>
      </w:pPr>
      <w:r w:rsidRPr="007F0E69">
        <w:rPr>
          <w:rFonts w:ascii="Times New Roman" w:hAnsi="Times New Roman"/>
          <w:i/>
        </w:rPr>
        <w:t xml:space="preserve"> The child’s biological mother</w:t>
      </w:r>
    </w:p>
    <w:p w14:paraId="7FA22308" w14:textId="77777777" w:rsidR="006D101F" w:rsidRDefault="03A049AD" w:rsidP="00E63813">
      <w:pPr>
        <w:pStyle w:val="ListParagraph"/>
        <w:numPr>
          <w:ilvl w:val="0"/>
          <w:numId w:val="41"/>
        </w:numPr>
        <w:spacing w:before="100" w:beforeAutospacing="1" w:after="0"/>
        <w:contextualSpacing/>
        <w:rPr>
          <w:rFonts w:ascii="Times New Roman" w:hAnsi="Times New Roman"/>
          <w:i/>
        </w:rPr>
      </w:pPr>
      <w:r w:rsidRPr="007F0E69">
        <w:rPr>
          <w:rFonts w:ascii="Times New Roman" w:hAnsi="Times New Roman"/>
          <w:i/>
        </w:rPr>
        <w:t xml:space="preserve"> The child’s biological father</w:t>
      </w:r>
    </w:p>
    <w:p w14:paraId="0F74C26E" w14:textId="4BC42843" w:rsidR="006D101F" w:rsidRDefault="03A049AD" w:rsidP="00E63813">
      <w:pPr>
        <w:pStyle w:val="ListParagraph"/>
        <w:numPr>
          <w:ilvl w:val="0"/>
          <w:numId w:val="41"/>
        </w:numPr>
        <w:spacing w:before="100" w:beforeAutospacing="1" w:after="0"/>
        <w:contextualSpacing/>
        <w:jc w:val="left"/>
        <w:rPr>
          <w:rFonts w:ascii="Times New Roman" w:hAnsi="Times New Roman"/>
          <w:i/>
          <w:iCs/>
        </w:rPr>
      </w:pPr>
      <w:r w:rsidRPr="007F0E69">
        <w:rPr>
          <w:rFonts w:ascii="Times New Roman" w:hAnsi="Times New Roman"/>
        </w:rPr>
        <w:t xml:space="preserve"> (</w:t>
      </w:r>
      <w:r w:rsidR="00B43CA4" w:rsidRPr="007F0E69">
        <w:rPr>
          <w:rFonts w:ascii="Times New Roman" w:hAnsi="Times New Roman"/>
        </w:rPr>
        <w:t>If biological mother or father is not marked</w:t>
      </w:r>
      <w:r w:rsidR="00710921" w:rsidRPr="007F0E69">
        <w:rPr>
          <w:rFonts w:ascii="Times New Roman" w:hAnsi="Times New Roman"/>
        </w:rPr>
        <w:t>)</w:t>
      </w:r>
      <w:r w:rsidR="00710921" w:rsidRPr="007F0E69">
        <w:rPr>
          <w:rFonts w:ascii="Times New Roman" w:hAnsi="Times New Roman"/>
          <w:i/>
        </w:rPr>
        <w:t xml:space="preserve"> </w:t>
      </w:r>
      <w:r w:rsidRPr="007F0E69">
        <w:rPr>
          <w:rFonts w:ascii="Times New Roman" w:hAnsi="Times New Roman"/>
          <w:i/>
        </w:rPr>
        <w:t>The child’s adoptive parent, step-parent</w:t>
      </w:r>
      <w:r w:rsidR="000D5C33">
        <w:rPr>
          <w:rFonts w:ascii="Times New Roman" w:hAnsi="Times New Roman"/>
          <w:i/>
        </w:rPr>
        <w:t>,</w:t>
      </w:r>
      <w:r w:rsidRPr="007F0E69">
        <w:rPr>
          <w:rFonts w:ascii="Times New Roman" w:hAnsi="Times New Roman"/>
          <w:i/>
        </w:rPr>
        <w:t xml:space="preserve"> or foster parent</w:t>
      </w:r>
    </w:p>
    <w:p w14:paraId="5C087156" w14:textId="77777777" w:rsidR="006D101F" w:rsidRDefault="03A049AD" w:rsidP="00E63813">
      <w:pPr>
        <w:pStyle w:val="ListParagraph"/>
        <w:numPr>
          <w:ilvl w:val="0"/>
          <w:numId w:val="41"/>
        </w:numPr>
        <w:spacing w:before="100" w:beforeAutospacing="1" w:after="0"/>
        <w:contextualSpacing/>
        <w:jc w:val="left"/>
        <w:rPr>
          <w:rFonts w:ascii="Times New Roman" w:hAnsi="Times New Roman"/>
          <w:i/>
        </w:rPr>
      </w:pPr>
      <w:r w:rsidRPr="007F0E69">
        <w:rPr>
          <w:rFonts w:ascii="Times New Roman" w:hAnsi="Times New Roman"/>
          <w:i/>
        </w:rPr>
        <w:t xml:space="preserve"> The child’s grandparent</w:t>
      </w:r>
    </w:p>
    <w:p w14:paraId="53604099" w14:textId="0D539F06" w:rsidR="00432C37" w:rsidRPr="007F0E69" w:rsidRDefault="03A049AD" w:rsidP="00E63813">
      <w:pPr>
        <w:pStyle w:val="ListParagraph"/>
        <w:numPr>
          <w:ilvl w:val="0"/>
          <w:numId w:val="41"/>
        </w:numPr>
        <w:spacing w:before="100" w:beforeAutospacing="1" w:after="0"/>
        <w:contextualSpacing/>
        <w:rPr>
          <w:rFonts w:ascii="Times New Roman" w:hAnsi="Times New Roman"/>
          <w:i/>
        </w:rPr>
      </w:pPr>
      <w:r w:rsidRPr="007F0E69">
        <w:rPr>
          <w:rFonts w:ascii="Times New Roman" w:hAnsi="Times New Roman"/>
          <w:i/>
        </w:rPr>
        <w:t xml:space="preserve"> The child’s aunt, uncle, or other adult relative</w:t>
      </w:r>
    </w:p>
    <w:p w14:paraId="2E9B016E" w14:textId="77777777" w:rsidR="00432C37" w:rsidRPr="007F0E69" w:rsidRDefault="03A049AD" w:rsidP="00E63813">
      <w:pPr>
        <w:pStyle w:val="ListParagraph"/>
        <w:numPr>
          <w:ilvl w:val="0"/>
          <w:numId w:val="41"/>
        </w:numPr>
        <w:spacing w:before="100" w:beforeAutospacing="1" w:after="0"/>
        <w:contextualSpacing/>
        <w:rPr>
          <w:rFonts w:ascii="Times New Roman" w:hAnsi="Times New Roman"/>
          <w:i/>
        </w:rPr>
      </w:pPr>
      <w:r w:rsidRPr="007F0E69">
        <w:rPr>
          <w:rFonts w:ascii="Times New Roman" w:hAnsi="Times New Roman"/>
          <w:i/>
        </w:rPr>
        <w:t xml:space="preserve"> An adult who is not related to the child</w:t>
      </w:r>
    </w:p>
    <w:p w14:paraId="0B929641" w14:textId="77777777" w:rsidR="00432C37" w:rsidRDefault="00432C37" w:rsidP="00A975F9">
      <w:pPr>
        <w:spacing w:after="0" w:line="240" w:lineRule="auto"/>
        <w:rPr>
          <w:rFonts w:ascii="Garamond" w:hAnsi="Garamond" w:cs="Arial"/>
          <w:bCs/>
        </w:rPr>
      </w:pPr>
    </w:p>
    <w:p w14:paraId="119B056C" w14:textId="77777777" w:rsidR="00432C37" w:rsidRPr="00E63813" w:rsidRDefault="001F0EE6" w:rsidP="00E63813">
      <w:pPr>
        <w:spacing w:after="240" w:line="240" w:lineRule="auto"/>
        <w:jc w:val="left"/>
        <w:rPr>
          <w:rFonts w:eastAsia="Calibri"/>
          <w:i/>
          <w:iCs/>
        </w:rPr>
      </w:pPr>
      <w:r>
        <w:rPr>
          <w:bCs/>
        </w:rPr>
        <w:t>(</w:t>
      </w:r>
      <w:r w:rsidR="001915D9" w:rsidRPr="00E63813">
        <w:rPr>
          <w:bCs/>
        </w:rPr>
        <w:t xml:space="preserve">INTERVIEWER: </w:t>
      </w:r>
      <w:r w:rsidR="03A049AD" w:rsidRPr="00E63813">
        <w:rPr>
          <w:bCs/>
        </w:rPr>
        <w:t>I</w:t>
      </w:r>
      <w:r w:rsidR="001915D9" w:rsidRPr="00E63813">
        <w:rPr>
          <w:bCs/>
        </w:rPr>
        <w:t>f respo</w:t>
      </w:r>
      <w:r w:rsidRPr="001F0EE6">
        <w:rPr>
          <w:bCs/>
        </w:rPr>
        <w:t>ndent lives in one household (Q6</w:t>
      </w:r>
      <w:r w:rsidR="001915D9" w:rsidRPr="00E63813">
        <w:rPr>
          <w:bCs/>
        </w:rPr>
        <w:t>) with both biological mother and father (Q</w:t>
      </w:r>
      <w:r>
        <w:rPr>
          <w:bCs/>
        </w:rPr>
        <w:t>8</w:t>
      </w:r>
      <w:r w:rsidR="001915D9" w:rsidRPr="00E63813">
        <w:rPr>
          <w:bCs/>
        </w:rPr>
        <w:t>), terminate</w:t>
      </w:r>
      <w:r w:rsidR="00F07BD2">
        <w:rPr>
          <w:bCs/>
        </w:rPr>
        <w:t xml:space="preserve"> the</w:t>
      </w:r>
      <w:r w:rsidR="001915D9" w:rsidRPr="00E63813">
        <w:rPr>
          <w:bCs/>
        </w:rPr>
        <w:t xml:space="preserve"> </w:t>
      </w:r>
      <w:r w:rsidRPr="001F0EE6">
        <w:rPr>
          <w:bCs/>
        </w:rPr>
        <w:t>interview. Otherwise, continue</w:t>
      </w:r>
      <w:r w:rsidR="00F07BD2">
        <w:rPr>
          <w:bCs/>
        </w:rPr>
        <w:t xml:space="preserve"> the interview</w:t>
      </w:r>
      <w:r w:rsidRPr="001F0EE6">
        <w:rPr>
          <w:bCs/>
        </w:rPr>
        <w:t>.)</w:t>
      </w:r>
    </w:p>
    <w:p w14:paraId="032BB07E" w14:textId="77777777" w:rsidR="00B40C44" w:rsidRPr="00B40C44" w:rsidRDefault="03A049AD" w:rsidP="001074A7">
      <w:pPr>
        <w:widowControl/>
        <w:numPr>
          <w:ilvl w:val="0"/>
          <w:numId w:val="36"/>
        </w:numPr>
        <w:adjustRightInd/>
        <w:ind w:left="360"/>
        <w:contextualSpacing/>
        <w:jc w:val="left"/>
        <w:textAlignment w:val="auto"/>
        <w:rPr>
          <w:rFonts w:eastAsia="Calibri"/>
        </w:rPr>
      </w:pPr>
      <w:r w:rsidRPr="03A049AD">
        <w:rPr>
          <w:rFonts w:eastAsia="Calibri"/>
          <w:i/>
          <w:iCs/>
        </w:rPr>
        <w:t>What is your child’s race or ethnicity?</w:t>
      </w:r>
      <w:r w:rsidRPr="03A049AD">
        <w:rPr>
          <w:rFonts w:eastAsia="Calibri"/>
        </w:rPr>
        <w:t xml:space="preserve"> (INTERVIEWER: Only read list if parent/legal guardian doesn’t immediately reply.)</w:t>
      </w:r>
      <w:r w:rsidRPr="03A049AD">
        <w:rPr>
          <w:rFonts w:eastAsia="Calibri"/>
          <w:i/>
          <w:iCs/>
        </w:rPr>
        <w:t xml:space="preserve">  Is your child…?</w:t>
      </w:r>
    </w:p>
    <w:p w14:paraId="3E1E845A" w14:textId="77777777" w:rsidR="00B40C44" w:rsidRPr="00B40C44" w:rsidRDefault="00B40C44" w:rsidP="03A049AD">
      <w:pPr>
        <w:widowControl/>
        <w:adjustRightInd/>
        <w:ind w:left="360"/>
        <w:jc w:val="left"/>
        <w:textAlignment w:val="auto"/>
        <w:rPr>
          <w:rFonts w:eastAsia="Calibri"/>
          <w:i/>
          <w:iCs/>
        </w:rPr>
      </w:pPr>
      <w:r w:rsidRPr="03A049AD">
        <w:rPr>
          <w:rFonts w:eastAsia="Wingdings"/>
          <w:i/>
          <w:iCs/>
        </w:rPr>
        <w:t xml:space="preserve">Ethnicity:      </w:t>
      </w:r>
      <w:r w:rsidRPr="03A049AD">
        <w:rPr>
          <w:rFonts w:eastAsia="Wingdings"/>
          <w:i/>
          <w:iCs/>
        </w:rPr>
        <w:t></w:t>
      </w:r>
      <w:r w:rsidRPr="03A049AD">
        <w:rPr>
          <w:rFonts w:eastAsia="Calibri"/>
          <w:i/>
          <w:iCs/>
        </w:rPr>
        <w:t xml:space="preserve"> Hispanic or Latino</w:t>
      </w:r>
      <w:r w:rsidRPr="00B40C44">
        <w:rPr>
          <w:rFonts w:eastAsia="Calibri"/>
          <w:i/>
        </w:rPr>
        <w:tab/>
      </w:r>
      <w:r w:rsidRPr="00B40C44">
        <w:rPr>
          <w:rFonts w:eastAsia="Calibri"/>
          <w:i/>
        </w:rPr>
        <w:tab/>
      </w:r>
      <w:r w:rsidRPr="00B40C44">
        <w:rPr>
          <w:rFonts w:eastAsia="Calibri"/>
          <w:i/>
        </w:rPr>
        <w:tab/>
      </w:r>
      <w:r w:rsidRPr="03A049AD">
        <w:rPr>
          <w:rFonts w:eastAsia="Wingdings"/>
          <w:i/>
          <w:iCs/>
        </w:rPr>
        <w:t></w:t>
      </w:r>
      <w:r w:rsidRPr="03A049AD">
        <w:rPr>
          <w:rFonts w:eastAsia="Calibri"/>
          <w:i/>
          <w:iCs/>
        </w:rPr>
        <w:t xml:space="preserve"> Not Hispanic or Latino</w:t>
      </w:r>
    </w:p>
    <w:p w14:paraId="33C83B7A" w14:textId="77777777" w:rsidR="00B40C44" w:rsidRPr="00B40C44" w:rsidRDefault="03A049AD" w:rsidP="03A049AD">
      <w:pPr>
        <w:widowControl/>
        <w:adjustRightInd/>
        <w:ind w:left="360"/>
        <w:contextualSpacing/>
        <w:jc w:val="left"/>
        <w:textAlignment w:val="auto"/>
        <w:rPr>
          <w:rFonts w:eastAsia="Wingdings"/>
          <w:i/>
          <w:iCs/>
        </w:rPr>
      </w:pPr>
      <w:r w:rsidRPr="03A049AD">
        <w:rPr>
          <w:rFonts w:eastAsia="Wingdings"/>
          <w:i/>
          <w:iCs/>
        </w:rPr>
        <w:t>Race (one or more of the categories below):</w:t>
      </w:r>
    </w:p>
    <w:p w14:paraId="239E8C71" w14:textId="77777777" w:rsidR="00B40C44" w:rsidRPr="00B40C44" w:rsidRDefault="03A049AD" w:rsidP="001074A7">
      <w:pPr>
        <w:widowControl/>
        <w:adjustRightInd/>
        <w:ind w:left="720"/>
        <w:contextualSpacing/>
        <w:jc w:val="left"/>
        <w:textAlignment w:val="auto"/>
        <w:rPr>
          <w:rFonts w:eastAsia="Calibri"/>
          <w:i/>
          <w:iCs/>
        </w:rPr>
      </w:pPr>
      <w:r w:rsidRPr="03A049AD">
        <w:rPr>
          <w:rFonts w:eastAsia="Wingdings"/>
          <w:i/>
          <w:iCs/>
        </w:rPr>
        <w:t></w:t>
      </w:r>
      <w:r w:rsidRPr="03A049AD">
        <w:rPr>
          <w:rFonts w:eastAsia="Calibri"/>
          <w:i/>
          <w:iCs/>
        </w:rPr>
        <w:t xml:space="preserve"> American Indian or Alaska Native</w:t>
      </w:r>
    </w:p>
    <w:p w14:paraId="147E8BB8" w14:textId="77777777" w:rsidR="00B40C44" w:rsidRPr="00B40C44" w:rsidRDefault="03A049AD" w:rsidP="001074A7">
      <w:pPr>
        <w:widowControl/>
        <w:adjustRightInd/>
        <w:ind w:left="720"/>
        <w:contextualSpacing/>
        <w:jc w:val="left"/>
        <w:textAlignment w:val="auto"/>
        <w:rPr>
          <w:rFonts w:eastAsia="Calibri"/>
          <w:i/>
          <w:iCs/>
        </w:rPr>
      </w:pPr>
      <w:r w:rsidRPr="03A049AD">
        <w:rPr>
          <w:rFonts w:eastAsia="Wingdings"/>
          <w:i/>
          <w:iCs/>
        </w:rPr>
        <w:t></w:t>
      </w:r>
      <w:r w:rsidRPr="03A049AD">
        <w:rPr>
          <w:rFonts w:eastAsia="Calibri"/>
          <w:i/>
          <w:iCs/>
        </w:rPr>
        <w:t xml:space="preserve"> Asian</w:t>
      </w:r>
    </w:p>
    <w:p w14:paraId="55C2BBF4" w14:textId="77777777" w:rsidR="00B40C44" w:rsidRPr="00B40C44" w:rsidRDefault="03A049AD" w:rsidP="001074A7">
      <w:pPr>
        <w:widowControl/>
        <w:adjustRightInd/>
        <w:ind w:left="720"/>
        <w:contextualSpacing/>
        <w:jc w:val="left"/>
        <w:textAlignment w:val="auto"/>
        <w:rPr>
          <w:rFonts w:eastAsia="Calibri"/>
          <w:i/>
          <w:iCs/>
        </w:rPr>
      </w:pPr>
      <w:r w:rsidRPr="03A049AD">
        <w:rPr>
          <w:rFonts w:eastAsia="Wingdings"/>
          <w:i/>
          <w:iCs/>
        </w:rPr>
        <w:t></w:t>
      </w:r>
      <w:r w:rsidRPr="03A049AD">
        <w:rPr>
          <w:rFonts w:eastAsia="Calibri"/>
          <w:i/>
          <w:iCs/>
        </w:rPr>
        <w:t xml:space="preserve"> Black or African American</w:t>
      </w:r>
    </w:p>
    <w:p w14:paraId="2AB15CA1" w14:textId="77777777" w:rsidR="00B40C44" w:rsidRPr="00B40C44" w:rsidRDefault="03A049AD" w:rsidP="001074A7">
      <w:pPr>
        <w:widowControl/>
        <w:adjustRightInd/>
        <w:ind w:left="720"/>
        <w:contextualSpacing/>
        <w:jc w:val="left"/>
        <w:textAlignment w:val="auto"/>
        <w:rPr>
          <w:rFonts w:eastAsia="Calibri"/>
          <w:i/>
          <w:iCs/>
        </w:rPr>
      </w:pPr>
      <w:r w:rsidRPr="03A049AD">
        <w:rPr>
          <w:rFonts w:eastAsia="Wingdings"/>
          <w:i/>
          <w:iCs/>
        </w:rPr>
        <w:t></w:t>
      </w:r>
      <w:r w:rsidRPr="03A049AD">
        <w:rPr>
          <w:rFonts w:eastAsia="Calibri"/>
          <w:i/>
          <w:iCs/>
        </w:rPr>
        <w:t xml:space="preserve"> Native Hawaiian or other Pacific Islander</w:t>
      </w:r>
    </w:p>
    <w:p w14:paraId="713B4FEC" w14:textId="77777777" w:rsidR="00B40C44" w:rsidRPr="00B40C44" w:rsidRDefault="03A049AD" w:rsidP="001074A7">
      <w:pPr>
        <w:widowControl/>
        <w:adjustRightInd/>
        <w:ind w:left="720"/>
        <w:contextualSpacing/>
        <w:jc w:val="left"/>
        <w:textAlignment w:val="auto"/>
        <w:rPr>
          <w:rFonts w:eastAsia="Calibri"/>
          <w:i/>
          <w:iCs/>
        </w:rPr>
      </w:pPr>
      <w:r w:rsidRPr="03A049AD">
        <w:rPr>
          <w:rFonts w:eastAsia="Wingdings"/>
          <w:i/>
          <w:iCs/>
        </w:rPr>
        <w:t></w:t>
      </w:r>
      <w:r w:rsidRPr="03A049AD">
        <w:rPr>
          <w:rFonts w:eastAsia="Calibri"/>
          <w:i/>
          <w:iCs/>
        </w:rPr>
        <w:t xml:space="preserve"> White or Caucasian</w:t>
      </w:r>
    </w:p>
    <w:p w14:paraId="0B75FCDC" w14:textId="77777777" w:rsidR="00B40C44" w:rsidRPr="00B40C44" w:rsidRDefault="00B40C44" w:rsidP="00B40C44">
      <w:pPr>
        <w:widowControl/>
        <w:adjustRightInd/>
        <w:ind w:left="360"/>
        <w:contextualSpacing/>
        <w:jc w:val="left"/>
        <w:textAlignment w:val="auto"/>
        <w:rPr>
          <w:rFonts w:eastAsia="Calibri"/>
        </w:rPr>
      </w:pPr>
    </w:p>
    <w:p w14:paraId="120F7E9B" w14:textId="77777777" w:rsidR="006D101F" w:rsidRDefault="03A049AD" w:rsidP="001074A7">
      <w:pPr>
        <w:widowControl/>
        <w:numPr>
          <w:ilvl w:val="0"/>
          <w:numId w:val="36"/>
        </w:numPr>
        <w:adjustRightInd/>
        <w:ind w:left="360"/>
        <w:contextualSpacing/>
        <w:jc w:val="left"/>
        <w:textAlignment w:val="auto"/>
        <w:rPr>
          <w:rFonts w:eastAsia="Calibri"/>
          <w:i/>
          <w:iCs/>
        </w:rPr>
      </w:pPr>
      <w:r w:rsidRPr="03A049AD">
        <w:rPr>
          <w:rFonts w:eastAsia="Calibri"/>
          <w:i/>
          <w:iCs/>
        </w:rPr>
        <w:t>Just to be sure we're interviewing a broad range of students for this study, what is your total annual household income range based on the following ranges?</w:t>
      </w:r>
    </w:p>
    <w:p w14:paraId="61650E7C" w14:textId="7C829C3D" w:rsidR="00B40C44" w:rsidRPr="00B40C44" w:rsidRDefault="03A049AD" w:rsidP="001074A7">
      <w:pPr>
        <w:widowControl/>
        <w:numPr>
          <w:ilvl w:val="0"/>
          <w:numId w:val="42"/>
        </w:numPr>
        <w:adjustRightInd/>
        <w:contextualSpacing/>
        <w:jc w:val="left"/>
        <w:textAlignment w:val="auto"/>
        <w:rPr>
          <w:rFonts w:eastAsia="Calibri"/>
          <w:i/>
          <w:iCs/>
        </w:rPr>
      </w:pPr>
      <w:r w:rsidRPr="03A049AD">
        <w:rPr>
          <w:rFonts w:eastAsia="Calibri"/>
          <w:i/>
          <w:iCs/>
        </w:rPr>
        <w:t xml:space="preserve"> Less than $</w:t>
      </w:r>
      <w:r w:rsidR="008E20F2">
        <w:rPr>
          <w:rFonts w:eastAsia="Calibri"/>
          <w:i/>
          <w:iCs/>
        </w:rPr>
        <w:t>3</w:t>
      </w:r>
      <w:r w:rsidRPr="03A049AD">
        <w:rPr>
          <w:rFonts w:eastAsia="Calibri"/>
          <w:i/>
          <w:iCs/>
        </w:rPr>
        <w:t>0,000</w:t>
      </w:r>
    </w:p>
    <w:p w14:paraId="5ABEAC2D" w14:textId="5815B418" w:rsidR="00B40C44" w:rsidRPr="00B40C44" w:rsidRDefault="03A049AD">
      <w:pPr>
        <w:widowControl/>
        <w:numPr>
          <w:ilvl w:val="0"/>
          <w:numId w:val="42"/>
        </w:numPr>
        <w:adjustRightInd/>
        <w:contextualSpacing/>
        <w:jc w:val="left"/>
        <w:textAlignment w:val="auto"/>
        <w:rPr>
          <w:rFonts w:eastAsia="Calibri"/>
          <w:i/>
          <w:iCs/>
        </w:rPr>
      </w:pPr>
      <w:r w:rsidRPr="03A049AD">
        <w:rPr>
          <w:rFonts w:eastAsia="Calibri"/>
          <w:i/>
          <w:iCs/>
        </w:rPr>
        <w:t xml:space="preserve"> $</w:t>
      </w:r>
      <w:r w:rsidR="008E20F2">
        <w:rPr>
          <w:rFonts w:eastAsia="Calibri"/>
          <w:i/>
          <w:iCs/>
        </w:rPr>
        <w:t>3</w:t>
      </w:r>
      <w:r w:rsidRPr="03A049AD">
        <w:rPr>
          <w:rFonts w:eastAsia="Calibri"/>
          <w:i/>
          <w:iCs/>
        </w:rPr>
        <w:t>0,000 to $99,999</w:t>
      </w:r>
    </w:p>
    <w:p w14:paraId="5FE02DE3" w14:textId="77777777" w:rsidR="00B40C44" w:rsidRDefault="03A049AD" w:rsidP="001074A7">
      <w:pPr>
        <w:widowControl/>
        <w:numPr>
          <w:ilvl w:val="0"/>
          <w:numId w:val="42"/>
        </w:numPr>
        <w:adjustRightInd/>
        <w:contextualSpacing/>
        <w:jc w:val="left"/>
        <w:textAlignment w:val="auto"/>
        <w:rPr>
          <w:rFonts w:eastAsia="Calibri"/>
          <w:i/>
          <w:iCs/>
        </w:rPr>
      </w:pPr>
      <w:r w:rsidRPr="03A049AD">
        <w:rPr>
          <w:rFonts w:eastAsia="Calibri"/>
          <w:i/>
          <w:iCs/>
        </w:rPr>
        <w:t xml:space="preserve"> $100,000 or more</w:t>
      </w:r>
    </w:p>
    <w:p w14:paraId="364D3AC0" w14:textId="77777777" w:rsidR="001F2E3D" w:rsidRPr="00B40C44" w:rsidRDefault="001F2E3D" w:rsidP="00E63813">
      <w:pPr>
        <w:widowControl/>
        <w:adjustRightInd/>
        <w:ind w:left="1080"/>
        <w:contextualSpacing/>
        <w:jc w:val="left"/>
        <w:textAlignment w:val="auto"/>
        <w:rPr>
          <w:rFonts w:eastAsia="Calibri"/>
          <w:i/>
          <w:iCs/>
        </w:rPr>
      </w:pPr>
    </w:p>
    <w:p w14:paraId="4BD3B70F" w14:textId="77777777" w:rsidR="00B40C44" w:rsidRPr="00B40C44" w:rsidRDefault="03A049AD" w:rsidP="03A049AD">
      <w:pPr>
        <w:widowControl/>
        <w:adjustRightInd/>
        <w:jc w:val="left"/>
        <w:textAlignment w:val="auto"/>
        <w:rPr>
          <w:rFonts w:eastAsia="Calibri"/>
        </w:rPr>
      </w:pPr>
      <w:r w:rsidRPr="03A049AD">
        <w:rPr>
          <w:rFonts w:eastAsia="Calibri"/>
        </w:rPr>
        <w:t xml:space="preserve">(INTERVIEWER: If the participant indicates a preference to not disclose this information, say: </w:t>
      </w:r>
      <w:r w:rsidRPr="03A049AD">
        <w:rPr>
          <w:rFonts w:eastAsia="Calibri"/>
          <w:i/>
          <w:iCs/>
        </w:rPr>
        <w:t>“That’s fine”</w:t>
      </w:r>
      <w:r w:rsidRPr="03A049AD">
        <w:rPr>
          <w:rFonts w:eastAsia="Calibri"/>
        </w:rPr>
        <w:t>, and move on to the next question.)</w:t>
      </w:r>
    </w:p>
    <w:p w14:paraId="14229617" w14:textId="77777777" w:rsidR="00B40C44" w:rsidRPr="00B40C44" w:rsidRDefault="03A049AD" w:rsidP="001074A7">
      <w:pPr>
        <w:widowControl/>
        <w:numPr>
          <w:ilvl w:val="0"/>
          <w:numId w:val="36"/>
        </w:numPr>
        <w:adjustRightInd/>
        <w:ind w:left="360"/>
        <w:contextualSpacing/>
        <w:jc w:val="left"/>
        <w:textAlignment w:val="auto"/>
        <w:rPr>
          <w:rFonts w:eastAsia="Calibri"/>
          <w:i/>
          <w:iCs/>
        </w:rPr>
      </w:pPr>
      <w:r w:rsidRPr="03A049AD">
        <w:rPr>
          <w:rFonts w:eastAsia="Calibri"/>
          <w:i/>
          <w:iCs/>
        </w:rPr>
        <w:t>Would you consider the area you live in to be …</w:t>
      </w:r>
    </w:p>
    <w:p w14:paraId="0DE4A974" w14:textId="77777777" w:rsidR="00B40C44" w:rsidRPr="00B40C44" w:rsidRDefault="03A049AD" w:rsidP="001074A7">
      <w:pPr>
        <w:widowControl/>
        <w:numPr>
          <w:ilvl w:val="0"/>
          <w:numId w:val="43"/>
        </w:numPr>
        <w:adjustRightInd/>
        <w:contextualSpacing/>
        <w:jc w:val="left"/>
        <w:textAlignment w:val="auto"/>
        <w:rPr>
          <w:rFonts w:eastAsia="Calibri"/>
          <w:i/>
          <w:iCs/>
        </w:rPr>
      </w:pPr>
      <w:r w:rsidRPr="03A049AD">
        <w:rPr>
          <w:rFonts w:eastAsia="Calibri"/>
          <w:i/>
          <w:iCs/>
        </w:rPr>
        <w:t>Urban</w:t>
      </w:r>
    </w:p>
    <w:p w14:paraId="18458A5B" w14:textId="77777777" w:rsidR="00B40C44" w:rsidRPr="00B40C44" w:rsidRDefault="03A049AD" w:rsidP="001074A7">
      <w:pPr>
        <w:widowControl/>
        <w:numPr>
          <w:ilvl w:val="0"/>
          <w:numId w:val="43"/>
        </w:numPr>
        <w:adjustRightInd/>
        <w:contextualSpacing/>
        <w:jc w:val="left"/>
        <w:textAlignment w:val="auto"/>
        <w:rPr>
          <w:rFonts w:eastAsia="Calibri"/>
          <w:i/>
          <w:iCs/>
        </w:rPr>
      </w:pPr>
      <w:r w:rsidRPr="03A049AD">
        <w:rPr>
          <w:rFonts w:eastAsia="Calibri"/>
          <w:i/>
          <w:iCs/>
        </w:rPr>
        <w:t>Suburban</w:t>
      </w:r>
    </w:p>
    <w:p w14:paraId="3ED975EA" w14:textId="77777777" w:rsidR="00B40C44" w:rsidRPr="00B40C44" w:rsidRDefault="03A049AD" w:rsidP="001074A7">
      <w:pPr>
        <w:widowControl/>
        <w:numPr>
          <w:ilvl w:val="0"/>
          <w:numId w:val="43"/>
        </w:numPr>
        <w:adjustRightInd/>
        <w:contextualSpacing/>
        <w:jc w:val="left"/>
        <w:textAlignment w:val="auto"/>
        <w:rPr>
          <w:rFonts w:eastAsia="Calibri"/>
          <w:i/>
          <w:iCs/>
        </w:rPr>
      </w:pPr>
      <w:r w:rsidRPr="03A049AD">
        <w:rPr>
          <w:rFonts w:eastAsia="Calibri"/>
          <w:i/>
          <w:iCs/>
        </w:rPr>
        <w:t>Rural</w:t>
      </w:r>
    </w:p>
    <w:p w14:paraId="378D55F8" w14:textId="77777777" w:rsidR="00B40C44" w:rsidRPr="00B40C44" w:rsidRDefault="00B40C44" w:rsidP="00B40C44">
      <w:pPr>
        <w:widowControl/>
        <w:adjustRightInd/>
        <w:spacing w:after="0" w:line="240" w:lineRule="auto"/>
        <w:jc w:val="left"/>
        <w:textAlignment w:val="auto"/>
        <w:rPr>
          <w:rFonts w:eastAsia="Calibri"/>
          <w:i/>
        </w:rPr>
      </w:pPr>
    </w:p>
    <w:p w14:paraId="23D904B5" w14:textId="197C3A2C" w:rsidR="00B40C44" w:rsidRPr="00B40C44" w:rsidRDefault="03A049AD" w:rsidP="03A049AD">
      <w:pPr>
        <w:widowControl/>
        <w:adjustRightInd/>
        <w:spacing w:after="0" w:line="240" w:lineRule="auto"/>
        <w:jc w:val="left"/>
        <w:textAlignment w:val="auto"/>
        <w:rPr>
          <w:rFonts w:eastAsia="Calibri"/>
          <w:i/>
          <w:iCs/>
        </w:rPr>
      </w:pPr>
      <w:r w:rsidRPr="03A049AD">
        <w:rPr>
          <w:rFonts w:eastAsia="Calibri"/>
          <w:i/>
          <w:iCs/>
        </w:rPr>
        <w:t xml:space="preserve">Thank you for answering these questions. Your child is eligible to participate in the NAEP research </w:t>
      </w:r>
      <w:r w:rsidR="007002F1">
        <w:rPr>
          <w:rFonts w:eastAsia="Calibri"/>
          <w:i/>
          <w:iCs/>
        </w:rPr>
        <w:t>&lt;</w:t>
      </w:r>
      <w:r w:rsidRPr="03A049AD">
        <w:rPr>
          <w:rFonts w:eastAsia="Calibri"/>
          <w:i/>
          <w:iCs/>
        </w:rPr>
        <w:t>focus groups</w:t>
      </w:r>
      <w:r w:rsidR="007002F1">
        <w:rPr>
          <w:rFonts w:eastAsia="Calibri"/>
          <w:i/>
          <w:iCs/>
        </w:rPr>
        <w:t>/interviews&gt;</w:t>
      </w:r>
      <w:r w:rsidRPr="03A049AD">
        <w:rPr>
          <w:rFonts w:eastAsia="Calibri"/>
          <w:i/>
          <w:iCs/>
        </w:rPr>
        <w:t xml:space="preserve"> and thank you for allowing &lt;</w:t>
      </w:r>
      <w:r w:rsidR="00077056">
        <w:rPr>
          <w:rFonts w:eastAsia="Calibri"/>
          <w:i/>
          <w:iCs/>
        </w:rPr>
        <w:t>him</w:t>
      </w:r>
      <w:r w:rsidRPr="03A049AD">
        <w:rPr>
          <w:rFonts w:eastAsia="Calibri"/>
          <w:i/>
          <w:iCs/>
        </w:rPr>
        <w:t>/</w:t>
      </w:r>
      <w:r w:rsidR="00077056">
        <w:rPr>
          <w:rFonts w:eastAsia="Calibri"/>
          <w:i/>
          <w:iCs/>
        </w:rPr>
        <w:t>her</w:t>
      </w:r>
      <w:r w:rsidRPr="03A049AD">
        <w:rPr>
          <w:rFonts w:eastAsia="Calibri"/>
          <w:i/>
          <w:iCs/>
        </w:rPr>
        <w:t>&gt; to do so.</w:t>
      </w:r>
    </w:p>
    <w:p w14:paraId="57964C40" w14:textId="77777777" w:rsidR="00B40C44" w:rsidRPr="00B40C44" w:rsidRDefault="00B40C44" w:rsidP="00B40C44">
      <w:pPr>
        <w:widowControl/>
        <w:adjustRightInd/>
        <w:spacing w:after="0" w:line="240" w:lineRule="auto"/>
        <w:jc w:val="left"/>
        <w:textAlignment w:val="auto"/>
        <w:rPr>
          <w:rFonts w:eastAsia="Calibri"/>
          <w:i/>
        </w:rPr>
      </w:pPr>
    </w:p>
    <w:p w14:paraId="3BF80B71" w14:textId="6ABDBEB9" w:rsidR="00B40C44" w:rsidRPr="00B40C44" w:rsidRDefault="03A049AD" w:rsidP="03A049AD">
      <w:pPr>
        <w:widowControl/>
        <w:adjustRightInd/>
        <w:jc w:val="left"/>
        <w:textAlignment w:val="auto"/>
        <w:rPr>
          <w:rFonts w:eastAsia="Calibri"/>
          <w:i/>
          <w:iCs/>
        </w:rPr>
      </w:pPr>
      <w:r w:rsidRPr="03A049AD">
        <w:rPr>
          <w:rFonts w:eastAsia="Calibri"/>
          <w:i/>
          <w:iCs/>
        </w:rPr>
        <w:t xml:space="preserve">Please note that you will be required to sign a </w:t>
      </w:r>
      <w:r w:rsidR="00970766">
        <w:rPr>
          <w:rFonts w:eastAsia="Calibri"/>
          <w:i/>
          <w:iCs/>
        </w:rPr>
        <w:t>permission</w:t>
      </w:r>
      <w:r w:rsidRPr="03A049AD">
        <w:rPr>
          <w:rFonts w:eastAsia="Calibri"/>
          <w:i/>
          <w:iCs/>
        </w:rPr>
        <w:t xml:space="preserve"> form to confirm that you have agreed to allow your child to participate in the </w:t>
      </w:r>
      <w:r w:rsidR="007002F1">
        <w:rPr>
          <w:rFonts w:eastAsia="Calibri"/>
          <w:i/>
          <w:iCs/>
        </w:rPr>
        <w:t>&lt;</w:t>
      </w:r>
      <w:r w:rsidRPr="03A049AD">
        <w:rPr>
          <w:rFonts w:eastAsia="Calibri"/>
          <w:i/>
          <w:iCs/>
        </w:rPr>
        <w:t>focus group</w:t>
      </w:r>
      <w:r w:rsidR="007002F1">
        <w:rPr>
          <w:rFonts w:eastAsia="Calibri"/>
          <w:i/>
          <w:iCs/>
        </w:rPr>
        <w:t>/interview&gt;</w:t>
      </w:r>
      <w:r w:rsidRPr="03A049AD">
        <w:rPr>
          <w:rFonts w:eastAsia="Calibri"/>
          <w:i/>
          <w:iCs/>
        </w:rPr>
        <w:t xml:space="preserve">. </w:t>
      </w:r>
      <w:r w:rsidR="00A975F9">
        <w:rPr>
          <w:rFonts w:eastAsia="Calibri"/>
          <w:i/>
          <w:iCs/>
        </w:rPr>
        <w:t>To w</w:t>
      </w:r>
      <w:r w:rsidRPr="03A049AD">
        <w:rPr>
          <w:rFonts w:eastAsia="Calibri"/>
          <w:i/>
          <w:iCs/>
        </w:rPr>
        <w:t xml:space="preserve">hat email or mailing address should we send the </w:t>
      </w:r>
      <w:r w:rsidR="00970766">
        <w:rPr>
          <w:rFonts w:eastAsia="Calibri"/>
          <w:i/>
          <w:iCs/>
        </w:rPr>
        <w:t>permission</w:t>
      </w:r>
      <w:r w:rsidRPr="03A049AD">
        <w:rPr>
          <w:rFonts w:eastAsia="Calibri"/>
          <w:i/>
          <w:iCs/>
        </w:rPr>
        <w:t xml:space="preserve"> form? </w:t>
      </w:r>
      <w:r w:rsidRPr="03A049AD">
        <w:rPr>
          <w:rFonts w:eastAsia="Calibri"/>
        </w:rPr>
        <w:t xml:space="preserve">(INTERVIEWER: Record </w:t>
      </w:r>
      <w:r w:rsidR="00E31B08">
        <w:rPr>
          <w:rFonts w:eastAsia="Calibri"/>
        </w:rPr>
        <w:t xml:space="preserve">participant’s </w:t>
      </w:r>
      <w:r w:rsidRPr="03A049AD">
        <w:rPr>
          <w:rFonts w:eastAsia="Calibri"/>
        </w:rPr>
        <w:t>address.)</w:t>
      </w:r>
    </w:p>
    <w:p w14:paraId="35DBBFE0" w14:textId="06C10673" w:rsidR="00B40C44" w:rsidRDefault="03A049AD" w:rsidP="03A049AD">
      <w:pPr>
        <w:widowControl/>
        <w:adjustRightInd/>
        <w:jc w:val="left"/>
        <w:textAlignment w:val="auto"/>
        <w:rPr>
          <w:rFonts w:eastAsia="Calibri"/>
          <w:i/>
          <w:iCs/>
        </w:rPr>
      </w:pPr>
      <w:r w:rsidRPr="03A049AD">
        <w:rPr>
          <w:rFonts w:eastAsia="Calibri"/>
          <w:i/>
          <w:iCs/>
        </w:rPr>
        <w:t xml:space="preserve">Please bring the signed </w:t>
      </w:r>
      <w:r w:rsidR="00970766">
        <w:rPr>
          <w:rFonts w:eastAsia="Calibri"/>
          <w:i/>
          <w:iCs/>
        </w:rPr>
        <w:t>permission</w:t>
      </w:r>
      <w:r w:rsidRPr="03A049AD">
        <w:rPr>
          <w:rFonts w:eastAsia="Calibri"/>
          <w:i/>
          <w:iCs/>
        </w:rPr>
        <w:t xml:space="preserve"> form to the </w:t>
      </w:r>
      <w:r w:rsidR="007002F1">
        <w:rPr>
          <w:rFonts w:eastAsia="Calibri"/>
          <w:i/>
          <w:iCs/>
        </w:rPr>
        <w:t>&lt;</w:t>
      </w:r>
      <w:r w:rsidRPr="03A049AD">
        <w:rPr>
          <w:rFonts w:eastAsia="Calibri"/>
          <w:i/>
          <w:iCs/>
        </w:rPr>
        <w:t>focus group</w:t>
      </w:r>
      <w:r w:rsidR="007002F1">
        <w:rPr>
          <w:rFonts w:eastAsia="Calibri"/>
          <w:i/>
          <w:iCs/>
        </w:rPr>
        <w:t>/interview&gt;</w:t>
      </w:r>
      <w:r w:rsidRPr="03A049AD">
        <w:rPr>
          <w:rFonts w:eastAsia="Calibri"/>
          <w:i/>
          <w:iCs/>
        </w:rPr>
        <w:t xml:space="preserve">. If you forget to bring the </w:t>
      </w:r>
      <w:r w:rsidR="00970766">
        <w:rPr>
          <w:rFonts w:eastAsia="Calibri"/>
          <w:i/>
          <w:iCs/>
        </w:rPr>
        <w:t>permission</w:t>
      </w:r>
      <w:r w:rsidRPr="03A049AD">
        <w:rPr>
          <w:rFonts w:eastAsia="Calibri"/>
          <w:i/>
          <w:iCs/>
        </w:rPr>
        <w:t xml:space="preserve"> form</w:t>
      </w:r>
      <w:r w:rsidR="00E31B08">
        <w:rPr>
          <w:rFonts w:eastAsia="Calibri"/>
          <w:i/>
          <w:iCs/>
        </w:rPr>
        <w:t>,</w:t>
      </w:r>
      <w:r w:rsidRPr="03A049AD">
        <w:rPr>
          <w:rFonts w:eastAsia="Calibri"/>
          <w:i/>
          <w:iCs/>
        </w:rPr>
        <w:t xml:space="preserve"> one can be provided to you at the focus group site.</w:t>
      </w:r>
      <w:r w:rsidR="00B20E09">
        <w:rPr>
          <w:rFonts w:eastAsia="Calibri"/>
          <w:i/>
          <w:iCs/>
        </w:rPr>
        <w:t xml:space="preserve"> Also, we would like to audio-record the discussion to help us with our analysis. Only the researchers will be allowed to listen to the recording</w:t>
      </w:r>
      <w:r w:rsidR="00B20E09" w:rsidRPr="00EB499E">
        <w:rPr>
          <w:rFonts w:eastAsia="Calibri"/>
          <w:i/>
          <w:iCs/>
        </w:rPr>
        <w:t>.</w:t>
      </w:r>
      <w:r w:rsidR="006E7477" w:rsidRPr="006E7477">
        <w:rPr>
          <w:rFonts w:eastAsia="Calibri"/>
          <w:i/>
          <w:iCs/>
        </w:rPr>
        <w:t xml:space="preserve"> </w:t>
      </w:r>
      <w:r w:rsidR="006E7477" w:rsidRPr="000E6848">
        <w:rPr>
          <w:rFonts w:eastAsia="Calibri"/>
          <w:i/>
          <w:iCs/>
        </w:rPr>
        <w:t>This allows us to carefully review the discussion and draw the proper conclusions.</w:t>
      </w:r>
      <w:r w:rsidRPr="03A049AD">
        <w:rPr>
          <w:rFonts w:eastAsia="Calibri"/>
          <w:i/>
          <w:iCs/>
        </w:rPr>
        <w:t xml:space="preserve"> </w:t>
      </w:r>
      <w:r w:rsidR="009756DB">
        <w:rPr>
          <w:rFonts w:eastAsia="Calibri"/>
          <w:i/>
          <w:iCs/>
        </w:rPr>
        <w:t xml:space="preserve">Lastly, </w:t>
      </w:r>
      <w:r w:rsidR="00D20C28">
        <w:rPr>
          <w:rFonts w:eastAsia="Calibri"/>
          <w:i/>
          <w:iCs/>
        </w:rPr>
        <w:t xml:space="preserve">we ask that you do not provide your child with additional information about their parent or legal guardian’s education or employment status in order to avoid changing their current knowledge of these topics. </w:t>
      </w:r>
      <w:r w:rsidRPr="03A049AD">
        <w:rPr>
          <w:rFonts w:eastAsia="Calibri"/>
          <w:i/>
          <w:iCs/>
        </w:rPr>
        <w:t xml:space="preserve">Thank you so much for talking with us today. We look forward to having your child participate in the </w:t>
      </w:r>
      <w:r w:rsidR="00A3780D">
        <w:rPr>
          <w:rFonts w:eastAsia="Calibri"/>
          <w:i/>
          <w:iCs/>
        </w:rPr>
        <w:t>[focus group/</w:t>
      </w:r>
      <w:r w:rsidRPr="03A049AD">
        <w:rPr>
          <w:rFonts w:eastAsia="Calibri"/>
          <w:i/>
          <w:iCs/>
        </w:rPr>
        <w:t>interview</w:t>
      </w:r>
      <w:r w:rsidR="00A3780D">
        <w:rPr>
          <w:rFonts w:eastAsia="Calibri"/>
          <w:i/>
          <w:iCs/>
        </w:rPr>
        <w:t>]</w:t>
      </w:r>
      <w:r w:rsidRPr="03A049AD">
        <w:rPr>
          <w:rFonts w:eastAsia="Calibri"/>
          <w:i/>
          <w:iCs/>
        </w:rPr>
        <w:t>.</w:t>
      </w:r>
    </w:p>
    <w:p w14:paraId="61A59096" w14:textId="54413F59" w:rsidR="00B40C44" w:rsidRPr="00B40C44" w:rsidRDefault="006E7477" w:rsidP="03A049AD">
      <w:pPr>
        <w:widowControl/>
        <w:adjustRightInd/>
        <w:spacing w:after="0" w:line="240" w:lineRule="auto"/>
        <w:jc w:val="left"/>
        <w:textAlignment w:val="auto"/>
        <w:rPr>
          <w:rFonts w:eastAsia="Calibri"/>
          <w:b/>
          <w:bCs/>
        </w:rPr>
      </w:pPr>
      <w:r>
        <w:rPr>
          <w:rFonts w:eastAsia="Calibri"/>
          <w:bCs/>
        </w:rPr>
        <w:t>[</w:t>
      </w:r>
      <w:r>
        <w:rPr>
          <w:rFonts w:eastAsia="Calibri"/>
          <w:bCs/>
          <w:i/>
        </w:rPr>
        <w:t xml:space="preserve">For Focus Groups: </w:t>
      </w:r>
      <w:r w:rsidR="03A049AD" w:rsidRPr="03A049AD">
        <w:rPr>
          <w:rFonts w:eastAsia="Calibri"/>
          <w:b/>
          <w:bCs/>
        </w:rPr>
        <w:t>I</w:t>
      </w:r>
      <w:r w:rsidR="00F7674A">
        <w:rPr>
          <w:rFonts w:eastAsia="Calibri"/>
          <w:b/>
          <w:bCs/>
        </w:rPr>
        <w:t>f</w:t>
      </w:r>
      <w:r w:rsidR="009A5789">
        <w:rPr>
          <w:rFonts w:eastAsia="Calibri"/>
          <w:b/>
          <w:bCs/>
        </w:rPr>
        <w:t xml:space="preserve"> currently scheduling </w:t>
      </w:r>
      <w:r w:rsidR="00217F11">
        <w:rPr>
          <w:rFonts w:eastAsia="Calibri"/>
          <w:b/>
          <w:bCs/>
        </w:rPr>
        <w:t>focus groups</w:t>
      </w:r>
      <w:r w:rsidR="00E31B08">
        <w:rPr>
          <w:rFonts w:eastAsia="Calibri"/>
          <w:b/>
          <w:bCs/>
        </w:rPr>
        <w:t>:</w:t>
      </w:r>
    </w:p>
    <w:p w14:paraId="27A8BD5C" w14:textId="77777777" w:rsidR="00B40C44" w:rsidRPr="00B40C44" w:rsidRDefault="00B40C44" w:rsidP="00B40C44">
      <w:pPr>
        <w:widowControl/>
        <w:adjustRightInd/>
        <w:spacing w:after="0" w:line="240" w:lineRule="auto"/>
        <w:jc w:val="left"/>
        <w:textAlignment w:val="auto"/>
        <w:rPr>
          <w:rFonts w:eastAsia="Calibri"/>
          <w:i/>
        </w:rPr>
      </w:pPr>
    </w:p>
    <w:p w14:paraId="0F75375C" w14:textId="77777777" w:rsidR="00B40C44" w:rsidRPr="00B40C44" w:rsidRDefault="03A049AD" w:rsidP="03A049AD">
      <w:pPr>
        <w:widowControl/>
        <w:adjustRightInd/>
        <w:jc w:val="left"/>
        <w:textAlignment w:val="auto"/>
        <w:rPr>
          <w:rFonts w:eastAsia="Calibri"/>
          <w:i/>
          <w:iCs/>
        </w:rPr>
      </w:pPr>
      <w:r w:rsidRPr="03A049AD">
        <w:rPr>
          <w:rFonts w:eastAsia="Calibri"/>
          <w:i/>
          <w:iCs/>
        </w:rPr>
        <w:t xml:space="preserve"> We will be holding the focus group on:</w:t>
      </w:r>
    </w:p>
    <w:p w14:paraId="1ED97C19" w14:textId="77777777" w:rsidR="00B40C44" w:rsidRPr="00B40C44" w:rsidRDefault="03A049AD" w:rsidP="03A049AD">
      <w:pPr>
        <w:widowControl/>
        <w:adjustRightInd/>
        <w:ind w:firstLine="720"/>
        <w:jc w:val="left"/>
        <w:textAlignment w:val="auto"/>
        <w:rPr>
          <w:rFonts w:eastAsia="Calibri"/>
          <w:i/>
          <w:iCs/>
        </w:rPr>
      </w:pPr>
      <w:r w:rsidRPr="03A049AD">
        <w:rPr>
          <w:rFonts w:eastAsia="Calibri"/>
          <w:i/>
          <w:iCs/>
        </w:rPr>
        <w:t>Date ____________________</w:t>
      </w:r>
    </w:p>
    <w:p w14:paraId="187A7CFD" w14:textId="77777777" w:rsidR="00B40C44" w:rsidRPr="00B40C44" w:rsidRDefault="03A049AD" w:rsidP="03A049AD">
      <w:pPr>
        <w:widowControl/>
        <w:adjustRightInd/>
        <w:ind w:firstLine="720"/>
        <w:jc w:val="left"/>
        <w:textAlignment w:val="auto"/>
        <w:rPr>
          <w:rFonts w:eastAsia="Calibri"/>
          <w:i/>
          <w:iCs/>
        </w:rPr>
      </w:pPr>
      <w:r w:rsidRPr="03A049AD">
        <w:rPr>
          <w:rFonts w:eastAsia="Calibri"/>
          <w:i/>
          <w:iCs/>
        </w:rPr>
        <w:t>Time ____________________</w:t>
      </w:r>
    </w:p>
    <w:p w14:paraId="2E19A857" w14:textId="4CE9B73D" w:rsidR="00B40C44" w:rsidRDefault="03A049AD" w:rsidP="03A049AD">
      <w:pPr>
        <w:widowControl/>
        <w:adjustRightInd/>
        <w:jc w:val="left"/>
        <w:textAlignment w:val="auto"/>
        <w:rPr>
          <w:rFonts w:eastAsia="Calibri"/>
          <w:iCs/>
        </w:rPr>
      </w:pPr>
      <w:r w:rsidRPr="03A049AD">
        <w:rPr>
          <w:rFonts w:eastAsia="Calibri"/>
          <w:i/>
          <w:iCs/>
        </w:rPr>
        <w:t>Thank you again for talking with us today and for allowing your child to participate in NAEP focus groups. Have a good &lt;</w:t>
      </w:r>
      <w:r w:rsidR="009A5789">
        <w:rPr>
          <w:rFonts w:eastAsia="Calibri"/>
          <w:i/>
          <w:iCs/>
        </w:rPr>
        <w:t>day</w:t>
      </w:r>
      <w:r w:rsidRPr="03A049AD">
        <w:rPr>
          <w:rFonts w:eastAsia="Calibri"/>
          <w:i/>
          <w:iCs/>
        </w:rPr>
        <w:t>/</w:t>
      </w:r>
      <w:r w:rsidR="009A5789">
        <w:rPr>
          <w:rFonts w:eastAsia="Calibri"/>
          <w:i/>
          <w:iCs/>
        </w:rPr>
        <w:t>evening</w:t>
      </w:r>
      <w:r w:rsidRPr="03A049AD">
        <w:rPr>
          <w:rFonts w:eastAsia="Calibri"/>
          <w:i/>
          <w:iCs/>
        </w:rPr>
        <w:t>&gt;.</w:t>
      </w:r>
      <w:r w:rsidR="006E7477">
        <w:rPr>
          <w:rFonts w:eastAsia="Calibri"/>
          <w:iCs/>
        </w:rPr>
        <w:t>]</w:t>
      </w:r>
    </w:p>
    <w:p w14:paraId="219D4460" w14:textId="77777777" w:rsidR="006D101F" w:rsidRDefault="006E7477" w:rsidP="006E7477">
      <w:pPr>
        <w:widowControl/>
        <w:adjustRightInd/>
        <w:spacing w:after="0" w:line="240" w:lineRule="auto"/>
        <w:jc w:val="left"/>
        <w:textAlignment w:val="auto"/>
        <w:rPr>
          <w:rFonts w:eastAsia="Calibri"/>
          <w:b/>
          <w:bCs/>
        </w:rPr>
      </w:pPr>
      <w:r>
        <w:rPr>
          <w:rFonts w:eastAsia="Calibri"/>
          <w:bCs/>
        </w:rPr>
        <w:t>[</w:t>
      </w:r>
      <w:r>
        <w:rPr>
          <w:rFonts w:eastAsia="Calibri"/>
          <w:bCs/>
          <w:i/>
        </w:rPr>
        <w:t xml:space="preserve">For Cognitive Interviews: </w:t>
      </w:r>
      <w:r w:rsidRPr="03A049AD">
        <w:rPr>
          <w:rFonts w:eastAsia="Calibri"/>
          <w:b/>
          <w:bCs/>
        </w:rPr>
        <w:t>I</w:t>
      </w:r>
      <w:r>
        <w:rPr>
          <w:rFonts w:eastAsia="Calibri"/>
          <w:b/>
          <w:bCs/>
        </w:rPr>
        <w:t>f parent/legal guardian is available and currently scheduling interviews:</w:t>
      </w:r>
    </w:p>
    <w:p w14:paraId="50FD6CC7" w14:textId="126757BA" w:rsidR="006E7477" w:rsidRPr="00B40C44" w:rsidRDefault="006E7477" w:rsidP="006E7477">
      <w:pPr>
        <w:widowControl/>
        <w:adjustRightInd/>
        <w:spacing w:after="0" w:line="240" w:lineRule="auto"/>
        <w:jc w:val="left"/>
        <w:textAlignment w:val="auto"/>
        <w:rPr>
          <w:rFonts w:eastAsia="Calibri"/>
          <w:i/>
        </w:rPr>
      </w:pPr>
    </w:p>
    <w:p w14:paraId="2542E8BC" w14:textId="77777777" w:rsidR="006E7477" w:rsidRPr="00B40C44" w:rsidRDefault="006E7477" w:rsidP="006E7477">
      <w:pPr>
        <w:widowControl/>
        <w:adjustRightInd/>
        <w:jc w:val="left"/>
        <w:textAlignment w:val="auto"/>
        <w:rPr>
          <w:rFonts w:eastAsia="Calibri"/>
          <w:i/>
          <w:iCs/>
        </w:rPr>
      </w:pPr>
      <w:r w:rsidRPr="03A049AD">
        <w:rPr>
          <w:rFonts w:eastAsia="Calibri"/>
          <w:i/>
          <w:iCs/>
        </w:rPr>
        <w:t>We will be holding our current interviews from &lt;DATE&gt; to &lt;DATE&gt;. What would be the best date and time to schedule the interview?</w:t>
      </w:r>
    </w:p>
    <w:p w14:paraId="12E730FE" w14:textId="77777777" w:rsidR="006E7477" w:rsidRPr="00B40C44" w:rsidRDefault="006E7477" w:rsidP="006E7477">
      <w:pPr>
        <w:widowControl/>
        <w:adjustRightInd/>
        <w:ind w:firstLine="720"/>
        <w:jc w:val="left"/>
        <w:textAlignment w:val="auto"/>
        <w:rPr>
          <w:rFonts w:eastAsia="Calibri"/>
          <w:i/>
          <w:iCs/>
        </w:rPr>
      </w:pPr>
      <w:r w:rsidRPr="03A049AD">
        <w:rPr>
          <w:rFonts w:eastAsia="Calibri"/>
          <w:i/>
          <w:iCs/>
        </w:rPr>
        <w:t>Date ____________________</w:t>
      </w:r>
    </w:p>
    <w:p w14:paraId="4A4F38B2" w14:textId="77777777" w:rsidR="006E7477" w:rsidRDefault="006E7477" w:rsidP="006E7477">
      <w:pPr>
        <w:widowControl/>
        <w:adjustRightInd/>
        <w:spacing w:after="0"/>
        <w:ind w:firstLine="720"/>
        <w:jc w:val="left"/>
        <w:textAlignment w:val="auto"/>
        <w:rPr>
          <w:rFonts w:eastAsia="Calibri"/>
          <w:i/>
          <w:iCs/>
        </w:rPr>
      </w:pPr>
      <w:r w:rsidRPr="03A049AD">
        <w:rPr>
          <w:rFonts w:eastAsia="Calibri"/>
          <w:i/>
          <w:iCs/>
        </w:rPr>
        <w:t>Time ____________________</w:t>
      </w:r>
    </w:p>
    <w:p w14:paraId="5C3ED5E3" w14:textId="77777777" w:rsidR="006E7477" w:rsidRPr="00B40C44" w:rsidRDefault="006E7477" w:rsidP="006E7477">
      <w:pPr>
        <w:widowControl/>
        <w:adjustRightInd/>
        <w:spacing w:after="0"/>
        <w:ind w:firstLine="720"/>
        <w:jc w:val="left"/>
        <w:textAlignment w:val="auto"/>
        <w:rPr>
          <w:rFonts w:eastAsia="Calibri"/>
          <w:i/>
          <w:iCs/>
        </w:rPr>
      </w:pPr>
    </w:p>
    <w:p w14:paraId="2B13EBBC" w14:textId="78999E07" w:rsidR="006E7477" w:rsidRDefault="006E7477" w:rsidP="00A3780D">
      <w:pPr>
        <w:widowControl/>
        <w:adjustRightInd/>
        <w:jc w:val="left"/>
        <w:textAlignment w:val="auto"/>
        <w:rPr>
          <w:rFonts w:eastAsia="Calibri"/>
          <w:b/>
          <w:bCs/>
        </w:rPr>
      </w:pPr>
      <w:r w:rsidRPr="03A049AD">
        <w:rPr>
          <w:rFonts w:eastAsia="Calibri"/>
          <w:i/>
          <w:iCs/>
        </w:rPr>
        <w:t>Thank you again for talking with us today and for allowing your child to participate in NAEP research interviews. Have a good &lt;</w:t>
      </w:r>
      <w:r>
        <w:rPr>
          <w:rFonts w:eastAsia="Calibri"/>
          <w:i/>
          <w:iCs/>
        </w:rPr>
        <w:t>day</w:t>
      </w:r>
      <w:r w:rsidRPr="03A049AD">
        <w:rPr>
          <w:rFonts w:eastAsia="Calibri"/>
          <w:i/>
          <w:iCs/>
        </w:rPr>
        <w:t>/</w:t>
      </w:r>
      <w:r>
        <w:rPr>
          <w:rFonts w:eastAsia="Calibri"/>
          <w:i/>
          <w:iCs/>
        </w:rPr>
        <w:t>evening</w:t>
      </w:r>
      <w:r w:rsidRPr="03A049AD">
        <w:rPr>
          <w:rFonts w:eastAsia="Calibri"/>
          <w:i/>
          <w:iCs/>
        </w:rPr>
        <w:t>&gt;.</w:t>
      </w:r>
    </w:p>
    <w:p w14:paraId="3A27D3B7" w14:textId="77777777" w:rsidR="006D101F" w:rsidRDefault="006E7477" w:rsidP="006E7477">
      <w:pPr>
        <w:widowControl/>
        <w:adjustRightInd/>
        <w:jc w:val="left"/>
        <w:textAlignment w:val="auto"/>
        <w:rPr>
          <w:rFonts w:eastAsia="Calibri"/>
          <w:b/>
          <w:bCs/>
        </w:rPr>
      </w:pPr>
      <w:r w:rsidRPr="03A049AD">
        <w:rPr>
          <w:rFonts w:eastAsia="Calibri"/>
          <w:b/>
          <w:bCs/>
        </w:rPr>
        <w:t>I</w:t>
      </w:r>
      <w:r>
        <w:rPr>
          <w:rFonts w:eastAsia="Calibri"/>
          <w:b/>
          <w:bCs/>
        </w:rPr>
        <w:t>f parent/legal guardian is available and not currently scheduling interviews:</w:t>
      </w:r>
    </w:p>
    <w:p w14:paraId="6992DD52" w14:textId="2954ED7E" w:rsidR="006E7477" w:rsidRPr="00B40C44" w:rsidRDefault="006E7477" w:rsidP="006E7477">
      <w:pPr>
        <w:widowControl/>
        <w:adjustRightInd/>
        <w:spacing w:after="0"/>
        <w:jc w:val="left"/>
        <w:textAlignment w:val="auto"/>
        <w:rPr>
          <w:rFonts w:eastAsia="Calibri"/>
        </w:rPr>
      </w:pPr>
      <w:r w:rsidRPr="03A049AD">
        <w:rPr>
          <w:rFonts w:eastAsia="Calibri"/>
          <w:i/>
          <w:iCs/>
        </w:rPr>
        <w:t xml:space="preserve">We are in-between interview sessions, but will be scheduling sessions until &lt;DATE&gt;. We will need to call you back when we are actively scheduling the interviews to determine the date and time that will work best, but what are your scheduling preferences? </w:t>
      </w:r>
      <w:r w:rsidRPr="03A049AD">
        <w:rPr>
          <w:rFonts w:eastAsia="Calibri"/>
        </w:rPr>
        <w:t>(INTERVIEWER: Select all that apply.)</w:t>
      </w:r>
    </w:p>
    <w:p w14:paraId="424173F9" w14:textId="77777777" w:rsidR="006E7477" w:rsidRPr="00B40C44" w:rsidRDefault="006E7477" w:rsidP="006E7477">
      <w:pPr>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Morning</w:t>
      </w:r>
    </w:p>
    <w:p w14:paraId="640AE17C" w14:textId="77777777" w:rsidR="006E7477" w:rsidRPr="00B40C44" w:rsidRDefault="006E7477" w:rsidP="006E7477">
      <w:pPr>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Afternoon</w:t>
      </w:r>
    </w:p>
    <w:p w14:paraId="10793D92" w14:textId="77777777" w:rsidR="006E7477" w:rsidRPr="00B40C44" w:rsidRDefault="006E7477" w:rsidP="006E7477">
      <w:pPr>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After school</w:t>
      </w:r>
    </w:p>
    <w:p w14:paraId="163BD69E" w14:textId="77777777" w:rsidR="006E7477" w:rsidRDefault="006E7477" w:rsidP="006E7477">
      <w:pPr>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Weekends</w:t>
      </w:r>
    </w:p>
    <w:p w14:paraId="10A5374E" w14:textId="77777777" w:rsidR="006E7477" w:rsidRPr="00B40C44" w:rsidRDefault="006E7477" w:rsidP="006E7477">
      <w:pPr>
        <w:widowControl/>
        <w:adjustRightInd/>
        <w:ind w:left="1080" w:hanging="360"/>
        <w:contextualSpacing/>
        <w:jc w:val="left"/>
        <w:textAlignment w:val="auto"/>
        <w:rPr>
          <w:rFonts w:eastAsia="Calibri"/>
          <w:i/>
          <w:iCs/>
        </w:rPr>
      </w:pPr>
    </w:p>
    <w:p w14:paraId="295BCE73" w14:textId="11F90AB7" w:rsidR="00B40C44" w:rsidRPr="006E7477" w:rsidRDefault="006E7477" w:rsidP="00B02D49">
      <w:pPr>
        <w:widowControl/>
        <w:adjustRightInd/>
        <w:jc w:val="left"/>
        <w:textAlignment w:val="auto"/>
        <w:rPr>
          <w:rFonts w:eastAsia="Calibri"/>
        </w:rPr>
      </w:pPr>
      <w:r w:rsidRPr="03A049AD">
        <w:rPr>
          <w:rFonts w:eastAsia="Calibri"/>
          <w:i/>
          <w:iCs/>
        </w:rPr>
        <w:t>Thank you again for talking with us today and for allowing your child to participate in NAEP research interviews. We look forward to speaking with you soon to schedule your child’s interview. Have a good &lt;</w:t>
      </w:r>
      <w:r>
        <w:rPr>
          <w:rFonts w:eastAsia="Calibri"/>
          <w:i/>
          <w:iCs/>
        </w:rPr>
        <w:t>day</w:t>
      </w:r>
      <w:r w:rsidRPr="03A049AD">
        <w:rPr>
          <w:rFonts w:eastAsia="Calibri"/>
          <w:i/>
          <w:iCs/>
        </w:rPr>
        <w:t>/</w:t>
      </w:r>
      <w:r>
        <w:rPr>
          <w:rFonts w:eastAsia="Calibri"/>
          <w:i/>
          <w:iCs/>
        </w:rPr>
        <w:t>evening</w:t>
      </w:r>
      <w:r w:rsidRPr="03A049AD">
        <w:rPr>
          <w:rFonts w:eastAsia="Calibri"/>
          <w:i/>
          <w:iCs/>
        </w:rPr>
        <w:t>&gt;</w:t>
      </w:r>
      <w:r>
        <w:rPr>
          <w:rFonts w:eastAsia="Calibri"/>
          <w:i/>
          <w:iCs/>
        </w:rPr>
        <w:t>.</w:t>
      </w:r>
      <w:r>
        <w:rPr>
          <w:rFonts w:eastAsia="Calibri"/>
          <w:iCs/>
        </w:rPr>
        <w:t>]</w:t>
      </w:r>
    </w:p>
    <w:p w14:paraId="221A28F7" w14:textId="77777777" w:rsidR="00CB63FC" w:rsidRDefault="00CB63FC">
      <w:pPr>
        <w:widowControl/>
        <w:adjustRightInd/>
        <w:spacing w:after="0" w:line="240" w:lineRule="auto"/>
        <w:jc w:val="left"/>
        <w:textAlignment w:val="auto"/>
        <w:rPr>
          <w:rFonts w:eastAsia="Calibri"/>
          <w:b/>
          <w:bCs/>
          <w:kern w:val="32"/>
        </w:rPr>
      </w:pPr>
      <w:bookmarkStart w:id="37" w:name="_Toc336006761"/>
      <w:bookmarkStart w:id="38" w:name="_Toc337199500"/>
      <w:bookmarkStart w:id="39" w:name="_Toc398803605"/>
      <w:bookmarkStart w:id="40" w:name="_Toc426383409"/>
      <w:bookmarkStart w:id="41" w:name="_Toc457126527"/>
      <w:bookmarkStart w:id="42" w:name="_Toc490827324"/>
      <w:r>
        <w:rPr>
          <w:rFonts w:eastAsia="Calibri"/>
          <w:b/>
          <w:bCs/>
          <w:kern w:val="32"/>
        </w:rPr>
        <w:br w:type="page"/>
      </w:r>
    </w:p>
    <w:p w14:paraId="420BD823" w14:textId="0EDBD229" w:rsidR="00B40C44" w:rsidRPr="00F771DE" w:rsidRDefault="00323140" w:rsidP="03A049AD">
      <w:pPr>
        <w:keepNext/>
        <w:widowControl/>
        <w:pBdr>
          <w:bottom w:val="single" w:sz="12" w:space="1" w:color="auto"/>
        </w:pBdr>
        <w:adjustRightInd/>
        <w:spacing w:after="0"/>
        <w:jc w:val="left"/>
        <w:textAlignment w:val="auto"/>
        <w:outlineLvl w:val="0"/>
        <w:rPr>
          <w:rFonts w:eastAsia="Calibri"/>
          <w:b/>
          <w:bCs/>
        </w:rPr>
      </w:pPr>
      <w:r>
        <w:rPr>
          <w:rFonts w:eastAsia="Calibri"/>
          <w:b/>
          <w:bCs/>
          <w:kern w:val="32"/>
        </w:rPr>
        <w:t xml:space="preserve">Appendix </w:t>
      </w:r>
      <w:r w:rsidR="007736AE">
        <w:rPr>
          <w:rFonts w:eastAsia="Calibri"/>
          <w:b/>
          <w:bCs/>
          <w:kern w:val="32"/>
        </w:rPr>
        <w:t>G</w:t>
      </w:r>
      <w:r w:rsidR="00B40C44" w:rsidRPr="00F771DE">
        <w:rPr>
          <w:rFonts w:eastAsia="Calibri"/>
          <w:b/>
          <w:bCs/>
          <w:kern w:val="32"/>
        </w:rPr>
        <w:t xml:space="preserve">: Student </w:t>
      </w:r>
      <w:r w:rsidR="0068413A">
        <w:rPr>
          <w:rFonts w:eastAsia="Calibri"/>
          <w:b/>
          <w:bCs/>
          <w:kern w:val="32"/>
        </w:rPr>
        <w:t>(</w:t>
      </w:r>
      <w:r w:rsidR="00B40C44" w:rsidRPr="00F771DE">
        <w:rPr>
          <w:rFonts w:eastAsia="Calibri"/>
          <w:b/>
          <w:bCs/>
          <w:kern w:val="32"/>
        </w:rPr>
        <w:t>Age 18 or Over</w:t>
      </w:r>
      <w:bookmarkEnd w:id="37"/>
      <w:bookmarkEnd w:id="38"/>
      <w:r w:rsidR="0068413A">
        <w:rPr>
          <w:rFonts w:eastAsia="Calibri"/>
          <w:b/>
          <w:bCs/>
          <w:kern w:val="32"/>
        </w:rPr>
        <w:t>)</w:t>
      </w:r>
      <w:r w:rsidR="00B40C44" w:rsidRPr="00F771DE">
        <w:rPr>
          <w:rFonts w:eastAsia="Calibri"/>
          <w:b/>
          <w:bCs/>
          <w:kern w:val="32"/>
        </w:rPr>
        <w:t xml:space="preserve"> Recruitment Screener</w:t>
      </w:r>
      <w:bookmarkEnd w:id="39"/>
      <w:bookmarkEnd w:id="40"/>
      <w:bookmarkEnd w:id="41"/>
      <w:r w:rsidR="00BA07CD">
        <w:rPr>
          <w:rFonts w:eastAsia="Calibri"/>
          <w:b/>
          <w:bCs/>
          <w:kern w:val="32"/>
        </w:rPr>
        <w:t xml:space="preserve"> for Focus Group</w:t>
      </w:r>
      <w:r w:rsidR="006E7477">
        <w:rPr>
          <w:rFonts w:eastAsia="Calibri"/>
          <w:b/>
          <w:bCs/>
          <w:kern w:val="32"/>
        </w:rPr>
        <w:t>s and Cognitive Interviews</w:t>
      </w:r>
      <w:bookmarkEnd w:id="42"/>
    </w:p>
    <w:p w14:paraId="5B6F7FB2" w14:textId="77777777" w:rsidR="00B40C44" w:rsidRPr="00B40C44" w:rsidRDefault="00B40C44" w:rsidP="00C443E6">
      <w:pPr>
        <w:widowControl/>
        <w:adjustRightInd/>
        <w:spacing w:after="0"/>
        <w:jc w:val="left"/>
        <w:textAlignment w:val="auto"/>
        <w:rPr>
          <w:rFonts w:ascii="Calibri" w:eastAsia="Calibri" w:hAnsi="Calibri"/>
          <w:b/>
          <w:i/>
          <w:sz w:val="22"/>
          <w:szCs w:val="22"/>
        </w:rPr>
      </w:pPr>
    </w:p>
    <w:p w14:paraId="6DE86E74" w14:textId="77777777" w:rsidR="006D101F" w:rsidRDefault="03A049AD" w:rsidP="03A049AD">
      <w:pPr>
        <w:widowControl/>
        <w:adjustRightInd/>
        <w:jc w:val="left"/>
        <w:textAlignment w:val="auto"/>
        <w:rPr>
          <w:rFonts w:eastAsia="Calibri"/>
          <w:b/>
          <w:bCs/>
        </w:rPr>
      </w:pPr>
      <w:r w:rsidRPr="03A049AD">
        <w:rPr>
          <w:rFonts w:eastAsia="Calibri"/>
          <w:b/>
          <w:bCs/>
        </w:rPr>
        <w:t>Script when calling student</w:t>
      </w:r>
      <w:r w:rsidR="0068413A">
        <w:rPr>
          <w:rFonts w:eastAsia="Calibri"/>
          <w:b/>
          <w:bCs/>
        </w:rPr>
        <w:t>s</w:t>
      </w:r>
      <w:r w:rsidRPr="03A049AD">
        <w:rPr>
          <w:rFonts w:eastAsia="Calibri"/>
          <w:b/>
          <w:bCs/>
        </w:rPr>
        <w:t xml:space="preserve"> age 18 or over who responded to email, advertisement, or invitation.</w:t>
      </w:r>
    </w:p>
    <w:p w14:paraId="63B65F00" w14:textId="560DE378" w:rsidR="006D101F" w:rsidRDefault="03A049AD" w:rsidP="03A049AD">
      <w:pPr>
        <w:widowControl/>
        <w:adjustRightInd/>
        <w:jc w:val="left"/>
        <w:textAlignment w:val="auto"/>
        <w:rPr>
          <w:rFonts w:eastAsia="Calibri"/>
          <w:i/>
          <w:iCs/>
        </w:rPr>
      </w:pPr>
      <w:r w:rsidRPr="03A049AD">
        <w:rPr>
          <w:rFonts w:eastAsia="Calibri"/>
          <w:i/>
          <w:iCs/>
        </w:rPr>
        <w:t>Good &lt;</w:t>
      </w:r>
      <w:r w:rsidR="0068413A">
        <w:rPr>
          <w:rFonts w:eastAsia="Calibri"/>
          <w:i/>
          <w:iCs/>
        </w:rPr>
        <w:t>morning</w:t>
      </w:r>
      <w:r w:rsidRPr="03A049AD">
        <w:rPr>
          <w:rFonts w:eastAsia="Calibri"/>
          <w:i/>
          <w:iCs/>
        </w:rPr>
        <w:t>/</w:t>
      </w:r>
      <w:r w:rsidR="0068413A">
        <w:rPr>
          <w:rFonts w:eastAsia="Calibri"/>
          <w:i/>
          <w:iCs/>
        </w:rPr>
        <w:t>afternoon</w:t>
      </w:r>
      <w:r w:rsidRPr="03A049AD">
        <w:rPr>
          <w:rFonts w:eastAsia="Calibri"/>
          <w:i/>
          <w:iCs/>
        </w:rPr>
        <w:t>/</w:t>
      </w:r>
      <w:r w:rsidR="0068413A">
        <w:rPr>
          <w:rFonts w:eastAsia="Calibri"/>
          <w:i/>
          <w:iCs/>
        </w:rPr>
        <w:t>evening</w:t>
      </w:r>
      <w:r w:rsidRPr="03A049AD">
        <w:rPr>
          <w:rFonts w:eastAsia="Calibri"/>
          <w:i/>
          <w:iCs/>
        </w:rPr>
        <w:t xml:space="preserve">&gt;. My name is &lt;NAME&gt;.  I’m calling from </w:t>
      </w:r>
      <w:r w:rsidR="001F2E3D">
        <w:rPr>
          <w:rFonts w:eastAsia="Calibri"/>
          <w:i/>
          <w:iCs/>
        </w:rPr>
        <w:t>&lt;</w:t>
      </w:r>
      <w:r w:rsidRPr="03A049AD">
        <w:rPr>
          <w:rFonts w:eastAsia="Calibri"/>
          <w:i/>
          <w:iCs/>
        </w:rPr>
        <w:t>LOCAL FACILITY NAME</w:t>
      </w:r>
      <w:r w:rsidR="001F2E3D">
        <w:rPr>
          <w:rFonts w:eastAsia="Calibri"/>
          <w:i/>
          <w:iCs/>
        </w:rPr>
        <w:t>&gt;</w:t>
      </w:r>
      <w:r w:rsidRPr="03A049AD">
        <w:rPr>
          <w:rFonts w:eastAsia="Calibri"/>
          <w:i/>
          <w:iCs/>
        </w:rPr>
        <w:t xml:space="preserve"> on behalf of the U.S. Department of Education’s National Center for Education Statistics, also known as NCES. Thank you for contacting us about the possibility of participating in a </w:t>
      </w:r>
      <w:r w:rsidR="006E7477">
        <w:rPr>
          <w:rFonts w:eastAsia="Calibri"/>
          <w:i/>
          <w:iCs/>
        </w:rPr>
        <w:t>&lt;</w:t>
      </w:r>
      <w:r w:rsidRPr="03A049AD">
        <w:rPr>
          <w:rFonts w:eastAsia="Calibri"/>
          <w:i/>
          <w:iCs/>
        </w:rPr>
        <w:t>focus group</w:t>
      </w:r>
      <w:r w:rsidR="006E7477">
        <w:rPr>
          <w:rFonts w:eastAsia="Calibri"/>
          <w:i/>
          <w:iCs/>
        </w:rPr>
        <w:t>/research interview&gt;</w:t>
      </w:r>
      <w:r w:rsidRPr="03A049AD">
        <w:rPr>
          <w:rFonts w:eastAsia="Calibri"/>
          <w:i/>
          <w:iCs/>
        </w:rPr>
        <w:t xml:space="preserve"> to help improve existing survey questions or develop new ones for the National Assessment of Educational Progress, also known as the NAEP assessment. To ensure that we interview a broad mix of students, I have a few brief screening questions to ask you. It should only take a few minutes of your time. First, I would like to collect some information about you to determine if you meet the participation requirements.</w:t>
      </w:r>
      <w:r w:rsidR="00A23C43">
        <w:rPr>
          <w:rFonts w:eastAsia="Calibri"/>
          <w:i/>
          <w:iCs/>
        </w:rPr>
        <w:t xml:space="preserve"> </w:t>
      </w:r>
      <w:r w:rsidR="00446EB5" w:rsidRPr="00446EB5">
        <w:rPr>
          <w:rFonts w:eastAsia="Calibri"/>
          <w:i/>
          <w:iCs/>
        </w:rPr>
        <w:t>All of the information you provide may be used only for statistical purposes and may not be disclosed, or used, in identifiable form for any other purpose except as required by law (20 U.S.C. §9573 and 6 U.S.C. §151</w:t>
      </w:r>
      <w:r w:rsidR="00446EB5">
        <w:rPr>
          <w:rFonts w:eastAsia="Calibri"/>
          <w:i/>
          <w:iCs/>
        </w:rPr>
        <w:t>)</w:t>
      </w:r>
      <w:r w:rsidR="00A23C43">
        <w:rPr>
          <w:rFonts w:eastAsia="Calibri"/>
          <w:i/>
          <w:iCs/>
        </w:rPr>
        <w:t>. This information will be</w:t>
      </w:r>
      <w:r w:rsidR="00A23C43" w:rsidRPr="00165F8C">
        <w:rPr>
          <w:rFonts w:eastAsia="Calibri"/>
          <w:i/>
          <w:iCs/>
        </w:rPr>
        <w:t xml:space="preserve"> securely destroyed </w:t>
      </w:r>
      <w:r w:rsidR="00A23C43">
        <w:rPr>
          <w:rFonts w:eastAsia="Calibri"/>
          <w:i/>
          <w:iCs/>
        </w:rPr>
        <w:t>once the study is complete.</w:t>
      </w:r>
    </w:p>
    <w:p w14:paraId="26A9528C" w14:textId="77777777" w:rsidR="006D101F" w:rsidRDefault="03A049AD" w:rsidP="03A049AD">
      <w:pPr>
        <w:widowControl/>
        <w:adjustRightInd/>
        <w:jc w:val="left"/>
        <w:textAlignment w:val="auto"/>
        <w:rPr>
          <w:rFonts w:eastAsia="Calibri"/>
          <w:i/>
          <w:iCs/>
        </w:rPr>
      </w:pPr>
      <w:r w:rsidRPr="03A049AD">
        <w:rPr>
          <w:rFonts w:eastAsia="Calibri"/>
          <w:i/>
          <w:iCs/>
        </w:rPr>
        <w:t xml:space="preserve">Before proceeding, can you please confirm that you are still interested in the possibility of participating in this </w:t>
      </w:r>
      <w:r w:rsidR="006E7477">
        <w:rPr>
          <w:rFonts w:eastAsia="Calibri"/>
          <w:i/>
          <w:iCs/>
        </w:rPr>
        <w:t>&lt;</w:t>
      </w:r>
      <w:r w:rsidRPr="03A049AD">
        <w:rPr>
          <w:rFonts w:eastAsia="Calibri"/>
          <w:i/>
          <w:iCs/>
        </w:rPr>
        <w:t>focus group</w:t>
      </w:r>
      <w:r w:rsidR="006E7477">
        <w:rPr>
          <w:rFonts w:eastAsia="Calibri"/>
          <w:i/>
          <w:iCs/>
        </w:rPr>
        <w:t>/interview&gt;</w:t>
      </w:r>
      <w:r w:rsidRPr="03A049AD">
        <w:rPr>
          <w:rFonts w:eastAsia="Calibri"/>
          <w:i/>
          <w:iCs/>
        </w:rPr>
        <w:t>?</w:t>
      </w:r>
    </w:p>
    <w:p w14:paraId="7EF52A9A" w14:textId="66675EB6" w:rsidR="00B40C44" w:rsidRPr="00B40C44" w:rsidRDefault="0068413A" w:rsidP="03A049AD">
      <w:pPr>
        <w:widowControl/>
        <w:adjustRightInd/>
        <w:ind w:firstLine="720"/>
        <w:jc w:val="left"/>
        <w:textAlignment w:val="auto"/>
        <w:rPr>
          <w:rFonts w:eastAsia="Calibri"/>
          <w:i/>
          <w:iCs/>
        </w:rPr>
      </w:pPr>
      <w:r w:rsidRPr="00E63813">
        <w:rPr>
          <w:rFonts w:eastAsia="Calibri"/>
          <w:iCs/>
        </w:rPr>
        <w:t>If</w:t>
      </w:r>
      <w:r>
        <w:rPr>
          <w:rFonts w:eastAsia="Calibri"/>
          <w:b/>
          <w:iCs/>
        </w:rPr>
        <w:t xml:space="preserve"> YES:</w:t>
      </w:r>
      <w:r w:rsidR="03A049AD" w:rsidRPr="03A049AD">
        <w:rPr>
          <w:rFonts w:eastAsia="Calibri"/>
        </w:rPr>
        <w:t xml:space="preserve"> </w:t>
      </w:r>
      <w:r w:rsidR="0088658C">
        <w:rPr>
          <w:rFonts w:eastAsia="Calibri"/>
        </w:rPr>
        <w:t xml:space="preserve">(INTERVIEWER: </w:t>
      </w:r>
      <w:r w:rsidR="03A049AD" w:rsidRPr="03A049AD">
        <w:rPr>
          <w:rFonts w:eastAsia="Calibri"/>
        </w:rPr>
        <w:t xml:space="preserve">Proceed to </w:t>
      </w:r>
      <w:r w:rsidR="001F2E3D">
        <w:rPr>
          <w:rFonts w:eastAsia="Calibri"/>
        </w:rPr>
        <w:t>the s</w:t>
      </w:r>
      <w:r w:rsidR="03A049AD" w:rsidRPr="03A049AD">
        <w:rPr>
          <w:rFonts w:eastAsia="Calibri"/>
        </w:rPr>
        <w:t>creener</w:t>
      </w:r>
      <w:r>
        <w:rPr>
          <w:rFonts w:eastAsia="Calibri"/>
        </w:rPr>
        <w:t xml:space="preserve"> script</w:t>
      </w:r>
      <w:r w:rsidR="03A049AD" w:rsidRPr="03A049AD">
        <w:rPr>
          <w:rFonts w:eastAsia="Calibri"/>
        </w:rPr>
        <w:t>.</w:t>
      </w:r>
      <w:r w:rsidR="0088658C">
        <w:rPr>
          <w:rFonts w:eastAsia="Calibri"/>
        </w:rPr>
        <w:t>)</w:t>
      </w:r>
    </w:p>
    <w:p w14:paraId="1E704285" w14:textId="77777777" w:rsidR="00D64B6B" w:rsidRDefault="0068413A" w:rsidP="03A049AD">
      <w:pPr>
        <w:widowControl/>
        <w:adjustRightInd/>
        <w:ind w:firstLine="720"/>
        <w:jc w:val="left"/>
        <w:textAlignment w:val="auto"/>
        <w:rPr>
          <w:rFonts w:eastAsia="Calibri"/>
          <w:i/>
          <w:iCs/>
        </w:rPr>
      </w:pPr>
      <w:r w:rsidRPr="00E63813">
        <w:rPr>
          <w:rFonts w:eastAsia="Calibri"/>
          <w:iCs/>
        </w:rPr>
        <w:t>If</w:t>
      </w:r>
      <w:r>
        <w:rPr>
          <w:rFonts w:eastAsia="Calibri"/>
          <w:b/>
          <w:iCs/>
        </w:rPr>
        <w:t xml:space="preserve"> NO:</w:t>
      </w:r>
      <w:r>
        <w:rPr>
          <w:rFonts w:eastAsia="Calibri"/>
          <w:i/>
          <w:iCs/>
        </w:rPr>
        <w:t xml:space="preserve"> </w:t>
      </w:r>
      <w:r w:rsidR="0088658C">
        <w:rPr>
          <w:rFonts w:eastAsia="Calibri"/>
          <w:i/>
          <w:iCs/>
        </w:rPr>
        <w:t>(</w:t>
      </w:r>
      <w:r w:rsidR="03A049AD" w:rsidRPr="03A049AD">
        <w:rPr>
          <w:rFonts w:eastAsia="Calibri"/>
          <w:i/>
          <w:iCs/>
        </w:rPr>
        <w:t>Thank you for your time. Have a good &lt;</w:t>
      </w:r>
      <w:r>
        <w:rPr>
          <w:rFonts w:eastAsia="Calibri"/>
          <w:i/>
          <w:iCs/>
        </w:rPr>
        <w:t>day</w:t>
      </w:r>
      <w:r w:rsidR="03A049AD" w:rsidRPr="03A049AD">
        <w:rPr>
          <w:rFonts w:eastAsia="Calibri"/>
          <w:i/>
          <w:iCs/>
        </w:rPr>
        <w:t>/</w:t>
      </w:r>
      <w:r>
        <w:rPr>
          <w:rFonts w:eastAsia="Calibri"/>
          <w:i/>
          <w:iCs/>
        </w:rPr>
        <w:t>evening</w:t>
      </w:r>
      <w:r w:rsidR="03A049AD" w:rsidRPr="03A049AD">
        <w:rPr>
          <w:rFonts w:eastAsia="Calibri"/>
          <w:i/>
          <w:iCs/>
        </w:rPr>
        <w:t>&gt;.</w:t>
      </w:r>
      <w:r w:rsidR="0088658C">
        <w:rPr>
          <w:rFonts w:eastAsia="Calibri"/>
          <w:i/>
          <w:iCs/>
        </w:rPr>
        <w:t>)</w:t>
      </w:r>
    </w:p>
    <w:p w14:paraId="53EEBF3A" w14:textId="77777777" w:rsidR="00B40C44" w:rsidRPr="00B40C44" w:rsidRDefault="03A049AD" w:rsidP="00143655">
      <w:pPr>
        <w:widowControl/>
        <w:adjustRightInd/>
        <w:spacing w:before="240"/>
        <w:jc w:val="left"/>
        <w:textAlignment w:val="auto"/>
        <w:rPr>
          <w:rFonts w:eastAsia="Calibri"/>
          <w:b/>
          <w:bCs/>
        </w:rPr>
      </w:pPr>
      <w:r w:rsidRPr="03A049AD">
        <w:rPr>
          <w:rFonts w:eastAsia="Calibri"/>
          <w:b/>
          <w:bCs/>
        </w:rPr>
        <w:t>Screener</w:t>
      </w:r>
      <w:r w:rsidR="003E48D5">
        <w:rPr>
          <w:rFonts w:eastAsia="Calibri"/>
          <w:b/>
          <w:bCs/>
        </w:rPr>
        <w:t xml:space="preserve"> script</w:t>
      </w:r>
      <w:r w:rsidRPr="03A049AD">
        <w:rPr>
          <w:rFonts w:eastAsia="Calibri"/>
          <w:b/>
          <w:bCs/>
        </w:rPr>
        <w:t>:</w:t>
      </w:r>
    </w:p>
    <w:p w14:paraId="092AEF1D" w14:textId="77777777" w:rsidR="00B40C44" w:rsidRPr="00B40C44" w:rsidRDefault="03A049AD" w:rsidP="03A049AD">
      <w:pPr>
        <w:widowControl/>
        <w:adjustRightInd/>
        <w:jc w:val="left"/>
        <w:textAlignment w:val="auto"/>
        <w:rPr>
          <w:rFonts w:eastAsia="Calibri"/>
        </w:rPr>
      </w:pPr>
      <w:r w:rsidRPr="03A049AD">
        <w:rPr>
          <w:rFonts w:eastAsia="Calibri"/>
        </w:rPr>
        <w:t xml:space="preserve">(INTERVIEWER: Determine recruitment needs in advance. Record all responses. End screener at whatever point the student gives a response that confirms that his/her group has already been sampled adequately. End screener script: </w:t>
      </w:r>
      <w:r w:rsidRPr="03A049AD">
        <w:rPr>
          <w:rFonts w:eastAsia="Calibri"/>
          <w:i/>
          <w:iCs/>
        </w:rPr>
        <w:t>Based on the requirements of this study, we are not able to include you in the interviews at this time. We greatly appreciate your help. Thank you for your time. Have a good &lt;</w:t>
      </w:r>
      <w:r w:rsidR="00D64B6B">
        <w:rPr>
          <w:rFonts w:eastAsia="Calibri"/>
          <w:i/>
          <w:iCs/>
        </w:rPr>
        <w:t>day</w:t>
      </w:r>
      <w:r w:rsidRPr="03A049AD">
        <w:rPr>
          <w:rFonts w:eastAsia="Calibri"/>
          <w:i/>
          <w:iCs/>
        </w:rPr>
        <w:t>/</w:t>
      </w:r>
      <w:r w:rsidR="00D64B6B">
        <w:rPr>
          <w:rFonts w:eastAsia="Calibri"/>
          <w:i/>
          <w:iCs/>
        </w:rPr>
        <w:t>evening</w:t>
      </w:r>
      <w:r w:rsidRPr="03A049AD">
        <w:rPr>
          <w:rFonts w:eastAsia="Calibri"/>
          <w:i/>
          <w:iCs/>
        </w:rPr>
        <w:t>&gt;.</w:t>
      </w:r>
      <w:r w:rsidRPr="03A049AD">
        <w:rPr>
          <w:rFonts w:eastAsia="Calibri"/>
        </w:rPr>
        <w:t>)</w:t>
      </w:r>
    </w:p>
    <w:p w14:paraId="4F23D33F" w14:textId="77777777" w:rsidR="00B40C44" w:rsidRPr="00B40C44" w:rsidRDefault="03A049AD" w:rsidP="03A049AD">
      <w:pPr>
        <w:widowControl/>
        <w:numPr>
          <w:ilvl w:val="0"/>
          <w:numId w:val="10"/>
        </w:numPr>
        <w:adjustRightInd/>
        <w:ind w:left="360"/>
        <w:contextualSpacing/>
        <w:jc w:val="left"/>
        <w:textAlignment w:val="auto"/>
        <w:rPr>
          <w:rFonts w:eastAsia="Calibri"/>
          <w:i/>
          <w:iCs/>
        </w:rPr>
      </w:pPr>
      <w:r w:rsidRPr="03A049AD">
        <w:rPr>
          <w:rFonts w:eastAsia="Calibri"/>
          <w:i/>
          <w:iCs/>
        </w:rPr>
        <w:t>What is your name?</w:t>
      </w:r>
    </w:p>
    <w:p w14:paraId="2C6BFC11" w14:textId="77777777" w:rsidR="00B40C44" w:rsidRPr="00B40C44" w:rsidRDefault="00B40C44" w:rsidP="00B40C44">
      <w:pPr>
        <w:widowControl/>
        <w:adjustRightInd/>
        <w:ind w:left="360"/>
        <w:contextualSpacing/>
        <w:jc w:val="left"/>
        <w:textAlignment w:val="auto"/>
        <w:rPr>
          <w:rFonts w:eastAsia="Calibri"/>
          <w:i/>
        </w:rPr>
      </w:pPr>
    </w:p>
    <w:p w14:paraId="69AA9678" w14:textId="3C84C5A5" w:rsidR="00B40C44" w:rsidRPr="00F7441B" w:rsidRDefault="03A049AD" w:rsidP="00F7441B">
      <w:pPr>
        <w:widowControl/>
        <w:numPr>
          <w:ilvl w:val="0"/>
          <w:numId w:val="10"/>
        </w:numPr>
        <w:adjustRightInd/>
        <w:ind w:left="360"/>
        <w:contextualSpacing/>
        <w:jc w:val="left"/>
        <w:textAlignment w:val="auto"/>
        <w:rPr>
          <w:rFonts w:eastAsia="Calibri"/>
        </w:rPr>
      </w:pPr>
      <w:r w:rsidRPr="03A049AD">
        <w:rPr>
          <w:rFonts w:eastAsia="Calibri"/>
          <w:i/>
          <w:iCs/>
        </w:rPr>
        <w:t xml:space="preserve">How old are you? </w:t>
      </w:r>
      <w:r w:rsidRPr="03A049AD">
        <w:rPr>
          <w:rFonts w:eastAsia="Calibri"/>
        </w:rPr>
        <w:t>(If the student indicates that he/she is 17 years old or younger please ask to speak to their parent or legal guardian if they are interested in participating. If the parent or legal guardian comes to the phone proceed to script for parents/legal guardians.)</w:t>
      </w:r>
    </w:p>
    <w:p w14:paraId="505B674A" w14:textId="77777777" w:rsidR="00534559" w:rsidRPr="00E63813" w:rsidRDefault="03A049AD" w:rsidP="00E63813">
      <w:pPr>
        <w:pStyle w:val="ListParagraph"/>
        <w:numPr>
          <w:ilvl w:val="0"/>
          <w:numId w:val="10"/>
        </w:numPr>
        <w:jc w:val="left"/>
        <w:rPr>
          <w:rFonts w:ascii="Times New Roman" w:eastAsia="Calibri" w:hAnsi="Times New Roman"/>
        </w:rPr>
      </w:pPr>
      <w:r w:rsidRPr="00E63813">
        <w:rPr>
          <w:rFonts w:ascii="Times New Roman" w:eastAsia="Calibri" w:hAnsi="Times New Roman"/>
          <w:i/>
          <w:iCs/>
        </w:rPr>
        <w:t>What grade are you currently in at school</w:t>
      </w:r>
      <w:r w:rsidRPr="00E63813">
        <w:rPr>
          <w:rFonts w:ascii="Times New Roman" w:eastAsia="Calibri" w:hAnsi="Times New Roman"/>
        </w:rPr>
        <w:t>? (If the student indicates that he/she is in any grade other than 12</w:t>
      </w:r>
      <w:r w:rsidRPr="00E63813">
        <w:rPr>
          <w:rFonts w:ascii="Times New Roman" w:eastAsia="Calibri" w:hAnsi="Times New Roman"/>
          <w:vertAlign w:val="superscript"/>
        </w:rPr>
        <w:t>th</w:t>
      </w:r>
      <w:r w:rsidR="005164C1">
        <w:rPr>
          <w:rFonts w:ascii="Times New Roman" w:eastAsia="Calibri" w:hAnsi="Times New Roman"/>
        </w:rPr>
        <w:t xml:space="preserve"> grade,</w:t>
      </w:r>
      <w:r w:rsidRPr="00E63813">
        <w:rPr>
          <w:rFonts w:ascii="Times New Roman" w:eastAsia="Calibri" w:hAnsi="Times New Roman"/>
        </w:rPr>
        <w:t xml:space="preserve"> thank and terminate</w:t>
      </w:r>
      <w:r w:rsidR="005164C1">
        <w:rPr>
          <w:rFonts w:ascii="Times New Roman" w:eastAsia="Calibri" w:hAnsi="Times New Roman"/>
        </w:rPr>
        <w:t xml:space="preserve"> the call</w:t>
      </w:r>
      <w:r w:rsidRPr="00E63813">
        <w:rPr>
          <w:rFonts w:ascii="Times New Roman" w:eastAsia="Calibri" w:hAnsi="Times New Roman"/>
        </w:rPr>
        <w:t xml:space="preserve">: </w:t>
      </w:r>
      <w:r w:rsidRPr="00E63813">
        <w:rPr>
          <w:rFonts w:ascii="Times New Roman" w:eastAsia="Calibri" w:hAnsi="Times New Roman"/>
          <w:i/>
          <w:iCs/>
        </w:rPr>
        <w:t>Unfortunately</w:t>
      </w:r>
      <w:r w:rsidR="001F2E3D">
        <w:rPr>
          <w:rFonts w:ascii="Times New Roman" w:eastAsia="Calibri" w:hAnsi="Times New Roman"/>
          <w:i/>
          <w:iCs/>
        </w:rPr>
        <w:t>,</w:t>
      </w:r>
      <w:r w:rsidRPr="00E63813">
        <w:rPr>
          <w:rFonts w:ascii="Times New Roman" w:eastAsia="Calibri" w:hAnsi="Times New Roman"/>
          <w:i/>
          <w:iCs/>
        </w:rPr>
        <w:t xml:space="preserve"> we are only interviewing students currently in grades 4, 8, or 12 for this study. Thank you for your time. Have a good &lt;</w:t>
      </w:r>
      <w:r w:rsidR="00A97CCA">
        <w:rPr>
          <w:rFonts w:ascii="Times New Roman" w:eastAsia="Calibri" w:hAnsi="Times New Roman"/>
          <w:i/>
          <w:iCs/>
        </w:rPr>
        <w:t>day</w:t>
      </w:r>
      <w:r w:rsidRPr="00E63813">
        <w:rPr>
          <w:rFonts w:ascii="Times New Roman" w:eastAsia="Calibri" w:hAnsi="Times New Roman"/>
          <w:i/>
          <w:iCs/>
        </w:rPr>
        <w:t>/</w:t>
      </w:r>
      <w:r w:rsidR="00A97CCA">
        <w:rPr>
          <w:rFonts w:ascii="Times New Roman" w:eastAsia="Calibri" w:hAnsi="Times New Roman"/>
          <w:i/>
          <w:iCs/>
        </w:rPr>
        <w:t>evening</w:t>
      </w:r>
      <w:r w:rsidRPr="00E63813">
        <w:rPr>
          <w:rFonts w:ascii="Times New Roman" w:eastAsia="Calibri" w:hAnsi="Times New Roman"/>
          <w:i/>
          <w:iCs/>
        </w:rPr>
        <w:t>&gt;.</w:t>
      </w:r>
      <w:r w:rsidRPr="00E63813">
        <w:rPr>
          <w:rFonts w:ascii="Times New Roman" w:eastAsia="Calibri" w:hAnsi="Times New Roman"/>
        </w:rPr>
        <w:t>)</w:t>
      </w:r>
    </w:p>
    <w:p w14:paraId="5D9658B9" w14:textId="77777777" w:rsidR="00534559" w:rsidRDefault="00534559" w:rsidP="00534559">
      <w:pPr>
        <w:widowControl/>
        <w:adjustRightInd/>
        <w:ind w:left="360"/>
        <w:contextualSpacing/>
        <w:jc w:val="left"/>
        <w:textAlignment w:val="auto"/>
        <w:rPr>
          <w:rFonts w:eastAsia="Calibri"/>
          <w:i/>
          <w:iCs/>
        </w:rPr>
      </w:pPr>
    </w:p>
    <w:p w14:paraId="6BD69F0D" w14:textId="5BC1AA41" w:rsidR="00534559" w:rsidRPr="00E63813" w:rsidRDefault="00534559" w:rsidP="00C06E43">
      <w:pPr>
        <w:pStyle w:val="ListParagraph"/>
        <w:widowControl/>
        <w:numPr>
          <w:ilvl w:val="0"/>
          <w:numId w:val="10"/>
        </w:numPr>
        <w:adjustRightInd/>
        <w:contextualSpacing/>
        <w:jc w:val="left"/>
        <w:textAlignment w:val="auto"/>
        <w:rPr>
          <w:rFonts w:ascii="Times New Roman" w:eastAsia="Calibri" w:hAnsi="Times New Roman"/>
          <w:i/>
          <w:iCs/>
        </w:rPr>
      </w:pPr>
      <w:r w:rsidRPr="00E63813">
        <w:rPr>
          <w:rFonts w:ascii="Times New Roman" w:eastAsia="Calibri" w:hAnsi="Times New Roman"/>
          <w:i/>
          <w:iCs/>
        </w:rPr>
        <w:t xml:space="preserve">What school do you attend? </w:t>
      </w:r>
      <w:r w:rsidRPr="00E63813">
        <w:rPr>
          <w:rFonts w:ascii="Times New Roman" w:eastAsia="Calibri" w:hAnsi="Times New Roman"/>
          <w:iCs/>
        </w:rPr>
        <w:t xml:space="preserve">(If the </w:t>
      </w:r>
      <w:r w:rsidR="00143655">
        <w:rPr>
          <w:rFonts w:ascii="Times New Roman" w:eastAsia="Calibri" w:hAnsi="Times New Roman"/>
          <w:iCs/>
        </w:rPr>
        <w:t>student</w:t>
      </w:r>
      <w:r w:rsidRPr="00E63813">
        <w:rPr>
          <w:rFonts w:ascii="Times New Roman" w:eastAsia="Calibri" w:hAnsi="Times New Roman"/>
          <w:iCs/>
        </w:rPr>
        <w:t xml:space="preserve"> is homeschooled</w:t>
      </w:r>
      <w:r w:rsidR="00FF2912" w:rsidRPr="0052286D">
        <w:rPr>
          <w:rFonts w:ascii="Times New Roman" w:eastAsia="Calibri" w:hAnsi="Times New Roman"/>
          <w:iCs/>
        </w:rPr>
        <w:t>, thank and terminate the call</w:t>
      </w:r>
      <w:r w:rsidR="00FF2912" w:rsidRPr="00E63813">
        <w:rPr>
          <w:rFonts w:ascii="Times New Roman" w:eastAsia="Calibri" w:hAnsi="Times New Roman"/>
          <w:iCs/>
        </w:rPr>
        <w:t>:</w:t>
      </w:r>
      <w:r w:rsidRPr="00E63813">
        <w:rPr>
          <w:rFonts w:ascii="Times New Roman" w:eastAsia="Calibri" w:hAnsi="Times New Roman"/>
          <w:iCs/>
        </w:rPr>
        <w:t xml:space="preserve"> </w:t>
      </w:r>
      <w:r w:rsidRPr="00E63813">
        <w:rPr>
          <w:rFonts w:ascii="Times New Roman" w:eastAsia="Calibri" w:hAnsi="Times New Roman"/>
          <w:i/>
          <w:iCs/>
        </w:rPr>
        <w:t>Unfortunately, we are not interviewing students who are homeschooled for this study.</w:t>
      </w:r>
      <w:r w:rsidR="00FF2912" w:rsidRPr="0052286D">
        <w:rPr>
          <w:rFonts w:ascii="Times New Roman" w:eastAsia="Calibri" w:hAnsi="Times New Roman"/>
          <w:i/>
          <w:iCs/>
        </w:rPr>
        <w:t xml:space="preserve"> Than</w:t>
      </w:r>
      <w:r w:rsidR="00FF2912" w:rsidRPr="00521F0E">
        <w:rPr>
          <w:rFonts w:ascii="Times New Roman" w:eastAsia="Calibri" w:hAnsi="Times New Roman"/>
          <w:i/>
          <w:iCs/>
        </w:rPr>
        <w:t>k you for your time. Have a good &lt;day/evening&gt;.</w:t>
      </w:r>
      <w:r w:rsidRPr="00E63813">
        <w:rPr>
          <w:rFonts w:ascii="Times New Roman" w:eastAsia="Calibri" w:hAnsi="Times New Roman"/>
          <w:iCs/>
        </w:rPr>
        <w:t xml:space="preserve">) </w:t>
      </w:r>
      <w:r w:rsidR="00A461DA">
        <w:rPr>
          <w:rFonts w:ascii="Times New Roman" w:eastAsia="Calibri" w:hAnsi="Times New Roman"/>
          <w:iCs/>
        </w:rPr>
        <w:t>(</w:t>
      </w:r>
      <w:r w:rsidRPr="00E63813">
        <w:rPr>
          <w:rFonts w:ascii="Times New Roman" w:eastAsia="Calibri" w:hAnsi="Times New Roman"/>
          <w:iCs/>
        </w:rPr>
        <w:t>INTERVIEWER: Recruit no more than two students from any school.</w:t>
      </w:r>
      <w:r w:rsidR="00A461DA">
        <w:rPr>
          <w:rFonts w:ascii="Times New Roman" w:eastAsia="Calibri" w:hAnsi="Times New Roman"/>
          <w:iCs/>
        </w:rPr>
        <w:t>)</w:t>
      </w:r>
    </w:p>
    <w:p w14:paraId="23A09A81" w14:textId="77777777" w:rsidR="00534559" w:rsidRPr="00534559" w:rsidRDefault="00534559" w:rsidP="00534559">
      <w:pPr>
        <w:widowControl/>
        <w:adjustRightInd/>
        <w:ind w:left="360"/>
        <w:contextualSpacing/>
        <w:jc w:val="left"/>
        <w:textAlignment w:val="auto"/>
        <w:rPr>
          <w:rFonts w:eastAsia="Calibri"/>
          <w:i/>
          <w:iCs/>
        </w:rPr>
      </w:pPr>
      <w:r w:rsidRPr="00534559">
        <w:rPr>
          <w:rFonts w:eastAsia="Calibri"/>
          <w:i/>
          <w:iCs/>
        </w:rPr>
        <w:t>____________________________</w:t>
      </w:r>
    </w:p>
    <w:p w14:paraId="6354062D" w14:textId="77777777" w:rsidR="00534559" w:rsidRPr="00534559" w:rsidRDefault="00534559" w:rsidP="00534559">
      <w:pPr>
        <w:widowControl/>
        <w:adjustRightInd/>
        <w:ind w:left="360"/>
        <w:contextualSpacing/>
        <w:jc w:val="left"/>
        <w:textAlignment w:val="auto"/>
        <w:rPr>
          <w:rFonts w:eastAsia="Calibri"/>
          <w:i/>
          <w:iCs/>
        </w:rPr>
      </w:pPr>
    </w:p>
    <w:p w14:paraId="297DD8D8" w14:textId="6C7CF556" w:rsidR="00534559" w:rsidRPr="00E63813" w:rsidRDefault="00534559" w:rsidP="00363884">
      <w:pPr>
        <w:pStyle w:val="ListParagraph"/>
        <w:widowControl/>
        <w:numPr>
          <w:ilvl w:val="0"/>
          <w:numId w:val="10"/>
        </w:numPr>
        <w:adjustRightInd/>
        <w:ind w:left="360" w:hanging="270"/>
        <w:contextualSpacing/>
        <w:jc w:val="left"/>
        <w:textAlignment w:val="auto"/>
        <w:rPr>
          <w:rFonts w:ascii="Times New Roman" w:eastAsia="Calibri" w:hAnsi="Times New Roman"/>
          <w:i/>
          <w:iCs/>
        </w:rPr>
      </w:pPr>
      <w:r w:rsidRPr="00E63813">
        <w:rPr>
          <w:rFonts w:ascii="Times New Roman" w:eastAsia="Calibri" w:hAnsi="Times New Roman"/>
          <w:i/>
          <w:iCs/>
        </w:rPr>
        <w:t xml:space="preserve">What school district do you attend? </w:t>
      </w:r>
    </w:p>
    <w:p w14:paraId="2E5922A9" w14:textId="77777777" w:rsidR="006D101F" w:rsidRDefault="00534559" w:rsidP="00534559">
      <w:pPr>
        <w:widowControl/>
        <w:adjustRightInd/>
        <w:ind w:left="360"/>
        <w:contextualSpacing/>
        <w:jc w:val="left"/>
        <w:textAlignment w:val="auto"/>
        <w:rPr>
          <w:rFonts w:eastAsia="Calibri"/>
          <w:i/>
          <w:iCs/>
        </w:rPr>
      </w:pPr>
      <w:r w:rsidRPr="00534559">
        <w:rPr>
          <w:rFonts w:eastAsia="Calibri"/>
          <w:i/>
          <w:iCs/>
        </w:rPr>
        <w:t>____________________________</w:t>
      </w:r>
    </w:p>
    <w:p w14:paraId="55339756" w14:textId="07464887" w:rsidR="00C65963" w:rsidRPr="00B40C44" w:rsidRDefault="00C65963" w:rsidP="00C65963">
      <w:pPr>
        <w:widowControl/>
        <w:adjustRightInd/>
        <w:ind w:left="360"/>
        <w:contextualSpacing/>
        <w:jc w:val="left"/>
        <w:textAlignment w:val="auto"/>
        <w:rPr>
          <w:rFonts w:eastAsia="Calibri"/>
        </w:rPr>
      </w:pPr>
    </w:p>
    <w:p w14:paraId="37419D07" w14:textId="77777777" w:rsidR="00065602" w:rsidRPr="00C65963" w:rsidRDefault="03A049AD" w:rsidP="00C06E43">
      <w:pPr>
        <w:pStyle w:val="ListParagraph"/>
        <w:widowControl/>
        <w:numPr>
          <w:ilvl w:val="0"/>
          <w:numId w:val="10"/>
        </w:numPr>
        <w:adjustRightInd/>
        <w:spacing w:after="0" w:line="240" w:lineRule="auto"/>
        <w:contextualSpacing/>
        <w:jc w:val="left"/>
        <w:textAlignment w:val="auto"/>
        <w:rPr>
          <w:rFonts w:ascii="Times New Roman" w:eastAsia="Calibri" w:hAnsi="Times New Roman"/>
          <w:i/>
          <w:iCs/>
        </w:rPr>
      </w:pPr>
      <w:r w:rsidRPr="03A049AD">
        <w:rPr>
          <w:rFonts w:ascii="Times New Roman" w:eastAsia="Calibri" w:hAnsi="Times New Roman"/>
          <w:i/>
          <w:iCs/>
        </w:rPr>
        <w:t>Now I’d like to ask some questions about who you live with. Do you live in one household, or do you split time living in two or more households?</w:t>
      </w:r>
    </w:p>
    <w:p w14:paraId="6B31E6C3" w14:textId="77777777" w:rsidR="00C65963" w:rsidRPr="00C65963" w:rsidRDefault="00C65963" w:rsidP="00E63813">
      <w:pPr>
        <w:pStyle w:val="ListParagraph"/>
        <w:numPr>
          <w:ilvl w:val="0"/>
          <w:numId w:val="45"/>
        </w:numPr>
        <w:spacing w:after="0" w:line="240" w:lineRule="auto"/>
        <w:ind w:left="1080"/>
        <w:rPr>
          <w:rFonts w:ascii="Times New Roman" w:hAnsi="Times New Roman"/>
          <w:i/>
        </w:rPr>
      </w:pPr>
      <w:r w:rsidRPr="03A049AD">
        <w:rPr>
          <w:rFonts w:ascii="Times New Roman" w:hAnsi="Times New Roman"/>
          <w:i/>
        </w:rPr>
        <w:t xml:space="preserve"> One </w:t>
      </w:r>
      <w:r w:rsidR="00A15C18" w:rsidRPr="03A049AD">
        <w:rPr>
          <w:rFonts w:ascii="Times New Roman" w:hAnsi="Times New Roman"/>
          <w:i/>
        </w:rPr>
        <w:t>household →</w:t>
      </w:r>
      <w:r w:rsidRPr="03A049AD">
        <w:rPr>
          <w:rFonts w:ascii="Times New Roman" w:eastAsia="MS Mincho" w:hAnsi="Times New Roman"/>
          <w:i/>
          <w:position w:val="-2"/>
        </w:rPr>
        <w:t xml:space="preserve"> </w:t>
      </w:r>
      <w:r w:rsidR="00065602" w:rsidRPr="00E63813">
        <w:rPr>
          <w:rFonts w:ascii="Times New Roman" w:hAnsi="Times New Roman"/>
        </w:rPr>
        <w:t xml:space="preserve">Go to </w:t>
      </w:r>
      <w:r w:rsidR="00C46331" w:rsidRPr="00E63813">
        <w:rPr>
          <w:rFonts w:ascii="Times New Roman" w:hAnsi="Times New Roman"/>
        </w:rPr>
        <w:t xml:space="preserve">question </w:t>
      </w:r>
      <w:r w:rsidR="00065602" w:rsidRPr="00E63813">
        <w:rPr>
          <w:rFonts w:ascii="Times New Roman" w:hAnsi="Times New Roman"/>
        </w:rPr>
        <w:t>9</w:t>
      </w:r>
      <w:r w:rsidR="00C46331" w:rsidRPr="00E63813">
        <w:rPr>
          <w:rFonts w:ascii="Times New Roman" w:hAnsi="Times New Roman"/>
        </w:rPr>
        <w:t>.</w:t>
      </w:r>
    </w:p>
    <w:p w14:paraId="746EC325" w14:textId="77777777" w:rsidR="001074A7" w:rsidRPr="007A654E" w:rsidRDefault="00C65963" w:rsidP="00E63813">
      <w:pPr>
        <w:pStyle w:val="ListParagraph"/>
        <w:numPr>
          <w:ilvl w:val="0"/>
          <w:numId w:val="45"/>
        </w:numPr>
        <w:tabs>
          <w:tab w:val="left" w:pos="1800"/>
        </w:tabs>
        <w:spacing w:after="0" w:line="240" w:lineRule="auto"/>
        <w:ind w:left="1080"/>
        <w:rPr>
          <w:rFonts w:ascii="Times New Roman" w:eastAsia="MS Mincho" w:hAnsi="Times New Roman"/>
          <w:i/>
          <w:iCs/>
          <w:szCs w:val="24"/>
        </w:rPr>
      </w:pPr>
      <w:r w:rsidRPr="001074A7">
        <w:rPr>
          <w:rFonts w:ascii="Times New Roman" w:hAnsi="Times New Roman"/>
          <w:i/>
          <w:iCs/>
          <w:szCs w:val="24"/>
        </w:rPr>
        <w:t xml:space="preserve"> Two or more households </w:t>
      </w:r>
      <w:r w:rsidRPr="001074A7">
        <w:rPr>
          <w:rFonts w:ascii="Times New Roman" w:eastAsia="MS Mincho" w:hAnsi="Times New Roman"/>
          <w:i/>
          <w:iCs/>
          <w:position w:val="-2"/>
          <w:szCs w:val="24"/>
        </w:rPr>
        <w:t xml:space="preserve">→ </w:t>
      </w:r>
      <w:r w:rsidR="00065602" w:rsidRPr="00E63813">
        <w:rPr>
          <w:rFonts w:ascii="Times New Roman" w:eastAsia="MS Mincho" w:hAnsi="Times New Roman"/>
          <w:iCs/>
          <w:position w:val="-2"/>
          <w:szCs w:val="24"/>
        </w:rPr>
        <w:t>Continue</w:t>
      </w:r>
      <w:r w:rsidR="00C46331">
        <w:rPr>
          <w:rFonts w:ascii="Times New Roman" w:eastAsia="MS Mincho" w:hAnsi="Times New Roman"/>
          <w:iCs/>
          <w:position w:val="-2"/>
          <w:szCs w:val="24"/>
        </w:rPr>
        <w:t xml:space="preserve"> with the following questions.</w:t>
      </w:r>
    </w:p>
    <w:p w14:paraId="58414977" w14:textId="77777777" w:rsidR="00065602" w:rsidRPr="001074A7" w:rsidRDefault="00C65963" w:rsidP="00E63813">
      <w:pPr>
        <w:pStyle w:val="ListParagraph"/>
        <w:numPr>
          <w:ilvl w:val="0"/>
          <w:numId w:val="45"/>
        </w:numPr>
        <w:tabs>
          <w:tab w:val="left" w:pos="1800"/>
        </w:tabs>
        <w:spacing w:after="0" w:line="240" w:lineRule="auto"/>
        <w:ind w:left="1080"/>
        <w:rPr>
          <w:rFonts w:ascii="Times New Roman" w:eastAsia="MS Mincho" w:hAnsi="Times New Roman"/>
          <w:i/>
          <w:iCs/>
          <w:position w:val="-2"/>
          <w:szCs w:val="24"/>
        </w:rPr>
      </w:pPr>
      <w:r w:rsidRPr="001074A7">
        <w:rPr>
          <w:rFonts w:ascii="Times New Roman" w:eastAsia="MS Mincho" w:hAnsi="Times New Roman"/>
          <w:i/>
          <w:position w:val="-2"/>
        </w:rPr>
        <w:t xml:space="preserve"> Other </w:t>
      </w:r>
      <w:r w:rsidR="00065602" w:rsidRPr="001074A7">
        <w:rPr>
          <w:rFonts w:ascii="Times New Roman" w:eastAsia="MS Mincho" w:hAnsi="Times New Roman"/>
          <w:i/>
          <w:iCs/>
          <w:position w:val="-2"/>
          <w:szCs w:val="24"/>
        </w:rPr>
        <w:t xml:space="preserve">→ </w:t>
      </w:r>
      <w:r w:rsidR="00065602" w:rsidRPr="00E63813">
        <w:rPr>
          <w:rFonts w:ascii="Times New Roman" w:eastAsia="MS Mincho" w:hAnsi="Times New Roman"/>
          <w:iCs/>
          <w:position w:val="-2"/>
          <w:szCs w:val="24"/>
        </w:rPr>
        <w:t>Continue</w:t>
      </w:r>
      <w:r w:rsidR="00C46331">
        <w:rPr>
          <w:rFonts w:ascii="Times New Roman" w:eastAsia="MS Mincho" w:hAnsi="Times New Roman"/>
          <w:iCs/>
          <w:position w:val="-2"/>
          <w:szCs w:val="24"/>
        </w:rPr>
        <w:t xml:space="preserve"> with the following questions.</w:t>
      </w:r>
    </w:p>
    <w:p w14:paraId="5BAC5124" w14:textId="77777777" w:rsidR="00065602" w:rsidRPr="00C06E43" w:rsidRDefault="00065602" w:rsidP="00C06E43">
      <w:pPr>
        <w:pStyle w:val="ListParagraph"/>
        <w:spacing w:after="0" w:line="336" w:lineRule="auto"/>
        <w:rPr>
          <w:rFonts w:ascii="Times New Roman" w:eastAsia="MS Mincho" w:hAnsi="Times New Roman"/>
          <w:i/>
          <w:iCs/>
          <w:position w:val="-2"/>
          <w:szCs w:val="24"/>
        </w:rPr>
      </w:pPr>
    </w:p>
    <w:p w14:paraId="7CB1B607" w14:textId="77777777" w:rsidR="00065602" w:rsidRPr="00065602" w:rsidRDefault="00065602" w:rsidP="00065602">
      <w:pPr>
        <w:pStyle w:val="ListParagraph"/>
        <w:widowControl/>
        <w:numPr>
          <w:ilvl w:val="0"/>
          <w:numId w:val="10"/>
        </w:numPr>
        <w:adjustRightInd/>
        <w:spacing w:after="240" w:line="240" w:lineRule="auto"/>
        <w:contextualSpacing/>
        <w:jc w:val="left"/>
        <w:textAlignment w:val="auto"/>
        <w:rPr>
          <w:rFonts w:ascii="Times New Roman" w:eastAsia="Calibri" w:hAnsi="Times New Roman"/>
          <w:i/>
          <w:iCs/>
        </w:rPr>
      </w:pPr>
      <w:r>
        <w:rPr>
          <w:rFonts w:ascii="Times New Roman" w:eastAsia="Calibri" w:hAnsi="Times New Roman"/>
          <w:i/>
          <w:iCs/>
        </w:rPr>
        <w:t>Do you</w:t>
      </w:r>
      <w:r w:rsidRPr="00065602">
        <w:rPr>
          <w:rFonts w:ascii="Times New Roman" w:eastAsia="Calibri" w:hAnsi="Times New Roman"/>
          <w:i/>
          <w:iCs/>
        </w:rPr>
        <w:t xml:space="preserve"> spend at least 33</w:t>
      </w:r>
      <w:r w:rsidR="004A018A">
        <w:rPr>
          <w:rFonts w:ascii="Times New Roman" w:eastAsia="Calibri" w:hAnsi="Times New Roman"/>
          <w:i/>
          <w:iCs/>
        </w:rPr>
        <w:t xml:space="preserve"> percent</w:t>
      </w:r>
      <w:r w:rsidRPr="00065602">
        <w:rPr>
          <w:rFonts w:ascii="Times New Roman" w:eastAsia="Calibri" w:hAnsi="Times New Roman"/>
          <w:i/>
          <w:iCs/>
        </w:rPr>
        <w:t xml:space="preserve"> of </w:t>
      </w:r>
      <w:r w:rsidR="00601CAB">
        <w:rPr>
          <w:rFonts w:ascii="Times New Roman" w:eastAsia="Calibri" w:hAnsi="Times New Roman"/>
          <w:i/>
          <w:iCs/>
        </w:rPr>
        <w:t>your</w:t>
      </w:r>
      <w:r w:rsidRPr="00065602">
        <w:rPr>
          <w:rFonts w:ascii="Times New Roman" w:eastAsia="Calibri" w:hAnsi="Times New Roman"/>
          <w:i/>
          <w:iCs/>
        </w:rPr>
        <w:t xml:space="preserve"> time in each household?</w:t>
      </w:r>
    </w:p>
    <w:p w14:paraId="48A13695" w14:textId="77777777" w:rsidR="00065602" w:rsidRDefault="00065602" w:rsidP="00E63813">
      <w:pPr>
        <w:pStyle w:val="ListParagraph"/>
        <w:widowControl/>
        <w:numPr>
          <w:ilvl w:val="0"/>
          <w:numId w:val="46"/>
        </w:numPr>
        <w:adjustRightInd/>
        <w:spacing w:after="0" w:line="240" w:lineRule="auto"/>
        <w:ind w:left="1080"/>
        <w:contextualSpacing/>
        <w:jc w:val="left"/>
        <w:textAlignment w:val="auto"/>
        <w:rPr>
          <w:rFonts w:ascii="Times New Roman" w:eastAsia="Calibri" w:hAnsi="Times New Roman"/>
          <w:i/>
          <w:iCs/>
        </w:rPr>
      </w:pPr>
      <w:r>
        <w:rPr>
          <w:rFonts w:ascii="Times New Roman" w:eastAsia="Calibri" w:hAnsi="Times New Roman"/>
          <w:i/>
          <w:iCs/>
        </w:rPr>
        <w:t xml:space="preserve">Yes → </w:t>
      </w:r>
      <w:r w:rsidRPr="00E63813">
        <w:rPr>
          <w:rFonts w:ascii="Times New Roman" w:eastAsia="Calibri" w:hAnsi="Times New Roman"/>
          <w:iCs/>
        </w:rPr>
        <w:t xml:space="preserve">Go to </w:t>
      </w:r>
      <w:r w:rsidR="004A018A">
        <w:rPr>
          <w:rFonts w:ascii="Times New Roman" w:eastAsia="Calibri" w:hAnsi="Times New Roman"/>
          <w:iCs/>
        </w:rPr>
        <w:t>question 10.</w:t>
      </w:r>
    </w:p>
    <w:p w14:paraId="6BB7DEB3" w14:textId="77777777" w:rsidR="004A018A" w:rsidRDefault="00065602" w:rsidP="00E63813">
      <w:pPr>
        <w:pStyle w:val="ListParagraph"/>
        <w:widowControl/>
        <w:numPr>
          <w:ilvl w:val="0"/>
          <w:numId w:val="46"/>
        </w:numPr>
        <w:adjustRightInd/>
        <w:spacing w:after="0" w:line="240" w:lineRule="auto"/>
        <w:ind w:left="1080"/>
        <w:contextualSpacing/>
        <w:jc w:val="left"/>
        <w:textAlignment w:val="auto"/>
        <w:rPr>
          <w:rFonts w:ascii="Times New Roman" w:eastAsia="Calibri" w:hAnsi="Times New Roman"/>
          <w:i/>
          <w:iCs/>
        </w:rPr>
      </w:pPr>
      <w:r w:rsidRPr="00065602">
        <w:rPr>
          <w:rFonts w:ascii="Times New Roman" w:eastAsia="Calibri" w:hAnsi="Times New Roman"/>
          <w:i/>
          <w:iCs/>
        </w:rPr>
        <w:t xml:space="preserve">No → </w:t>
      </w:r>
      <w:r w:rsidRPr="00E63813">
        <w:rPr>
          <w:rFonts w:ascii="Times New Roman" w:eastAsia="Calibri" w:hAnsi="Times New Roman"/>
          <w:iCs/>
        </w:rPr>
        <w:t>Continue</w:t>
      </w:r>
      <w:r w:rsidR="004A018A">
        <w:rPr>
          <w:rFonts w:ascii="Times New Roman" w:eastAsia="Calibri" w:hAnsi="Times New Roman"/>
          <w:iCs/>
        </w:rPr>
        <w:t xml:space="preserve"> with the following questions.</w:t>
      </w:r>
    </w:p>
    <w:p w14:paraId="07E75A70" w14:textId="77777777" w:rsidR="00065602" w:rsidRPr="00E63813" w:rsidRDefault="00065602" w:rsidP="00E63813">
      <w:pPr>
        <w:pStyle w:val="ListParagraph"/>
        <w:widowControl/>
        <w:numPr>
          <w:ilvl w:val="0"/>
          <w:numId w:val="46"/>
        </w:numPr>
        <w:adjustRightInd/>
        <w:spacing w:after="0" w:line="240" w:lineRule="auto"/>
        <w:ind w:left="1080"/>
        <w:contextualSpacing/>
        <w:jc w:val="left"/>
        <w:textAlignment w:val="auto"/>
        <w:rPr>
          <w:rFonts w:ascii="Times New Roman" w:eastAsia="Calibri" w:hAnsi="Times New Roman"/>
          <w:i/>
          <w:iCs/>
        </w:rPr>
      </w:pPr>
      <w:r w:rsidRPr="00065602">
        <w:rPr>
          <w:rFonts w:ascii="Times New Roman" w:eastAsia="Calibri" w:hAnsi="Times New Roman"/>
          <w:i/>
          <w:iCs/>
        </w:rPr>
        <w:t xml:space="preserve">Other → </w:t>
      </w:r>
      <w:r w:rsidRPr="00E63813">
        <w:rPr>
          <w:rFonts w:ascii="Times New Roman" w:eastAsia="Calibri" w:hAnsi="Times New Roman"/>
          <w:iCs/>
        </w:rPr>
        <w:t>Continue</w:t>
      </w:r>
      <w:r w:rsidR="004A018A">
        <w:rPr>
          <w:rFonts w:ascii="Times New Roman" w:eastAsia="Calibri" w:hAnsi="Times New Roman"/>
          <w:iCs/>
        </w:rPr>
        <w:t xml:space="preserve"> with the following questions.</w:t>
      </w:r>
    </w:p>
    <w:p w14:paraId="51853342" w14:textId="77777777" w:rsidR="00065602" w:rsidRDefault="00065602" w:rsidP="00C06E43">
      <w:pPr>
        <w:pStyle w:val="ListParagraph"/>
        <w:widowControl/>
        <w:adjustRightInd/>
        <w:spacing w:after="240" w:line="240" w:lineRule="auto"/>
        <w:ind w:left="360"/>
        <w:contextualSpacing/>
        <w:jc w:val="left"/>
        <w:textAlignment w:val="auto"/>
        <w:rPr>
          <w:rFonts w:ascii="Times New Roman" w:eastAsia="Calibri" w:hAnsi="Times New Roman"/>
          <w:i/>
          <w:iCs/>
        </w:rPr>
      </w:pPr>
    </w:p>
    <w:p w14:paraId="2E316E97" w14:textId="77777777" w:rsidR="006D101F" w:rsidRDefault="03A049AD" w:rsidP="03A049AD">
      <w:pPr>
        <w:pStyle w:val="ListParagraph"/>
        <w:widowControl/>
        <w:numPr>
          <w:ilvl w:val="0"/>
          <w:numId w:val="10"/>
        </w:numPr>
        <w:adjustRightInd/>
        <w:spacing w:after="240" w:line="240" w:lineRule="auto"/>
        <w:ind w:left="360"/>
        <w:contextualSpacing/>
        <w:jc w:val="left"/>
        <w:textAlignment w:val="auto"/>
        <w:rPr>
          <w:rFonts w:ascii="Times New Roman" w:eastAsia="Calibri" w:hAnsi="Times New Roman"/>
          <w:i/>
          <w:iCs/>
        </w:rPr>
      </w:pPr>
      <w:r w:rsidRPr="03A049AD">
        <w:rPr>
          <w:rFonts w:ascii="Times New Roman" w:eastAsia="Calibri" w:hAnsi="Times New Roman"/>
          <w:i/>
          <w:iCs/>
        </w:rPr>
        <w:t>Please tell me whether any of the following adults are living in this household.</w:t>
      </w:r>
      <w:r w:rsidR="003E5452">
        <w:rPr>
          <w:rFonts w:ascii="Times New Roman" w:eastAsia="Calibri" w:hAnsi="Times New Roman"/>
          <w:i/>
          <w:iCs/>
        </w:rPr>
        <w:t xml:space="preserve"> </w:t>
      </w:r>
      <w:r w:rsidRPr="00E63813">
        <w:rPr>
          <w:rFonts w:ascii="Times New Roman" w:eastAsia="Calibri" w:hAnsi="Times New Roman"/>
          <w:iCs/>
        </w:rPr>
        <w:t>(</w:t>
      </w:r>
      <w:r w:rsidR="00A461DA">
        <w:rPr>
          <w:rFonts w:ascii="Times New Roman" w:eastAsia="Calibri" w:hAnsi="Times New Roman"/>
          <w:iCs/>
        </w:rPr>
        <w:t xml:space="preserve">INTERVIEWER: </w:t>
      </w:r>
      <w:r w:rsidRPr="00E63813">
        <w:rPr>
          <w:rFonts w:ascii="Times New Roman" w:eastAsia="Calibri" w:hAnsi="Times New Roman"/>
          <w:iCs/>
        </w:rPr>
        <w:t>Mark all that apply)</w:t>
      </w:r>
    </w:p>
    <w:p w14:paraId="0C077E10" w14:textId="77777777" w:rsidR="006D101F" w:rsidRDefault="03A049AD" w:rsidP="00E63813">
      <w:pPr>
        <w:pStyle w:val="ListParagraph"/>
        <w:numPr>
          <w:ilvl w:val="1"/>
          <w:numId w:val="48"/>
        </w:numPr>
        <w:spacing w:before="100" w:beforeAutospacing="1" w:after="100" w:afterAutospacing="1"/>
        <w:ind w:left="1080"/>
        <w:contextualSpacing/>
        <w:rPr>
          <w:rFonts w:ascii="Times New Roman" w:hAnsi="Times New Roman"/>
          <w:i/>
          <w:iCs/>
        </w:rPr>
      </w:pPr>
      <w:r w:rsidRPr="001074A7">
        <w:rPr>
          <w:i/>
          <w:iCs/>
        </w:rPr>
        <w:t xml:space="preserve"> </w:t>
      </w:r>
      <w:r w:rsidR="00367E8D" w:rsidRPr="00E63813">
        <w:rPr>
          <w:rFonts w:ascii="Times New Roman" w:hAnsi="Times New Roman"/>
          <w:i/>
          <w:iCs/>
        </w:rPr>
        <w:t>Your</w:t>
      </w:r>
      <w:r w:rsidRPr="00E63813">
        <w:rPr>
          <w:rFonts w:ascii="Times New Roman" w:hAnsi="Times New Roman"/>
          <w:i/>
          <w:iCs/>
        </w:rPr>
        <w:t xml:space="preserve"> biological mother</w:t>
      </w:r>
    </w:p>
    <w:p w14:paraId="270CE442" w14:textId="77777777" w:rsidR="006D101F" w:rsidRDefault="03A049AD" w:rsidP="00E63813">
      <w:pPr>
        <w:pStyle w:val="ListParagraph"/>
        <w:numPr>
          <w:ilvl w:val="1"/>
          <w:numId w:val="48"/>
        </w:numPr>
        <w:spacing w:before="100" w:beforeAutospacing="1" w:after="100" w:afterAutospacing="1"/>
        <w:ind w:left="1080"/>
        <w:contextualSpacing/>
        <w:rPr>
          <w:rFonts w:ascii="Times New Roman" w:hAnsi="Times New Roman"/>
          <w:i/>
          <w:iCs/>
        </w:rPr>
      </w:pPr>
      <w:r w:rsidRPr="00E63813">
        <w:rPr>
          <w:rFonts w:ascii="Times New Roman" w:hAnsi="Times New Roman"/>
          <w:i/>
          <w:iCs/>
        </w:rPr>
        <w:t xml:space="preserve"> </w:t>
      </w:r>
      <w:r w:rsidR="00367E8D" w:rsidRPr="00E63813">
        <w:rPr>
          <w:rFonts w:ascii="Times New Roman" w:hAnsi="Times New Roman"/>
          <w:i/>
          <w:iCs/>
        </w:rPr>
        <w:t>Your</w:t>
      </w:r>
      <w:r w:rsidRPr="00E63813">
        <w:rPr>
          <w:rFonts w:ascii="Times New Roman" w:hAnsi="Times New Roman"/>
          <w:i/>
          <w:iCs/>
        </w:rPr>
        <w:t xml:space="preserve"> biological father</w:t>
      </w:r>
    </w:p>
    <w:p w14:paraId="19189152" w14:textId="77777777" w:rsidR="006D101F" w:rsidRDefault="03A049AD" w:rsidP="00E63813">
      <w:pPr>
        <w:pStyle w:val="ListParagraph"/>
        <w:numPr>
          <w:ilvl w:val="1"/>
          <w:numId w:val="48"/>
        </w:numPr>
        <w:spacing w:before="100" w:beforeAutospacing="1" w:after="100" w:afterAutospacing="1"/>
        <w:ind w:left="1080"/>
        <w:contextualSpacing/>
        <w:jc w:val="left"/>
        <w:rPr>
          <w:rFonts w:ascii="Times New Roman" w:hAnsi="Times New Roman"/>
          <w:i/>
          <w:iCs/>
        </w:rPr>
      </w:pPr>
      <w:r w:rsidRPr="00E63813">
        <w:rPr>
          <w:rFonts w:ascii="Times New Roman" w:hAnsi="Times New Roman"/>
          <w:iCs/>
        </w:rPr>
        <w:t>(</w:t>
      </w:r>
      <w:r w:rsidR="00AC7200" w:rsidRPr="00E63813">
        <w:rPr>
          <w:rFonts w:ascii="Times New Roman" w:hAnsi="Times New Roman"/>
          <w:iCs/>
        </w:rPr>
        <w:t>If biological mother or father is not marked:</w:t>
      </w:r>
      <w:r w:rsidRPr="00E63813">
        <w:rPr>
          <w:rFonts w:ascii="Times New Roman" w:hAnsi="Times New Roman"/>
          <w:iCs/>
        </w:rPr>
        <w:t>)</w:t>
      </w:r>
      <w:r w:rsidRPr="00E63813">
        <w:rPr>
          <w:rFonts w:ascii="Times New Roman" w:hAnsi="Times New Roman"/>
          <w:i/>
          <w:iCs/>
        </w:rPr>
        <w:t xml:space="preserve"> </w:t>
      </w:r>
      <w:r w:rsidR="00367E8D" w:rsidRPr="00E63813">
        <w:rPr>
          <w:rFonts w:ascii="Times New Roman" w:hAnsi="Times New Roman"/>
          <w:i/>
          <w:iCs/>
        </w:rPr>
        <w:t>Your</w:t>
      </w:r>
      <w:r w:rsidRPr="00E63813">
        <w:rPr>
          <w:rFonts w:ascii="Times New Roman" w:hAnsi="Times New Roman"/>
          <w:i/>
          <w:iCs/>
        </w:rPr>
        <w:t xml:space="preserve"> adoptive parent, step-parent or foster parent</w:t>
      </w:r>
    </w:p>
    <w:p w14:paraId="30041962" w14:textId="77777777" w:rsidR="006D101F" w:rsidRDefault="03A049AD" w:rsidP="00E63813">
      <w:pPr>
        <w:pStyle w:val="ListParagraph"/>
        <w:numPr>
          <w:ilvl w:val="1"/>
          <w:numId w:val="48"/>
        </w:numPr>
        <w:spacing w:before="100" w:beforeAutospacing="1" w:after="100" w:afterAutospacing="1"/>
        <w:ind w:left="1080"/>
        <w:contextualSpacing/>
        <w:jc w:val="left"/>
        <w:rPr>
          <w:rFonts w:ascii="Times New Roman" w:hAnsi="Times New Roman"/>
          <w:i/>
          <w:iCs/>
        </w:rPr>
      </w:pPr>
      <w:r w:rsidRPr="00E63813">
        <w:rPr>
          <w:rFonts w:ascii="Times New Roman" w:hAnsi="Times New Roman"/>
          <w:i/>
          <w:iCs/>
        </w:rPr>
        <w:t xml:space="preserve"> </w:t>
      </w:r>
      <w:r w:rsidR="00367E8D" w:rsidRPr="00E63813">
        <w:rPr>
          <w:rFonts w:ascii="Times New Roman" w:hAnsi="Times New Roman"/>
          <w:i/>
          <w:iCs/>
        </w:rPr>
        <w:t>Your</w:t>
      </w:r>
      <w:r w:rsidRPr="00E63813">
        <w:rPr>
          <w:rFonts w:ascii="Times New Roman" w:hAnsi="Times New Roman"/>
          <w:i/>
          <w:iCs/>
        </w:rPr>
        <w:t xml:space="preserve"> grandparent</w:t>
      </w:r>
    </w:p>
    <w:p w14:paraId="7FF8050D" w14:textId="5E8BB0A2" w:rsidR="00C65963" w:rsidRPr="00E63813" w:rsidRDefault="03A049AD" w:rsidP="00E63813">
      <w:pPr>
        <w:pStyle w:val="ListParagraph"/>
        <w:numPr>
          <w:ilvl w:val="1"/>
          <w:numId w:val="48"/>
        </w:numPr>
        <w:spacing w:before="100" w:beforeAutospacing="1" w:after="100" w:afterAutospacing="1"/>
        <w:ind w:left="1080"/>
        <w:contextualSpacing/>
        <w:rPr>
          <w:rFonts w:ascii="Times New Roman" w:hAnsi="Times New Roman"/>
          <w:i/>
          <w:iCs/>
        </w:rPr>
      </w:pPr>
      <w:r w:rsidRPr="00E63813">
        <w:rPr>
          <w:rFonts w:ascii="Times New Roman" w:hAnsi="Times New Roman"/>
          <w:i/>
          <w:iCs/>
        </w:rPr>
        <w:t xml:space="preserve"> </w:t>
      </w:r>
      <w:r w:rsidR="00367E8D" w:rsidRPr="00E63813">
        <w:rPr>
          <w:rFonts w:ascii="Times New Roman" w:hAnsi="Times New Roman"/>
          <w:i/>
          <w:iCs/>
        </w:rPr>
        <w:t>Your</w:t>
      </w:r>
      <w:r w:rsidRPr="00E63813">
        <w:rPr>
          <w:rFonts w:ascii="Times New Roman" w:hAnsi="Times New Roman"/>
          <w:i/>
          <w:iCs/>
        </w:rPr>
        <w:t xml:space="preserve"> aunt, uncle, or other adult relative</w:t>
      </w:r>
    </w:p>
    <w:p w14:paraId="68E6B2FD" w14:textId="77777777" w:rsidR="00C65963" w:rsidRPr="00E63813" w:rsidRDefault="03A049AD" w:rsidP="00E63813">
      <w:pPr>
        <w:pStyle w:val="ListParagraph"/>
        <w:numPr>
          <w:ilvl w:val="1"/>
          <w:numId w:val="48"/>
        </w:numPr>
        <w:spacing w:before="100" w:beforeAutospacing="1" w:after="100" w:afterAutospacing="1"/>
        <w:ind w:left="1080"/>
        <w:contextualSpacing/>
        <w:rPr>
          <w:rFonts w:ascii="Times New Roman" w:hAnsi="Times New Roman"/>
          <w:i/>
          <w:iCs/>
        </w:rPr>
      </w:pPr>
      <w:r w:rsidRPr="00E63813">
        <w:rPr>
          <w:rFonts w:ascii="Times New Roman" w:hAnsi="Times New Roman"/>
          <w:i/>
          <w:iCs/>
        </w:rPr>
        <w:t xml:space="preserve"> An adult who is not related to </w:t>
      </w:r>
      <w:r w:rsidR="00367E8D" w:rsidRPr="00E63813">
        <w:rPr>
          <w:rFonts w:ascii="Times New Roman" w:hAnsi="Times New Roman"/>
          <w:i/>
          <w:iCs/>
        </w:rPr>
        <w:t>you</w:t>
      </w:r>
    </w:p>
    <w:p w14:paraId="756D8A12" w14:textId="77777777" w:rsidR="00C65963" w:rsidRPr="00E63813" w:rsidRDefault="00A461DA" w:rsidP="00E63813">
      <w:pPr>
        <w:spacing w:after="240" w:line="240" w:lineRule="auto"/>
        <w:jc w:val="left"/>
        <w:rPr>
          <w:bCs/>
        </w:rPr>
      </w:pPr>
      <w:r>
        <w:rPr>
          <w:bCs/>
        </w:rPr>
        <w:t xml:space="preserve">(INTERVIEWER: </w:t>
      </w:r>
      <w:r w:rsidR="03A049AD" w:rsidRPr="00E63813">
        <w:rPr>
          <w:bCs/>
        </w:rPr>
        <w:t>I</w:t>
      </w:r>
      <w:r w:rsidR="000E111A">
        <w:rPr>
          <w:bCs/>
        </w:rPr>
        <w:t>f respondent lives in one household (Q7)</w:t>
      </w:r>
      <w:r w:rsidR="0052286D">
        <w:rPr>
          <w:bCs/>
        </w:rPr>
        <w:t xml:space="preserve"> with both biological mother and father (Q9), terminate interview. Otherwise, continue.</w:t>
      </w:r>
      <w:r>
        <w:rPr>
          <w:bCs/>
        </w:rPr>
        <w:t>)</w:t>
      </w:r>
    </w:p>
    <w:p w14:paraId="0656BF8A" w14:textId="77777777" w:rsidR="00B40C44" w:rsidRPr="00B40C44" w:rsidRDefault="03A049AD" w:rsidP="0052286D">
      <w:pPr>
        <w:widowControl/>
        <w:numPr>
          <w:ilvl w:val="0"/>
          <w:numId w:val="10"/>
        </w:numPr>
        <w:tabs>
          <w:tab w:val="left" w:pos="270"/>
        </w:tabs>
        <w:adjustRightInd/>
        <w:ind w:left="360"/>
        <w:contextualSpacing/>
        <w:jc w:val="left"/>
        <w:textAlignment w:val="auto"/>
        <w:rPr>
          <w:rFonts w:eastAsia="Calibri"/>
        </w:rPr>
      </w:pPr>
      <w:r w:rsidRPr="03A049AD">
        <w:rPr>
          <w:rFonts w:eastAsia="Calibri"/>
          <w:i/>
          <w:iCs/>
        </w:rPr>
        <w:t>What is your gender?</w:t>
      </w:r>
    </w:p>
    <w:p w14:paraId="48FED34B" w14:textId="77777777" w:rsidR="00B40C44" w:rsidRPr="00B40C44" w:rsidRDefault="03A049AD" w:rsidP="001F2E3D">
      <w:pPr>
        <w:widowControl/>
        <w:numPr>
          <w:ilvl w:val="0"/>
          <w:numId w:val="49"/>
        </w:numPr>
        <w:adjustRightInd/>
        <w:contextualSpacing/>
        <w:jc w:val="left"/>
        <w:textAlignment w:val="auto"/>
        <w:rPr>
          <w:rFonts w:eastAsia="Calibri"/>
          <w:i/>
          <w:iCs/>
        </w:rPr>
      </w:pPr>
      <w:r w:rsidRPr="03A049AD">
        <w:rPr>
          <w:rFonts w:eastAsia="Wingdings" w:cs="Arial"/>
          <w:i/>
          <w:iCs/>
        </w:rPr>
        <w:t>M</w:t>
      </w:r>
      <w:r w:rsidRPr="03A049AD">
        <w:rPr>
          <w:rFonts w:eastAsia="Calibri"/>
          <w:i/>
          <w:iCs/>
        </w:rPr>
        <w:t>ale</w:t>
      </w:r>
    </w:p>
    <w:p w14:paraId="72FCCCFE" w14:textId="77777777" w:rsidR="00B40C44" w:rsidRPr="00D62444" w:rsidRDefault="03A049AD" w:rsidP="001F2E3D">
      <w:pPr>
        <w:widowControl/>
        <w:numPr>
          <w:ilvl w:val="0"/>
          <w:numId w:val="49"/>
        </w:numPr>
        <w:adjustRightInd/>
        <w:contextualSpacing/>
        <w:jc w:val="left"/>
        <w:textAlignment w:val="auto"/>
        <w:rPr>
          <w:rFonts w:eastAsia="Calibri"/>
          <w:i/>
          <w:iCs/>
        </w:rPr>
      </w:pPr>
      <w:r w:rsidRPr="03A049AD">
        <w:rPr>
          <w:rFonts w:eastAsia="Calibri"/>
          <w:i/>
          <w:iCs/>
        </w:rPr>
        <w:t>Female</w:t>
      </w:r>
    </w:p>
    <w:p w14:paraId="675129ED" w14:textId="77777777" w:rsidR="00B40C44" w:rsidRPr="00B40C44" w:rsidRDefault="00B40C44" w:rsidP="00B40C44">
      <w:pPr>
        <w:widowControl/>
        <w:adjustRightInd/>
        <w:ind w:left="360"/>
        <w:contextualSpacing/>
        <w:jc w:val="left"/>
        <w:textAlignment w:val="auto"/>
        <w:rPr>
          <w:rFonts w:eastAsia="Calibri"/>
        </w:rPr>
      </w:pPr>
    </w:p>
    <w:p w14:paraId="2FC25A77" w14:textId="77777777" w:rsidR="00B40C44" w:rsidRPr="00B40C44" w:rsidRDefault="03A049AD" w:rsidP="03A049AD">
      <w:pPr>
        <w:widowControl/>
        <w:numPr>
          <w:ilvl w:val="0"/>
          <w:numId w:val="10"/>
        </w:numPr>
        <w:adjustRightInd/>
        <w:ind w:left="360"/>
        <w:contextualSpacing/>
        <w:jc w:val="left"/>
        <w:textAlignment w:val="auto"/>
        <w:rPr>
          <w:rFonts w:eastAsia="Calibri"/>
        </w:rPr>
      </w:pPr>
      <w:r w:rsidRPr="03A049AD">
        <w:rPr>
          <w:rFonts w:eastAsia="Calibri"/>
          <w:i/>
          <w:iCs/>
        </w:rPr>
        <w:t>What is your race or ethnicity?</w:t>
      </w:r>
      <w:r w:rsidRPr="03A049AD">
        <w:rPr>
          <w:rFonts w:eastAsia="Calibri"/>
        </w:rPr>
        <w:t xml:space="preserve"> (INTERVIEWER: Only read list if participant doesn’t immediately reply.)</w:t>
      </w:r>
      <w:r w:rsidRPr="03A049AD">
        <w:rPr>
          <w:rFonts w:eastAsia="Calibri"/>
          <w:i/>
          <w:iCs/>
        </w:rPr>
        <w:t xml:space="preserve"> Are you…?</w:t>
      </w:r>
    </w:p>
    <w:p w14:paraId="4E155A40" w14:textId="77777777" w:rsidR="00B40C44" w:rsidRPr="00B40C44" w:rsidRDefault="00B40C44" w:rsidP="00F95A82">
      <w:pPr>
        <w:widowControl/>
        <w:adjustRightInd/>
        <w:ind w:firstLine="360"/>
        <w:jc w:val="left"/>
        <w:textAlignment w:val="auto"/>
        <w:rPr>
          <w:rFonts w:eastAsia="Calibri"/>
          <w:i/>
          <w:iCs/>
        </w:rPr>
      </w:pPr>
      <w:r w:rsidRPr="03A049AD">
        <w:rPr>
          <w:rFonts w:eastAsia="Wingdings"/>
          <w:i/>
          <w:iCs/>
        </w:rPr>
        <w:t xml:space="preserve">Ethnicity:      </w:t>
      </w:r>
      <w:r w:rsidRPr="03A049AD">
        <w:rPr>
          <w:rFonts w:eastAsia="Wingdings"/>
          <w:i/>
          <w:iCs/>
        </w:rPr>
        <w:t></w:t>
      </w:r>
      <w:r w:rsidRPr="03A049AD">
        <w:rPr>
          <w:rFonts w:eastAsia="Calibri"/>
          <w:i/>
          <w:iCs/>
        </w:rPr>
        <w:t xml:space="preserve"> Hispanic or Latino</w:t>
      </w:r>
      <w:r w:rsidRPr="00B40C44">
        <w:rPr>
          <w:rFonts w:eastAsia="Calibri"/>
          <w:i/>
        </w:rPr>
        <w:tab/>
      </w:r>
      <w:r w:rsidRPr="00B40C44">
        <w:rPr>
          <w:rFonts w:eastAsia="Calibri"/>
          <w:i/>
        </w:rPr>
        <w:tab/>
      </w:r>
      <w:r w:rsidRPr="00B40C44">
        <w:rPr>
          <w:rFonts w:eastAsia="Calibri"/>
          <w:i/>
        </w:rPr>
        <w:tab/>
      </w:r>
      <w:r w:rsidRPr="03A049AD">
        <w:rPr>
          <w:rFonts w:eastAsia="Wingdings"/>
          <w:i/>
          <w:iCs/>
        </w:rPr>
        <w:t></w:t>
      </w:r>
      <w:r w:rsidRPr="03A049AD">
        <w:rPr>
          <w:rFonts w:eastAsia="Calibri"/>
          <w:i/>
          <w:iCs/>
        </w:rPr>
        <w:t xml:space="preserve"> Not Hispanic or Latino</w:t>
      </w:r>
    </w:p>
    <w:p w14:paraId="24342CFB" w14:textId="77777777" w:rsidR="00B40C44" w:rsidRPr="00B40C44" w:rsidRDefault="03A049AD" w:rsidP="00143655">
      <w:pPr>
        <w:keepNext/>
        <w:widowControl/>
        <w:adjustRightInd/>
        <w:ind w:left="360"/>
        <w:contextualSpacing/>
        <w:jc w:val="left"/>
        <w:textAlignment w:val="auto"/>
        <w:rPr>
          <w:rFonts w:eastAsia="Wingdings"/>
          <w:i/>
          <w:iCs/>
        </w:rPr>
      </w:pPr>
      <w:r w:rsidRPr="03A049AD">
        <w:rPr>
          <w:rFonts w:eastAsia="Wingdings"/>
          <w:i/>
          <w:iCs/>
        </w:rPr>
        <w:t>Race (one or more of the categories below):</w:t>
      </w:r>
    </w:p>
    <w:p w14:paraId="00AE69F6" w14:textId="77777777" w:rsidR="00B40C44" w:rsidRPr="00B40C44" w:rsidRDefault="03A049AD" w:rsidP="00143655">
      <w:pPr>
        <w:keepNext/>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American Indian or Alaska Native</w:t>
      </w:r>
    </w:p>
    <w:p w14:paraId="3E23AE80" w14:textId="77777777" w:rsidR="00B40C44" w:rsidRPr="00B40C44" w:rsidRDefault="03A049AD" w:rsidP="00143655">
      <w:pPr>
        <w:keepNext/>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Asian</w:t>
      </w:r>
    </w:p>
    <w:p w14:paraId="79EA3DD0" w14:textId="77777777" w:rsidR="00B40C44" w:rsidRPr="00B40C44" w:rsidRDefault="03A049AD" w:rsidP="00143655">
      <w:pPr>
        <w:keepNext/>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Black or African American</w:t>
      </w:r>
    </w:p>
    <w:p w14:paraId="2A524DA6" w14:textId="77777777" w:rsidR="00B40C44" w:rsidRPr="00B40C44" w:rsidRDefault="03A049AD" w:rsidP="00143655">
      <w:pPr>
        <w:keepNext/>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Native Hawaiian or other Pacific Islander</w:t>
      </w:r>
    </w:p>
    <w:p w14:paraId="3279A129" w14:textId="77777777" w:rsidR="00B40C44" w:rsidRPr="00B40C44" w:rsidRDefault="03A049AD" w:rsidP="00527164">
      <w:pPr>
        <w:widowControl/>
        <w:adjustRightInd/>
        <w:ind w:left="1080" w:hanging="360"/>
        <w:contextualSpacing/>
        <w:jc w:val="left"/>
        <w:textAlignment w:val="auto"/>
        <w:rPr>
          <w:rFonts w:eastAsia="Calibri"/>
          <w:i/>
          <w:iCs/>
        </w:rPr>
      </w:pPr>
      <w:r w:rsidRPr="03A049AD">
        <w:rPr>
          <w:rFonts w:eastAsia="Wingdings"/>
          <w:i/>
          <w:iCs/>
        </w:rPr>
        <w:t></w:t>
      </w:r>
      <w:r w:rsidRPr="03A049AD">
        <w:rPr>
          <w:rFonts w:eastAsia="Calibri"/>
          <w:i/>
          <w:iCs/>
        </w:rPr>
        <w:t xml:space="preserve"> White or Caucasian</w:t>
      </w:r>
    </w:p>
    <w:p w14:paraId="7F288326" w14:textId="77777777" w:rsidR="00B40C44" w:rsidRPr="00B40C44" w:rsidRDefault="00B40C44" w:rsidP="00B40C44">
      <w:pPr>
        <w:widowControl/>
        <w:adjustRightInd/>
        <w:jc w:val="left"/>
        <w:textAlignment w:val="auto"/>
        <w:rPr>
          <w:rFonts w:eastAsia="Calibri"/>
          <w:i/>
        </w:rPr>
      </w:pPr>
    </w:p>
    <w:p w14:paraId="503C402A" w14:textId="77777777" w:rsidR="00B40C44" w:rsidRPr="00B40C44" w:rsidRDefault="03A049AD" w:rsidP="03A049AD">
      <w:pPr>
        <w:widowControl/>
        <w:numPr>
          <w:ilvl w:val="0"/>
          <w:numId w:val="10"/>
        </w:numPr>
        <w:adjustRightInd/>
        <w:contextualSpacing/>
        <w:jc w:val="left"/>
        <w:textAlignment w:val="auto"/>
        <w:rPr>
          <w:rFonts w:eastAsia="Calibri"/>
          <w:i/>
          <w:iCs/>
        </w:rPr>
      </w:pPr>
      <w:r w:rsidRPr="03A049AD">
        <w:rPr>
          <w:rFonts w:eastAsia="Calibri"/>
          <w:i/>
          <w:iCs/>
        </w:rPr>
        <w:t>Just to be sure we're interviewing a broad range of students for this study, what is your total annual household income range based on the following ranges? Use your best judgment; however</w:t>
      </w:r>
      <w:r w:rsidR="001F2E3D">
        <w:rPr>
          <w:rFonts w:eastAsia="Calibri"/>
          <w:i/>
          <w:iCs/>
        </w:rPr>
        <w:t>,</w:t>
      </w:r>
      <w:r w:rsidRPr="03A049AD">
        <w:rPr>
          <w:rFonts w:eastAsia="Calibri"/>
          <w:i/>
          <w:iCs/>
        </w:rPr>
        <w:t xml:space="preserve"> it is ok</w:t>
      </w:r>
      <w:r w:rsidR="003E0B29">
        <w:rPr>
          <w:rFonts w:eastAsia="Calibri"/>
          <w:i/>
          <w:iCs/>
        </w:rPr>
        <w:t>ay</w:t>
      </w:r>
      <w:r w:rsidRPr="03A049AD">
        <w:rPr>
          <w:rFonts w:eastAsia="Calibri"/>
          <w:i/>
          <w:iCs/>
        </w:rPr>
        <w:t xml:space="preserve"> if you do not want to answer the question.</w:t>
      </w:r>
    </w:p>
    <w:p w14:paraId="327672BC" w14:textId="10DCC2A8" w:rsidR="00B40C44" w:rsidRPr="00B40C44" w:rsidRDefault="03A049AD" w:rsidP="00527164">
      <w:pPr>
        <w:widowControl/>
        <w:numPr>
          <w:ilvl w:val="0"/>
          <w:numId w:val="50"/>
        </w:numPr>
        <w:adjustRightInd/>
        <w:ind w:hanging="270"/>
        <w:contextualSpacing/>
        <w:jc w:val="left"/>
        <w:textAlignment w:val="auto"/>
        <w:rPr>
          <w:rFonts w:eastAsia="Calibri"/>
          <w:i/>
          <w:iCs/>
        </w:rPr>
      </w:pPr>
      <w:r w:rsidRPr="03A049AD">
        <w:rPr>
          <w:rFonts w:eastAsia="Calibri"/>
          <w:i/>
          <w:iCs/>
        </w:rPr>
        <w:t xml:space="preserve"> Less than $</w:t>
      </w:r>
      <w:r w:rsidR="008E20F2">
        <w:rPr>
          <w:rFonts w:eastAsia="Calibri"/>
          <w:i/>
          <w:iCs/>
        </w:rPr>
        <w:t>3</w:t>
      </w:r>
      <w:r w:rsidRPr="03A049AD">
        <w:rPr>
          <w:rFonts w:eastAsia="Calibri"/>
          <w:i/>
          <w:iCs/>
        </w:rPr>
        <w:t>0,000</w:t>
      </w:r>
    </w:p>
    <w:p w14:paraId="6A4F5029" w14:textId="5B8BDE9E" w:rsidR="006D101F" w:rsidRDefault="03A049AD">
      <w:pPr>
        <w:widowControl/>
        <w:numPr>
          <w:ilvl w:val="0"/>
          <w:numId w:val="50"/>
        </w:numPr>
        <w:adjustRightInd/>
        <w:ind w:hanging="270"/>
        <w:contextualSpacing/>
        <w:jc w:val="left"/>
        <w:textAlignment w:val="auto"/>
        <w:rPr>
          <w:rFonts w:eastAsia="Calibri"/>
          <w:i/>
          <w:iCs/>
        </w:rPr>
      </w:pPr>
      <w:r w:rsidRPr="03A049AD">
        <w:rPr>
          <w:rFonts w:eastAsia="Calibri"/>
          <w:i/>
          <w:iCs/>
        </w:rPr>
        <w:t xml:space="preserve"> $</w:t>
      </w:r>
      <w:r w:rsidR="008E20F2">
        <w:rPr>
          <w:rFonts w:eastAsia="Calibri"/>
          <w:i/>
          <w:iCs/>
        </w:rPr>
        <w:t>3</w:t>
      </w:r>
      <w:r w:rsidR="008E20F2" w:rsidRPr="03A049AD">
        <w:rPr>
          <w:rFonts w:eastAsia="Calibri"/>
          <w:i/>
          <w:iCs/>
        </w:rPr>
        <w:t>0</w:t>
      </w:r>
      <w:r w:rsidRPr="03A049AD">
        <w:rPr>
          <w:rFonts w:eastAsia="Calibri"/>
          <w:i/>
          <w:iCs/>
        </w:rPr>
        <w:t>,000 to $</w:t>
      </w:r>
      <w:r w:rsidRPr="00521F0E">
        <w:rPr>
          <w:rFonts w:eastAsia="Calibri"/>
          <w:i/>
          <w:iCs/>
        </w:rPr>
        <w:t>99,999</w:t>
      </w:r>
    </w:p>
    <w:p w14:paraId="7DDEBD00" w14:textId="77777777" w:rsidR="006D101F" w:rsidRDefault="00F95A82" w:rsidP="00527164">
      <w:pPr>
        <w:widowControl/>
        <w:numPr>
          <w:ilvl w:val="0"/>
          <w:numId w:val="50"/>
        </w:numPr>
        <w:adjustRightInd/>
        <w:ind w:hanging="270"/>
        <w:contextualSpacing/>
        <w:jc w:val="left"/>
        <w:textAlignment w:val="auto"/>
        <w:rPr>
          <w:rFonts w:eastAsia="Calibri"/>
          <w:i/>
          <w:iCs/>
        </w:rPr>
      </w:pPr>
      <w:r>
        <w:rPr>
          <w:rFonts w:eastAsia="Calibri"/>
          <w:i/>
          <w:iCs/>
        </w:rPr>
        <w:t xml:space="preserve"> </w:t>
      </w:r>
      <w:r w:rsidR="03A049AD" w:rsidRPr="00521F0E">
        <w:rPr>
          <w:rFonts w:eastAsia="Calibri"/>
          <w:i/>
          <w:iCs/>
        </w:rPr>
        <w:t>$100,000 or more</w:t>
      </w:r>
    </w:p>
    <w:p w14:paraId="3585A414" w14:textId="7FC32E93" w:rsidR="00B40C44" w:rsidRDefault="00F95A82" w:rsidP="00527164">
      <w:pPr>
        <w:widowControl/>
        <w:numPr>
          <w:ilvl w:val="0"/>
          <w:numId w:val="50"/>
        </w:numPr>
        <w:adjustRightInd/>
        <w:ind w:hanging="270"/>
        <w:contextualSpacing/>
        <w:jc w:val="left"/>
        <w:textAlignment w:val="auto"/>
        <w:rPr>
          <w:rFonts w:eastAsia="Calibri"/>
          <w:i/>
          <w:iCs/>
        </w:rPr>
      </w:pPr>
      <w:r>
        <w:rPr>
          <w:rFonts w:eastAsia="Calibri"/>
          <w:i/>
          <w:iCs/>
        </w:rPr>
        <w:t xml:space="preserve"> </w:t>
      </w:r>
      <w:r w:rsidR="03A049AD" w:rsidRPr="00521F0E">
        <w:rPr>
          <w:rFonts w:eastAsia="Calibri"/>
          <w:i/>
          <w:iCs/>
        </w:rPr>
        <w:t>I don’t know.</w:t>
      </w:r>
    </w:p>
    <w:p w14:paraId="62F47498" w14:textId="77777777" w:rsidR="001F2E3D" w:rsidRPr="00521F0E" w:rsidRDefault="001F2E3D" w:rsidP="00E63813">
      <w:pPr>
        <w:widowControl/>
        <w:adjustRightInd/>
        <w:ind w:left="1530"/>
        <w:contextualSpacing/>
        <w:jc w:val="left"/>
        <w:textAlignment w:val="auto"/>
        <w:rPr>
          <w:rFonts w:eastAsia="Calibri"/>
          <w:i/>
          <w:iCs/>
        </w:rPr>
      </w:pPr>
    </w:p>
    <w:p w14:paraId="5729E98C" w14:textId="77777777" w:rsidR="00B40C44" w:rsidRPr="00B40C44" w:rsidRDefault="03A049AD" w:rsidP="00521F0E">
      <w:pPr>
        <w:widowControl/>
        <w:adjustRightInd/>
        <w:ind w:left="180"/>
        <w:jc w:val="left"/>
        <w:textAlignment w:val="auto"/>
        <w:rPr>
          <w:rFonts w:eastAsia="Calibri"/>
        </w:rPr>
      </w:pPr>
      <w:r w:rsidRPr="03A049AD">
        <w:rPr>
          <w:rFonts w:eastAsia="Calibri"/>
        </w:rPr>
        <w:t xml:space="preserve">(INTERVIEWER: If the participant indicates a preference to not disclose this information, say: </w:t>
      </w:r>
      <w:r w:rsidRPr="03A049AD">
        <w:rPr>
          <w:rFonts w:eastAsia="Calibri"/>
          <w:i/>
          <w:iCs/>
        </w:rPr>
        <w:t>“That’s fine”</w:t>
      </w:r>
      <w:r w:rsidRPr="03A049AD">
        <w:rPr>
          <w:rFonts w:eastAsia="Calibri"/>
        </w:rPr>
        <w:t>, and move on to the next question.)</w:t>
      </w:r>
    </w:p>
    <w:p w14:paraId="7DF18323" w14:textId="77777777" w:rsidR="00B40C44" w:rsidRPr="00B40C44" w:rsidRDefault="00B40C44" w:rsidP="00B40C44">
      <w:pPr>
        <w:widowControl/>
        <w:adjustRightInd/>
        <w:ind w:left="450"/>
        <w:contextualSpacing/>
        <w:jc w:val="left"/>
        <w:textAlignment w:val="auto"/>
        <w:rPr>
          <w:rFonts w:eastAsia="Calibri"/>
          <w:i/>
        </w:rPr>
      </w:pPr>
    </w:p>
    <w:p w14:paraId="3540C968" w14:textId="77777777" w:rsidR="00B40C44" w:rsidRPr="00B40C44" w:rsidRDefault="03A049AD" w:rsidP="03A049AD">
      <w:pPr>
        <w:widowControl/>
        <w:numPr>
          <w:ilvl w:val="0"/>
          <w:numId w:val="10"/>
        </w:numPr>
        <w:adjustRightInd/>
        <w:contextualSpacing/>
        <w:jc w:val="left"/>
        <w:textAlignment w:val="auto"/>
        <w:rPr>
          <w:rFonts w:eastAsia="Calibri"/>
          <w:i/>
          <w:iCs/>
        </w:rPr>
      </w:pPr>
      <w:r w:rsidRPr="03A049AD">
        <w:rPr>
          <w:rFonts w:eastAsia="Calibri"/>
          <w:i/>
          <w:iCs/>
        </w:rPr>
        <w:t>Would you consider the area you live in to be</w:t>
      </w:r>
      <w:r w:rsidR="009E4E74">
        <w:rPr>
          <w:rFonts w:eastAsia="Calibri"/>
          <w:i/>
          <w:iCs/>
        </w:rPr>
        <w:t>:</w:t>
      </w:r>
    </w:p>
    <w:p w14:paraId="117B5FA5" w14:textId="77777777" w:rsidR="00B40C44" w:rsidRPr="00B40C44" w:rsidRDefault="03A049AD" w:rsidP="00527164">
      <w:pPr>
        <w:widowControl/>
        <w:numPr>
          <w:ilvl w:val="0"/>
          <w:numId w:val="51"/>
        </w:numPr>
        <w:adjustRightInd/>
        <w:ind w:hanging="270"/>
        <w:contextualSpacing/>
        <w:jc w:val="left"/>
        <w:textAlignment w:val="auto"/>
        <w:rPr>
          <w:rFonts w:eastAsia="Calibri"/>
          <w:i/>
          <w:iCs/>
        </w:rPr>
      </w:pPr>
      <w:r w:rsidRPr="03A049AD">
        <w:rPr>
          <w:rFonts w:eastAsia="Calibri"/>
          <w:i/>
          <w:iCs/>
        </w:rPr>
        <w:t>Urban</w:t>
      </w:r>
    </w:p>
    <w:p w14:paraId="4510EDA5" w14:textId="77777777" w:rsidR="00B40C44" w:rsidRPr="00B40C44" w:rsidRDefault="03A049AD" w:rsidP="00527164">
      <w:pPr>
        <w:widowControl/>
        <w:numPr>
          <w:ilvl w:val="0"/>
          <w:numId w:val="51"/>
        </w:numPr>
        <w:adjustRightInd/>
        <w:ind w:hanging="270"/>
        <w:contextualSpacing/>
        <w:jc w:val="left"/>
        <w:textAlignment w:val="auto"/>
        <w:rPr>
          <w:rFonts w:eastAsia="Calibri"/>
          <w:i/>
          <w:iCs/>
        </w:rPr>
      </w:pPr>
      <w:r w:rsidRPr="03A049AD">
        <w:rPr>
          <w:rFonts w:eastAsia="Calibri"/>
          <w:i/>
          <w:iCs/>
        </w:rPr>
        <w:t>Suburban</w:t>
      </w:r>
    </w:p>
    <w:p w14:paraId="3579AF54" w14:textId="77777777" w:rsidR="00B40C44" w:rsidRPr="00B40C44" w:rsidRDefault="03A049AD" w:rsidP="00527164">
      <w:pPr>
        <w:widowControl/>
        <w:numPr>
          <w:ilvl w:val="0"/>
          <w:numId w:val="51"/>
        </w:numPr>
        <w:adjustRightInd/>
        <w:ind w:hanging="270"/>
        <w:contextualSpacing/>
        <w:jc w:val="left"/>
        <w:textAlignment w:val="auto"/>
        <w:rPr>
          <w:rFonts w:eastAsia="Calibri"/>
        </w:rPr>
      </w:pPr>
      <w:r w:rsidRPr="03A049AD">
        <w:rPr>
          <w:rFonts w:eastAsia="Calibri"/>
          <w:i/>
          <w:iCs/>
        </w:rPr>
        <w:t>Rural</w:t>
      </w:r>
    </w:p>
    <w:p w14:paraId="184801EF" w14:textId="77777777" w:rsidR="00B40C44" w:rsidRPr="00B40C44" w:rsidRDefault="00B40C44" w:rsidP="00B40C44">
      <w:pPr>
        <w:widowControl/>
        <w:adjustRightInd/>
        <w:ind w:left="1080"/>
        <w:contextualSpacing/>
        <w:jc w:val="left"/>
        <w:textAlignment w:val="auto"/>
        <w:rPr>
          <w:rFonts w:eastAsia="Calibri"/>
        </w:rPr>
      </w:pPr>
    </w:p>
    <w:p w14:paraId="1D7EEE31" w14:textId="234EE9DA" w:rsidR="00B40C44" w:rsidRPr="00B40C44" w:rsidRDefault="03A049AD" w:rsidP="03A049AD">
      <w:pPr>
        <w:widowControl/>
        <w:adjustRightInd/>
        <w:jc w:val="left"/>
        <w:textAlignment w:val="auto"/>
        <w:rPr>
          <w:rFonts w:eastAsia="Calibri"/>
          <w:i/>
          <w:iCs/>
        </w:rPr>
      </w:pPr>
      <w:r w:rsidRPr="03A049AD">
        <w:rPr>
          <w:rFonts w:eastAsia="Calibri"/>
          <w:i/>
          <w:iCs/>
        </w:rPr>
        <w:t xml:space="preserve">Thank you for answering these questions. You are eligible to participate in the NAEP </w:t>
      </w:r>
      <w:r w:rsidR="006E7477">
        <w:rPr>
          <w:rFonts w:eastAsia="Calibri"/>
          <w:i/>
          <w:iCs/>
        </w:rPr>
        <w:t>&lt;</w:t>
      </w:r>
      <w:r w:rsidRPr="03A049AD">
        <w:rPr>
          <w:rFonts w:eastAsia="Calibri"/>
          <w:i/>
          <w:iCs/>
        </w:rPr>
        <w:t>focus groups</w:t>
      </w:r>
      <w:r w:rsidR="006E7477">
        <w:rPr>
          <w:rFonts w:eastAsia="Calibri"/>
          <w:i/>
          <w:iCs/>
        </w:rPr>
        <w:t>/interviews&gt;</w:t>
      </w:r>
      <w:r w:rsidRPr="03A049AD">
        <w:rPr>
          <w:rFonts w:eastAsia="Calibri"/>
          <w:i/>
          <w:iCs/>
        </w:rPr>
        <w:t>.</w:t>
      </w:r>
    </w:p>
    <w:p w14:paraId="29848267" w14:textId="06C8D1D3" w:rsidR="00B40C44" w:rsidRDefault="006E7477" w:rsidP="03A049AD">
      <w:pPr>
        <w:widowControl/>
        <w:adjustRightInd/>
        <w:jc w:val="left"/>
        <w:textAlignment w:val="auto"/>
        <w:rPr>
          <w:rFonts w:eastAsia="Calibri"/>
          <w:iCs/>
        </w:rPr>
      </w:pPr>
      <w:r>
        <w:rPr>
          <w:rFonts w:eastAsia="Calibri"/>
          <w:iCs/>
        </w:rPr>
        <w:t>[</w:t>
      </w:r>
      <w:r>
        <w:rPr>
          <w:rFonts w:eastAsia="Calibri"/>
          <w:i/>
          <w:iCs/>
        </w:rPr>
        <w:t xml:space="preserve">For Focus Groups: </w:t>
      </w:r>
      <w:r w:rsidR="03A049AD" w:rsidRPr="03A049AD">
        <w:rPr>
          <w:rFonts w:eastAsia="Calibri"/>
          <w:i/>
          <w:iCs/>
        </w:rPr>
        <w:t>For the focus group, you will be asked to visit &lt;LOCATION&gt; and participate in a discussion with other students your age about the parents and/or</w:t>
      </w:r>
      <w:r w:rsidR="00571071">
        <w:rPr>
          <w:rFonts w:eastAsia="Calibri"/>
          <w:i/>
          <w:iCs/>
        </w:rPr>
        <w:t xml:space="preserve"> legal</w:t>
      </w:r>
      <w:r w:rsidR="03A049AD" w:rsidRPr="03A049AD">
        <w:rPr>
          <w:rFonts w:eastAsia="Calibri"/>
          <w:i/>
          <w:iCs/>
        </w:rPr>
        <w:t xml:space="preserve"> guardians with whom you live. The focus group will last no more than 60 minutes. You will be assigned a unique student identifier (ID), and at no time will your name be linked to any of your answers. </w:t>
      </w:r>
      <w:r w:rsidR="00143655" w:rsidRPr="00143655">
        <w:rPr>
          <w:rFonts w:eastAsia="Calibri"/>
          <w:i/>
          <w:iCs/>
        </w:rPr>
        <w:t>All of the information you provide may be used only for statistical purposes and may not be disclosed, or used, in identifiable form for any other purpose except as required by law (20 U.S.C. §9573 and 6 U.S.C. §151</w:t>
      </w:r>
      <w:r w:rsidR="00026437" w:rsidRPr="00E15960">
        <w:rPr>
          <w:rFonts w:cs="Calibri"/>
          <w:i/>
        </w:rPr>
        <w:t>).</w:t>
      </w:r>
      <w:r w:rsidR="00026437" w:rsidRPr="00E15960">
        <w:rPr>
          <w:rFonts w:eastAsia="Calibri"/>
          <w:i/>
        </w:rPr>
        <w:t xml:space="preserve"> </w:t>
      </w:r>
      <w:r w:rsidR="00824BBD">
        <w:rPr>
          <w:rFonts w:eastAsia="Calibri"/>
        </w:rPr>
        <w:t xml:space="preserve">(INTERVIEWER: </w:t>
      </w:r>
      <w:r w:rsidR="00824BBD" w:rsidRPr="005C543A">
        <w:rPr>
          <w:rFonts w:eastAsia="Calibri"/>
        </w:rPr>
        <w:t>If asked what law is being referenced, please provide the information contained within parentheses</w:t>
      </w:r>
      <w:r w:rsidR="00824BBD">
        <w:rPr>
          <w:rFonts w:eastAsia="Calibri"/>
        </w:rPr>
        <w:t xml:space="preserve"> and:</w:t>
      </w:r>
      <w:r w:rsidR="00824BBD" w:rsidRPr="00E15960">
        <w:rPr>
          <w:rFonts w:eastAsia="Calibri"/>
          <w:i/>
        </w:rPr>
        <w:t xml:space="preserve"> This reference is for informational purposes only.</w:t>
      </w:r>
      <w:r w:rsidR="00824BBD">
        <w:rPr>
          <w:rFonts w:eastAsia="Calibri"/>
        </w:rPr>
        <w:t xml:space="preserve">) </w:t>
      </w:r>
      <w:r w:rsidR="00CE6BDC">
        <w:rPr>
          <w:rFonts w:eastAsia="Calibri"/>
          <w:i/>
          <w:iCs/>
        </w:rPr>
        <w:t xml:space="preserve">We will be audio-recording the discussion to help us with our analysis. </w:t>
      </w:r>
      <w:r w:rsidR="00CE6BDC" w:rsidRPr="000E6848">
        <w:rPr>
          <w:rFonts w:eastAsia="Calibri"/>
          <w:i/>
          <w:iCs/>
        </w:rPr>
        <w:t>This allows us to carefully review the discussion and draw the proper conclusions.</w:t>
      </w:r>
    </w:p>
    <w:p w14:paraId="27276B65" w14:textId="77777777" w:rsidR="006D101F" w:rsidRDefault="03A049AD" w:rsidP="03A049AD">
      <w:pPr>
        <w:widowControl/>
        <w:adjustRightInd/>
        <w:jc w:val="left"/>
        <w:textAlignment w:val="auto"/>
        <w:rPr>
          <w:rFonts w:eastAsia="Calibri"/>
          <w:i/>
          <w:iCs/>
        </w:rPr>
      </w:pPr>
      <w:r w:rsidRPr="03A049AD">
        <w:rPr>
          <w:rFonts w:eastAsia="Calibri"/>
          <w:i/>
          <w:iCs/>
        </w:rPr>
        <w:t xml:space="preserve">You will not be graded; the National Center for Education Statistics simply wants to learn </w:t>
      </w:r>
      <w:r w:rsidR="001A61E6">
        <w:rPr>
          <w:rFonts w:eastAsia="SimSun"/>
          <w:i/>
          <w:iCs/>
          <w:lang w:eastAsia="zh-CN"/>
        </w:rPr>
        <w:t xml:space="preserve">how students in your grade level describe their </w:t>
      </w:r>
      <w:r w:rsidR="008424FF">
        <w:rPr>
          <w:rFonts w:eastAsia="SimSun"/>
          <w:i/>
          <w:iCs/>
          <w:lang w:eastAsia="zh-CN"/>
        </w:rPr>
        <w:t>household(s)</w:t>
      </w:r>
      <w:r w:rsidR="001A61E6">
        <w:rPr>
          <w:rFonts w:eastAsia="SimSun"/>
          <w:i/>
          <w:iCs/>
          <w:lang w:eastAsia="zh-CN"/>
        </w:rPr>
        <w:t xml:space="preserve"> composition and how</w:t>
      </w:r>
      <w:r w:rsidR="001A61E6" w:rsidRPr="03A049AD">
        <w:rPr>
          <w:rFonts w:eastAsia="SimSun"/>
          <w:i/>
          <w:iCs/>
          <w:lang w:eastAsia="zh-CN"/>
        </w:rPr>
        <w:t xml:space="preserve"> much detail </w:t>
      </w:r>
      <w:r w:rsidR="001A61E6">
        <w:rPr>
          <w:rFonts w:eastAsia="SimSun"/>
          <w:i/>
          <w:iCs/>
          <w:lang w:eastAsia="zh-CN"/>
        </w:rPr>
        <w:t>they</w:t>
      </w:r>
      <w:r w:rsidR="001A61E6" w:rsidRPr="03A049AD">
        <w:rPr>
          <w:rFonts w:eastAsia="SimSun"/>
          <w:i/>
          <w:iCs/>
          <w:lang w:eastAsia="zh-CN"/>
        </w:rPr>
        <w:t xml:space="preserve"> know about their parents or guardians</w:t>
      </w:r>
      <w:r w:rsidR="00FA0DD7">
        <w:rPr>
          <w:rFonts w:eastAsia="SimSun"/>
          <w:i/>
          <w:iCs/>
          <w:lang w:eastAsia="zh-CN"/>
        </w:rPr>
        <w:t>’ education and work.</w:t>
      </w:r>
      <w:r w:rsidRPr="03A049AD">
        <w:rPr>
          <w:rFonts w:eastAsia="SimSun"/>
          <w:i/>
          <w:iCs/>
          <w:lang w:eastAsia="zh-CN"/>
        </w:rPr>
        <w:t xml:space="preserve"> </w:t>
      </w:r>
      <w:r w:rsidRPr="03A049AD">
        <w:rPr>
          <w:rFonts w:eastAsia="Calibri"/>
          <w:i/>
          <w:iCs/>
        </w:rPr>
        <w:t>Your input will help improve the survey that will be given to students throughout the nation.</w:t>
      </w:r>
      <w:r w:rsidR="006E7477">
        <w:rPr>
          <w:rFonts w:eastAsia="Calibri"/>
          <w:iCs/>
        </w:rPr>
        <w:t>]</w:t>
      </w:r>
    </w:p>
    <w:p w14:paraId="2475AF97" w14:textId="4103A82B" w:rsidR="006E7477" w:rsidRDefault="006E7477" w:rsidP="03A049AD">
      <w:pPr>
        <w:widowControl/>
        <w:adjustRightInd/>
        <w:jc w:val="left"/>
        <w:textAlignment w:val="auto"/>
        <w:rPr>
          <w:rFonts w:eastAsia="Calibri"/>
        </w:rPr>
      </w:pPr>
      <w:r>
        <w:rPr>
          <w:rFonts w:eastAsia="Calibri"/>
          <w:iCs/>
        </w:rPr>
        <w:t>[</w:t>
      </w:r>
      <w:r>
        <w:rPr>
          <w:rFonts w:eastAsia="Calibri"/>
          <w:i/>
          <w:iCs/>
        </w:rPr>
        <w:t xml:space="preserve">For Cognitive Interviews: </w:t>
      </w:r>
      <w:r w:rsidRPr="03A049AD">
        <w:rPr>
          <w:rFonts w:eastAsia="Calibri"/>
          <w:i/>
          <w:iCs/>
        </w:rPr>
        <w:t xml:space="preserve">For the research interview, you will be asked to visit &lt;LOCATION&gt; to respond to a sample of survey questions. It can be scheduled at your convenience and will last no more than </w:t>
      </w:r>
      <w:r>
        <w:rPr>
          <w:rFonts w:eastAsia="Calibri"/>
          <w:i/>
          <w:iCs/>
        </w:rPr>
        <w:t>60 minutes</w:t>
      </w:r>
      <w:r w:rsidRPr="03A049AD">
        <w:rPr>
          <w:rFonts w:eastAsia="Calibri"/>
          <w:i/>
          <w:iCs/>
        </w:rPr>
        <w:t xml:space="preserve">. You will be assigned a unique student identifier (ID), and at no time will your name be linked to any of your answers. </w:t>
      </w:r>
      <w:r w:rsidR="00D349FB" w:rsidRPr="00D349FB">
        <w:rPr>
          <w:rFonts w:eastAsia="Calibri"/>
          <w:i/>
          <w:iCs/>
        </w:rPr>
        <w:t>All of the information you provide may be used only for statistical purposes and may not be disclosed, or used, in identifiable form for any other purpose except as required by law (20 U.S.C. §9573 and 6 U.S.C. §151</w:t>
      </w:r>
      <w:r w:rsidRPr="00026437">
        <w:rPr>
          <w:rFonts w:eastAsia="Calibri"/>
          <w:i/>
          <w:iCs/>
        </w:rPr>
        <w:t>).</w:t>
      </w:r>
      <w:r>
        <w:rPr>
          <w:rFonts w:eastAsia="Calibri"/>
          <w:i/>
          <w:iCs/>
        </w:rPr>
        <w:t xml:space="preserve"> </w:t>
      </w:r>
      <w:r w:rsidRPr="03A049AD">
        <w:rPr>
          <w:rFonts w:eastAsia="Calibri"/>
        </w:rPr>
        <w:t xml:space="preserve">(INTERVIEWER: </w:t>
      </w:r>
      <w:r w:rsidRPr="007076F9">
        <w:rPr>
          <w:rFonts w:eastAsia="Calibri"/>
        </w:rPr>
        <w:t>This reference is for informational purposes only.</w:t>
      </w:r>
      <w:r w:rsidRPr="03A049AD">
        <w:rPr>
          <w:rFonts w:eastAsia="Calibri"/>
        </w:rPr>
        <w:t xml:space="preserve"> If asked what law is being referenced, please provide the information contained within t</w:t>
      </w:r>
      <w:r>
        <w:rPr>
          <w:rFonts w:eastAsia="Calibri"/>
        </w:rPr>
        <w:t>he</w:t>
      </w:r>
      <w:r w:rsidRPr="03A049AD">
        <w:rPr>
          <w:rFonts w:eastAsia="Calibri"/>
        </w:rPr>
        <w:t xml:space="preserve"> </w:t>
      </w:r>
      <w:r>
        <w:rPr>
          <w:rFonts w:eastAsia="Calibri"/>
        </w:rPr>
        <w:t>parentheses above</w:t>
      </w:r>
      <w:r w:rsidRPr="03A049AD">
        <w:rPr>
          <w:rFonts w:eastAsia="Calibri"/>
        </w:rPr>
        <w:t>.)</w:t>
      </w:r>
      <w:r>
        <w:rPr>
          <w:rFonts w:eastAsia="Calibri"/>
        </w:rPr>
        <w:t xml:space="preserve"> </w:t>
      </w:r>
      <w:r>
        <w:rPr>
          <w:rFonts w:eastAsia="Calibri"/>
          <w:i/>
          <w:iCs/>
        </w:rPr>
        <w:t>Also, we would like to audio-record the discussion to help us with our analysis. Only the researchers will be allowed to listen to the recording</w:t>
      </w:r>
      <w:r w:rsidRPr="00EB499E">
        <w:rPr>
          <w:rFonts w:eastAsia="Calibri"/>
          <w:i/>
          <w:iCs/>
        </w:rPr>
        <w:t xml:space="preserve">. </w:t>
      </w:r>
      <w:r w:rsidR="00D349FB">
        <w:rPr>
          <w:rFonts w:eastAsia="Calibri"/>
          <w:i/>
        </w:rPr>
        <w:t>If anyone</w:t>
      </w:r>
      <w:r w:rsidRPr="00E63813">
        <w:rPr>
          <w:rFonts w:eastAsia="Calibri"/>
          <w:i/>
        </w:rPr>
        <w:t xml:space="preserve"> brings </w:t>
      </w:r>
      <w:r w:rsidR="00D349FB">
        <w:rPr>
          <w:rFonts w:eastAsia="Calibri"/>
          <w:i/>
        </w:rPr>
        <w:t>you</w:t>
      </w:r>
      <w:r w:rsidRPr="00E63813">
        <w:rPr>
          <w:rFonts w:eastAsia="Calibri"/>
          <w:i/>
        </w:rPr>
        <w:t xml:space="preserve"> to the interview </w:t>
      </w:r>
      <w:r w:rsidR="00D349FB">
        <w:rPr>
          <w:rFonts w:eastAsia="Calibri"/>
          <w:i/>
        </w:rPr>
        <w:t xml:space="preserve">site, they </w:t>
      </w:r>
      <w:r w:rsidRPr="00E63813">
        <w:rPr>
          <w:rFonts w:eastAsia="Calibri"/>
          <w:i/>
        </w:rPr>
        <w:t>will be asked to wait in the facility’s lobby while the interview is being conducted</w:t>
      </w:r>
      <w:r w:rsidR="00D349FB">
        <w:rPr>
          <w:rFonts w:eastAsia="Calibri"/>
          <w:i/>
        </w:rPr>
        <w:t>.</w:t>
      </w:r>
    </w:p>
    <w:p w14:paraId="5E896C08" w14:textId="678B3882" w:rsidR="006E7477" w:rsidRPr="00B02D49" w:rsidRDefault="006E7477" w:rsidP="03A049AD">
      <w:pPr>
        <w:widowControl/>
        <w:adjustRightInd/>
        <w:jc w:val="left"/>
        <w:textAlignment w:val="auto"/>
        <w:rPr>
          <w:rFonts w:eastAsia="Calibri"/>
          <w:iCs/>
        </w:rPr>
      </w:pPr>
      <w:r w:rsidRPr="03A049AD">
        <w:rPr>
          <w:rFonts w:eastAsia="Calibri"/>
          <w:i/>
          <w:iCs/>
        </w:rPr>
        <w:t xml:space="preserve">You will not be graded; the National Center for Education Statistics simply wants to know how you would answer the questions </w:t>
      </w:r>
      <w:r w:rsidRPr="03A049AD">
        <w:rPr>
          <w:rFonts w:eastAsia="SimSun"/>
          <w:i/>
          <w:iCs/>
          <w:lang w:eastAsia="zh-CN"/>
        </w:rPr>
        <w:t xml:space="preserve">if they were included on an actual survey given to students after taking a NAEP test. </w:t>
      </w:r>
      <w:r w:rsidRPr="03A049AD">
        <w:rPr>
          <w:rFonts w:eastAsia="Calibri"/>
          <w:i/>
          <w:iCs/>
        </w:rPr>
        <w:t>Your input will help evaluate the survey that will be given to students throughout the nation.</w:t>
      </w:r>
      <w:r>
        <w:rPr>
          <w:rFonts w:eastAsia="Calibri"/>
          <w:iCs/>
        </w:rPr>
        <w:t>]</w:t>
      </w:r>
    </w:p>
    <w:p w14:paraId="46E27662" w14:textId="44574B11" w:rsidR="006D101F" w:rsidRDefault="03A049AD" w:rsidP="03A049AD">
      <w:pPr>
        <w:widowControl/>
        <w:adjustRightInd/>
        <w:jc w:val="left"/>
        <w:textAlignment w:val="auto"/>
        <w:rPr>
          <w:rFonts w:eastAsia="Calibri"/>
          <w:i/>
          <w:iCs/>
        </w:rPr>
      </w:pPr>
      <w:r w:rsidRPr="03A049AD">
        <w:rPr>
          <w:rFonts w:eastAsia="Calibri"/>
          <w:i/>
          <w:iCs/>
        </w:rPr>
        <w:t>To thank you for your participation, you will receive</w:t>
      </w:r>
      <w:r w:rsidR="0088364B">
        <w:rPr>
          <w:rFonts w:eastAsia="Calibri"/>
          <w:i/>
          <w:iCs/>
        </w:rPr>
        <w:t xml:space="preserve"> a</w:t>
      </w:r>
      <w:r w:rsidRPr="03A049AD">
        <w:rPr>
          <w:rFonts w:eastAsia="Calibri"/>
          <w:i/>
          <w:iCs/>
        </w:rPr>
        <w:t xml:space="preserve"> $30 </w:t>
      </w:r>
      <w:r w:rsidR="0093240A">
        <w:rPr>
          <w:rFonts w:eastAsia="Calibri"/>
          <w:i/>
          <w:iCs/>
        </w:rPr>
        <w:t>gift card</w:t>
      </w:r>
      <w:r w:rsidR="00D349FB">
        <w:rPr>
          <w:rFonts w:eastAsia="Calibri"/>
          <w:i/>
          <w:iCs/>
        </w:rPr>
        <w:t xml:space="preserve"> after the interview</w:t>
      </w:r>
      <w:r w:rsidRPr="03A049AD">
        <w:rPr>
          <w:rFonts w:eastAsia="Calibri"/>
          <w:i/>
          <w:iCs/>
        </w:rPr>
        <w:t>. If your parent or legal guardian brings you to and from our office, he or she will also receive</w:t>
      </w:r>
      <w:r w:rsidR="00C727CD">
        <w:rPr>
          <w:rFonts w:eastAsia="Calibri"/>
          <w:i/>
          <w:iCs/>
        </w:rPr>
        <w:t xml:space="preserve"> a</w:t>
      </w:r>
      <w:r w:rsidRPr="03A049AD">
        <w:rPr>
          <w:rFonts w:eastAsia="Calibri"/>
          <w:i/>
          <w:iCs/>
        </w:rPr>
        <w:t xml:space="preserve"> $30 </w:t>
      </w:r>
      <w:r w:rsidR="0093240A">
        <w:rPr>
          <w:rFonts w:eastAsia="Calibri"/>
          <w:i/>
          <w:iCs/>
        </w:rPr>
        <w:t>gift card</w:t>
      </w:r>
      <w:r w:rsidRPr="03A049AD">
        <w:rPr>
          <w:rFonts w:eastAsia="Calibri"/>
          <w:i/>
          <w:iCs/>
        </w:rPr>
        <w:t xml:space="preserve">. The </w:t>
      </w:r>
      <w:r w:rsidR="00670262">
        <w:rPr>
          <w:rFonts w:eastAsia="Calibri"/>
          <w:i/>
          <w:iCs/>
        </w:rPr>
        <w:t>&lt;</w:t>
      </w:r>
      <w:r w:rsidRPr="03A049AD">
        <w:rPr>
          <w:rFonts w:eastAsia="Calibri"/>
          <w:i/>
          <w:iCs/>
        </w:rPr>
        <w:t>focus group</w:t>
      </w:r>
      <w:r w:rsidR="00670262">
        <w:rPr>
          <w:rFonts w:eastAsia="Calibri"/>
          <w:i/>
          <w:iCs/>
        </w:rPr>
        <w:t>/interview&gt;</w:t>
      </w:r>
      <w:r w:rsidRPr="03A049AD">
        <w:rPr>
          <w:rFonts w:eastAsia="Calibri"/>
          <w:i/>
          <w:iCs/>
        </w:rPr>
        <w:t xml:space="preserve"> will last about 60 minutes and will be audio recorded. Your participation is totally voluntary. Your </w:t>
      </w:r>
      <w:r w:rsidR="00670262">
        <w:rPr>
          <w:rFonts w:eastAsia="Calibri"/>
          <w:i/>
          <w:iCs/>
        </w:rPr>
        <w:t>&lt;</w:t>
      </w:r>
      <w:r w:rsidRPr="03A049AD">
        <w:rPr>
          <w:rFonts w:eastAsia="Calibri"/>
          <w:i/>
          <w:iCs/>
        </w:rPr>
        <w:t>focus group</w:t>
      </w:r>
      <w:r w:rsidR="00670262">
        <w:rPr>
          <w:rFonts w:eastAsia="Calibri"/>
          <w:i/>
          <w:iCs/>
        </w:rPr>
        <w:t>/interview&gt;</w:t>
      </w:r>
      <w:r w:rsidRPr="03A049AD">
        <w:rPr>
          <w:rFonts w:eastAsia="Calibri"/>
          <w:i/>
          <w:iCs/>
        </w:rPr>
        <w:t xml:space="preserve"> responses and all other </w:t>
      </w:r>
      <w:r w:rsidR="00670262">
        <w:rPr>
          <w:rFonts w:eastAsia="Calibri"/>
          <w:i/>
          <w:iCs/>
        </w:rPr>
        <w:t>&lt;</w:t>
      </w:r>
      <w:r w:rsidRPr="03A049AD">
        <w:rPr>
          <w:rFonts w:eastAsia="Calibri"/>
          <w:i/>
          <w:iCs/>
        </w:rPr>
        <w:t>focus group</w:t>
      </w:r>
      <w:r w:rsidR="00670262">
        <w:rPr>
          <w:rFonts w:eastAsia="Calibri"/>
          <w:i/>
          <w:iCs/>
        </w:rPr>
        <w:t>/interview&gt;</w:t>
      </w:r>
      <w:r w:rsidRPr="03A049AD">
        <w:rPr>
          <w:rFonts w:eastAsia="Calibri"/>
          <w:i/>
          <w:iCs/>
        </w:rPr>
        <w:t xml:space="preserve"> materials will be used for research purposes and will not use your name to identify you.</w:t>
      </w:r>
    </w:p>
    <w:p w14:paraId="6C89956B" w14:textId="77777777" w:rsidR="006D101F" w:rsidRDefault="03A049AD" w:rsidP="000E6848">
      <w:pPr>
        <w:widowControl/>
        <w:adjustRightInd/>
        <w:jc w:val="left"/>
        <w:textAlignment w:val="auto"/>
        <w:rPr>
          <w:rFonts w:eastAsia="Calibri"/>
          <w:i/>
          <w:iCs/>
        </w:rPr>
      </w:pPr>
      <w:r w:rsidRPr="03A049AD">
        <w:rPr>
          <w:rFonts w:eastAsia="Calibri"/>
          <w:i/>
          <w:iCs/>
        </w:rPr>
        <w:t xml:space="preserve">Please note that before your </w:t>
      </w:r>
      <w:r w:rsidR="00670262">
        <w:rPr>
          <w:rFonts w:eastAsia="Calibri"/>
          <w:i/>
          <w:iCs/>
        </w:rPr>
        <w:t>&lt;</w:t>
      </w:r>
      <w:r w:rsidRPr="03A049AD">
        <w:rPr>
          <w:rFonts w:eastAsia="Calibri"/>
          <w:i/>
          <w:iCs/>
        </w:rPr>
        <w:t>focus group</w:t>
      </w:r>
      <w:r w:rsidR="00670262">
        <w:rPr>
          <w:rFonts w:eastAsia="Calibri"/>
          <w:i/>
          <w:iCs/>
        </w:rPr>
        <w:t>/interview&gt;</w:t>
      </w:r>
      <w:r w:rsidRPr="03A049AD">
        <w:rPr>
          <w:rFonts w:eastAsia="Calibri"/>
          <w:i/>
          <w:iCs/>
        </w:rPr>
        <w:t xml:space="preserve"> starts, you will be asked to sign a </w:t>
      </w:r>
      <w:r w:rsidR="00970766">
        <w:rPr>
          <w:rFonts w:eastAsia="Calibri"/>
          <w:i/>
          <w:iCs/>
        </w:rPr>
        <w:t>permission</w:t>
      </w:r>
      <w:r w:rsidRPr="03A049AD">
        <w:rPr>
          <w:rFonts w:eastAsia="Calibri"/>
          <w:i/>
          <w:iCs/>
        </w:rPr>
        <w:t xml:space="preserve"> form to confirm that you have agreed to participate in the focus group. You will not be able to participate until the form has been signed.</w:t>
      </w:r>
    </w:p>
    <w:p w14:paraId="3F37B355" w14:textId="17192F62" w:rsidR="00B40C44" w:rsidRPr="00B40C44" w:rsidRDefault="00670262" w:rsidP="03A049AD">
      <w:pPr>
        <w:widowControl/>
        <w:adjustRightInd/>
        <w:jc w:val="left"/>
        <w:textAlignment w:val="auto"/>
        <w:rPr>
          <w:rFonts w:eastAsia="Calibri"/>
        </w:rPr>
      </w:pPr>
      <w:r>
        <w:rPr>
          <w:rFonts w:eastAsia="Calibri"/>
          <w:iCs/>
        </w:rPr>
        <w:t>[</w:t>
      </w:r>
      <w:r>
        <w:rPr>
          <w:rFonts w:eastAsia="Calibri"/>
          <w:i/>
          <w:iCs/>
        </w:rPr>
        <w:t xml:space="preserve">For Focus Groups: </w:t>
      </w:r>
      <w:r w:rsidR="00AC7342">
        <w:rPr>
          <w:rFonts w:eastAsia="Calibri"/>
          <w:b/>
          <w:bCs/>
        </w:rPr>
        <w:t>If currently scheduling focus groups:</w:t>
      </w:r>
    </w:p>
    <w:p w14:paraId="56E79A7F" w14:textId="77777777" w:rsidR="00B40C44" w:rsidRPr="00B40C44" w:rsidRDefault="03A049AD" w:rsidP="03A049AD">
      <w:pPr>
        <w:widowControl/>
        <w:adjustRightInd/>
        <w:jc w:val="left"/>
        <w:textAlignment w:val="auto"/>
        <w:rPr>
          <w:rFonts w:eastAsia="Calibri"/>
          <w:i/>
          <w:iCs/>
        </w:rPr>
      </w:pPr>
      <w:r w:rsidRPr="03A049AD">
        <w:rPr>
          <w:rFonts w:eastAsia="Calibri"/>
          <w:i/>
          <w:iCs/>
        </w:rPr>
        <w:t>We will be holding the focus group on:</w:t>
      </w:r>
    </w:p>
    <w:p w14:paraId="0E1ED314" w14:textId="77777777" w:rsidR="00B40C44" w:rsidRPr="00B40C44" w:rsidRDefault="03A049AD" w:rsidP="03A049AD">
      <w:pPr>
        <w:widowControl/>
        <w:adjustRightInd/>
        <w:ind w:firstLine="720"/>
        <w:jc w:val="left"/>
        <w:textAlignment w:val="auto"/>
        <w:rPr>
          <w:rFonts w:eastAsia="Calibri"/>
        </w:rPr>
      </w:pPr>
      <w:r w:rsidRPr="00E63813">
        <w:rPr>
          <w:rFonts w:eastAsia="Calibri"/>
          <w:i/>
        </w:rPr>
        <w:t>Date</w:t>
      </w:r>
      <w:r w:rsidRPr="03A049AD">
        <w:rPr>
          <w:rFonts w:eastAsia="Calibri"/>
        </w:rPr>
        <w:t xml:space="preserve"> ____________________</w:t>
      </w:r>
    </w:p>
    <w:p w14:paraId="4F94710B" w14:textId="77777777" w:rsidR="00B40C44" w:rsidRPr="00B40C44" w:rsidRDefault="03A049AD" w:rsidP="03A049AD">
      <w:pPr>
        <w:widowControl/>
        <w:adjustRightInd/>
        <w:ind w:firstLine="720"/>
        <w:jc w:val="left"/>
        <w:textAlignment w:val="auto"/>
        <w:rPr>
          <w:rFonts w:eastAsia="Calibri"/>
        </w:rPr>
      </w:pPr>
      <w:r w:rsidRPr="00E63813">
        <w:rPr>
          <w:rFonts w:eastAsia="Calibri"/>
          <w:i/>
        </w:rPr>
        <w:t>Time</w:t>
      </w:r>
      <w:r w:rsidRPr="03A049AD">
        <w:rPr>
          <w:rFonts w:eastAsia="Calibri"/>
        </w:rPr>
        <w:t xml:space="preserve"> ____________________</w:t>
      </w:r>
    </w:p>
    <w:p w14:paraId="0CC1977A" w14:textId="4FAF34A1" w:rsidR="00B40C44" w:rsidRDefault="03A049AD" w:rsidP="03A049AD">
      <w:pPr>
        <w:widowControl/>
        <w:adjustRightInd/>
        <w:jc w:val="left"/>
        <w:textAlignment w:val="auto"/>
        <w:rPr>
          <w:rFonts w:eastAsia="Calibri"/>
          <w:iCs/>
        </w:rPr>
      </w:pPr>
      <w:r w:rsidRPr="03A049AD">
        <w:rPr>
          <w:rFonts w:eastAsia="Calibri"/>
          <w:i/>
          <w:iCs/>
        </w:rPr>
        <w:t>Thank you again for talking with us today and for agreeing to participate in NAEP focus groups. Have a good &lt;</w:t>
      </w:r>
      <w:r w:rsidR="00E57613">
        <w:rPr>
          <w:rFonts w:eastAsia="Calibri"/>
          <w:i/>
          <w:iCs/>
        </w:rPr>
        <w:t>day/evening</w:t>
      </w:r>
      <w:r w:rsidRPr="03A049AD">
        <w:rPr>
          <w:rFonts w:eastAsia="Calibri"/>
          <w:i/>
          <w:iCs/>
        </w:rPr>
        <w:t>&gt;.</w:t>
      </w:r>
      <w:r w:rsidR="00670262">
        <w:rPr>
          <w:rFonts w:eastAsia="Calibri"/>
          <w:iCs/>
        </w:rPr>
        <w:t>]</w:t>
      </w:r>
    </w:p>
    <w:p w14:paraId="4D33E8A5" w14:textId="77777777" w:rsidR="00670262" w:rsidRPr="00B40C44" w:rsidRDefault="00670262" w:rsidP="00670262">
      <w:pPr>
        <w:widowControl/>
        <w:adjustRightInd/>
        <w:jc w:val="left"/>
        <w:textAlignment w:val="auto"/>
        <w:rPr>
          <w:rFonts w:eastAsia="Calibri"/>
          <w:i/>
          <w:iCs/>
        </w:rPr>
      </w:pPr>
      <w:r>
        <w:rPr>
          <w:rFonts w:eastAsia="Calibri"/>
          <w:iCs/>
        </w:rPr>
        <w:t>[</w:t>
      </w:r>
      <w:r>
        <w:rPr>
          <w:rFonts w:eastAsia="Calibri"/>
          <w:i/>
          <w:iCs/>
        </w:rPr>
        <w:t xml:space="preserve">For Cognitive Interviews: </w:t>
      </w:r>
      <w:r w:rsidRPr="03A049AD">
        <w:rPr>
          <w:rFonts w:eastAsia="Calibri"/>
          <w:b/>
          <w:bCs/>
        </w:rPr>
        <w:t>I</w:t>
      </w:r>
      <w:r>
        <w:rPr>
          <w:rFonts w:eastAsia="Calibri"/>
          <w:b/>
          <w:bCs/>
        </w:rPr>
        <w:t xml:space="preserve">f currently scheduling interviews: </w:t>
      </w:r>
      <w:r w:rsidRPr="03A049AD">
        <w:rPr>
          <w:rFonts w:eastAsia="Calibri"/>
          <w:i/>
          <w:iCs/>
        </w:rPr>
        <w:t>We will be holding our current interviews from &lt;DATE&gt; to &lt;DATE&gt;. What would be the best date and time to schedule the interview?</w:t>
      </w:r>
    </w:p>
    <w:p w14:paraId="5B70CE4B" w14:textId="77777777" w:rsidR="00670262" w:rsidRPr="00B40C44" w:rsidRDefault="00670262" w:rsidP="00670262">
      <w:pPr>
        <w:widowControl/>
        <w:adjustRightInd/>
        <w:ind w:firstLine="720"/>
        <w:jc w:val="left"/>
        <w:textAlignment w:val="auto"/>
        <w:rPr>
          <w:rFonts w:eastAsia="Calibri"/>
        </w:rPr>
      </w:pPr>
      <w:r w:rsidRPr="00E63813">
        <w:rPr>
          <w:rFonts w:eastAsia="Calibri"/>
          <w:i/>
        </w:rPr>
        <w:t>Date</w:t>
      </w:r>
      <w:r w:rsidRPr="03A049AD">
        <w:rPr>
          <w:rFonts w:eastAsia="Calibri"/>
        </w:rPr>
        <w:t xml:space="preserve"> ____________________</w:t>
      </w:r>
    </w:p>
    <w:p w14:paraId="11A6F09C" w14:textId="77777777" w:rsidR="00670262" w:rsidRDefault="00670262" w:rsidP="00670262">
      <w:pPr>
        <w:widowControl/>
        <w:adjustRightInd/>
        <w:spacing w:after="0"/>
        <w:ind w:firstLine="720"/>
        <w:jc w:val="left"/>
        <w:textAlignment w:val="auto"/>
        <w:rPr>
          <w:rFonts w:eastAsia="Calibri"/>
        </w:rPr>
      </w:pPr>
      <w:r w:rsidRPr="00E63813">
        <w:rPr>
          <w:rFonts w:eastAsia="Calibri"/>
          <w:i/>
        </w:rPr>
        <w:t>Time</w:t>
      </w:r>
      <w:r w:rsidRPr="03A049AD">
        <w:rPr>
          <w:rFonts w:eastAsia="Calibri"/>
        </w:rPr>
        <w:t xml:space="preserve"> ____________________</w:t>
      </w:r>
    </w:p>
    <w:p w14:paraId="4C695096" w14:textId="77777777" w:rsidR="00670262" w:rsidRPr="00B40C44" w:rsidRDefault="00670262" w:rsidP="00670262">
      <w:pPr>
        <w:widowControl/>
        <w:adjustRightInd/>
        <w:spacing w:after="0"/>
        <w:ind w:firstLine="720"/>
        <w:jc w:val="left"/>
        <w:textAlignment w:val="auto"/>
        <w:rPr>
          <w:rFonts w:eastAsia="Calibri"/>
        </w:rPr>
      </w:pPr>
    </w:p>
    <w:p w14:paraId="7F456201" w14:textId="1870A8F0" w:rsidR="00670262" w:rsidRPr="00B40C44" w:rsidRDefault="00D20C28" w:rsidP="00670262">
      <w:pPr>
        <w:widowControl/>
        <w:adjustRightInd/>
        <w:jc w:val="left"/>
        <w:textAlignment w:val="auto"/>
        <w:rPr>
          <w:rFonts w:eastAsia="Calibri"/>
          <w:b/>
          <w:bCs/>
        </w:rPr>
      </w:pPr>
      <w:r>
        <w:rPr>
          <w:rFonts w:eastAsia="Calibri"/>
          <w:i/>
          <w:iCs/>
        </w:rPr>
        <w:t xml:space="preserve">Lastly, we ask that you do not ask your parent or legal guardian for additional information about their education or employment status in order to avoid changing your current knowledge of these topics. </w:t>
      </w:r>
      <w:r w:rsidR="00670262" w:rsidRPr="03A049AD">
        <w:rPr>
          <w:rFonts w:eastAsia="Calibri"/>
          <w:i/>
          <w:iCs/>
        </w:rPr>
        <w:t>Thank you again for talking with us today and for agreeing to participate in NAEP research interviews. Have a good &lt;</w:t>
      </w:r>
      <w:r w:rsidR="00670262">
        <w:rPr>
          <w:rFonts w:eastAsia="Calibri"/>
          <w:i/>
          <w:iCs/>
        </w:rPr>
        <w:t>day</w:t>
      </w:r>
      <w:r w:rsidR="00670262" w:rsidRPr="03A049AD">
        <w:rPr>
          <w:rFonts w:eastAsia="Calibri"/>
          <w:i/>
          <w:iCs/>
        </w:rPr>
        <w:t>/</w:t>
      </w:r>
      <w:r w:rsidR="00670262">
        <w:rPr>
          <w:rFonts w:eastAsia="Calibri"/>
          <w:i/>
          <w:iCs/>
        </w:rPr>
        <w:t>evening</w:t>
      </w:r>
      <w:r w:rsidR="00670262" w:rsidRPr="03A049AD">
        <w:rPr>
          <w:rFonts w:eastAsia="Calibri"/>
          <w:i/>
          <w:iCs/>
        </w:rPr>
        <w:t>&gt;.</w:t>
      </w:r>
    </w:p>
    <w:p w14:paraId="23CDC690" w14:textId="77777777" w:rsidR="00670262" w:rsidRPr="00B40C44" w:rsidRDefault="00670262" w:rsidP="00670262">
      <w:pPr>
        <w:widowControl/>
        <w:adjustRightInd/>
        <w:jc w:val="left"/>
        <w:textAlignment w:val="auto"/>
        <w:rPr>
          <w:rFonts w:eastAsia="Calibri"/>
        </w:rPr>
      </w:pPr>
      <w:r w:rsidRPr="03A049AD">
        <w:rPr>
          <w:rFonts w:eastAsia="Calibri"/>
          <w:b/>
          <w:bCs/>
        </w:rPr>
        <w:t>I</w:t>
      </w:r>
      <w:r>
        <w:rPr>
          <w:rFonts w:eastAsia="Calibri"/>
          <w:b/>
          <w:bCs/>
        </w:rPr>
        <w:t>f not currently scheduling interviews:</w:t>
      </w:r>
    </w:p>
    <w:p w14:paraId="28474214" w14:textId="77777777" w:rsidR="00670262" w:rsidRPr="00B40C44" w:rsidRDefault="00670262" w:rsidP="00670262">
      <w:pPr>
        <w:widowControl/>
        <w:adjustRightInd/>
        <w:spacing w:after="0"/>
        <w:jc w:val="left"/>
        <w:textAlignment w:val="auto"/>
        <w:rPr>
          <w:rFonts w:eastAsia="Calibri"/>
        </w:rPr>
      </w:pPr>
      <w:r w:rsidRPr="03A049AD">
        <w:rPr>
          <w:rFonts w:eastAsia="Calibri"/>
          <w:i/>
          <w:iCs/>
        </w:rPr>
        <w:t>We are in-between interview sessions, but will be scheduling sessions until &lt;DATE&gt;. We will need to call you back when we are actively scheduling the interviews to determine the date and time that will work best, but what are your scheduling preferences?</w:t>
      </w:r>
      <w:r w:rsidRPr="03A049AD">
        <w:rPr>
          <w:rFonts w:eastAsia="Calibri"/>
        </w:rPr>
        <w:t xml:space="preserve"> (INTERVIEWER: Select all that apply.)</w:t>
      </w:r>
    </w:p>
    <w:p w14:paraId="50BEC2D8" w14:textId="77777777" w:rsidR="00670262" w:rsidRPr="00B40C44" w:rsidRDefault="00670262" w:rsidP="00670262">
      <w:pPr>
        <w:widowControl/>
        <w:adjustRightInd/>
        <w:ind w:left="360"/>
        <w:contextualSpacing/>
        <w:jc w:val="left"/>
        <w:textAlignment w:val="auto"/>
        <w:rPr>
          <w:rFonts w:eastAsia="Calibri"/>
          <w:i/>
          <w:iCs/>
        </w:rPr>
      </w:pPr>
      <w:r w:rsidRPr="03A049AD">
        <w:rPr>
          <w:rFonts w:eastAsia="Wingdings"/>
        </w:rPr>
        <w:t></w:t>
      </w:r>
      <w:r w:rsidRPr="03A049AD">
        <w:rPr>
          <w:rFonts w:eastAsia="Calibri"/>
        </w:rPr>
        <w:t xml:space="preserve"> </w:t>
      </w:r>
      <w:r w:rsidRPr="03A049AD">
        <w:rPr>
          <w:rFonts w:eastAsia="Calibri"/>
          <w:i/>
          <w:iCs/>
        </w:rPr>
        <w:t>Morning</w:t>
      </w:r>
    </w:p>
    <w:p w14:paraId="4145C08B" w14:textId="77777777" w:rsidR="00670262" w:rsidRPr="00B40C44" w:rsidRDefault="00670262" w:rsidP="00670262">
      <w:pPr>
        <w:widowControl/>
        <w:adjustRightInd/>
        <w:ind w:left="360"/>
        <w:contextualSpacing/>
        <w:jc w:val="left"/>
        <w:textAlignment w:val="auto"/>
        <w:rPr>
          <w:rFonts w:eastAsia="Calibri"/>
          <w:i/>
          <w:iCs/>
        </w:rPr>
      </w:pPr>
      <w:r w:rsidRPr="03A049AD">
        <w:rPr>
          <w:rFonts w:eastAsia="Wingdings"/>
          <w:i/>
          <w:iCs/>
        </w:rPr>
        <w:t></w:t>
      </w:r>
      <w:r w:rsidRPr="03A049AD">
        <w:rPr>
          <w:rFonts w:eastAsia="Calibri"/>
          <w:i/>
          <w:iCs/>
        </w:rPr>
        <w:t xml:space="preserve"> Afternoon</w:t>
      </w:r>
    </w:p>
    <w:p w14:paraId="2BF879CD" w14:textId="45F4F632" w:rsidR="00670262" w:rsidRPr="00B40C44" w:rsidRDefault="00670262" w:rsidP="00670262">
      <w:pPr>
        <w:widowControl/>
        <w:adjustRightInd/>
        <w:ind w:left="360"/>
        <w:contextualSpacing/>
        <w:jc w:val="left"/>
        <w:textAlignment w:val="auto"/>
        <w:rPr>
          <w:rFonts w:eastAsia="Calibri"/>
          <w:i/>
          <w:iCs/>
        </w:rPr>
      </w:pPr>
      <w:r w:rsidRPr="03A049AD">
        <w:rPr>
          <w:rFonts w:eastAsia="Wingdings"/>
          <w:i/>
          <w:iCs/>
        </w:rPr>
        <w:t></w:t>
      </w:r>
      <w:r w:rsidR="00D349FB">
        <w:rPr>
          <w:rFonts w:eastAsia="Calibri"/>
          <w:i/>
          <w:iCs/>
        </w:rPr>
        <w:t xml:space="preserve"> After </w:t>
      </w:r>
      <w:r w:rsidRPr="03A049AD">
        <w:rPr>
          <w:rFonts w:eastAsia="Calibri"/>
          <w:i/>
          <w:iCs/>
        </w:rPr>
        <w:t>school</w:t>
      </w:r>
    </w:p>
    <w:p w14:paraId="3C3B72C8" w14:textId="04DC2261" w:rsidR="00670262" w:rsidRDefault="00670262" w:rsidP="00B02D49">
      <w:pPr>
        <w:widowControl/>
        <w:adjustRightInd/>
        <w:spacing w:after="0"/>
        <w:ind w:left="360"/>
        <w:contextualSpacing/>
        <w:jc w:val="left"/>
        <w:textAlignment w:val="auto"/>
        <w:rPr>
          <w:rFonts w:eastAsia="Calibri"/>
          <w:i/>
          <w:iCs/>
        </w:rPr>
      </w:pPr>
      <w:r w:rsidRPr="03A049AD">
        <w:rPr>
          <w:rFonts w:eastAsia="Wingdings"/>
          <w:i/>
          <w:iCs/>
        </w:rPr>
        <w:t></w:t>
      </w:r>
      <w:r w:rsidRPr="03A049AD">
        <w:rPr>
          <w:rFonts w:eastAsia="Calibri"/>
          <w:i/>
          <w:iCs/>
        </w:rPr>
        <w:t xml:space="preserve"> Weekends</w:t>
      </w:r>
    </w:p>
    <w:p w14:paraId="0C1F9837" w14:textId="77777777" w:rsidR="00670262" w:rsidRPr="00B02D49" w:rsidRDefault="00670262" w:rsidP="00B02D49">
      <w:pPr>
        <w:widowControl/>
        <w:adjustRightInd/>
        <w:spacing w:after="0"/>
        <w:ind w:left="360"/>
        <w:contextualSpacing/>
        <w:jc w:val="left"/>
        <w:textAlignment w:val="auto"/>
        <w:rPr>
          <w:rFonts w:eastAsia="Calibri"/>
          <w:i/>
          <w:iCs/>
        </w:rPr>
      </w:pPr>
    </w:p>
    <w:p w14:paraId="188A188A" w14:textId="331F3991" w:rsidR="00670262" w:rsidRPr="00670262" w:rsidRDefault="00670262" w:rsidP="00670262">
      <w:pPr>
        <w:widowControl/>
        <w:adjustRightInd/>
        <w:jc w:val="left"/>
        <w:textAlignment w:val="auto"/>
        <w:rPr>
          <w:rFonts w:eastAsia="Calibri"/>
        </w:rPr>
      </w:pPr>
      <w:r w:rsidRPr="03A049AD">
        <w:rPr>
          <w:rFonts w:eastAsia="Calibri"/>
          <w:i/>
          <w:iCs/>
        </w:rPr>
        <w:t>Thank you again for talking with us today and for agreeing to participate in NAEP research interviews. We look forward to speaking with you soon to schedule your interview. Have a good &lt;</w:t>
      </w:r>
      <w:r>
        <w:rPr>
          <w:rFonts w:eastAsia="Calibri"/>
          <w:i/>
          <w:iCs/>
        </w:rPr>
        <w:t>day</w:t>
      </w:r>
      <w:r w:rsidRPr="03A049AD">
        <w:rPr>
          <w:rFonts w:eastAsia="Calibri"/>
          <w:i/>
          <w:iCs/>
        </w:rPr>
        <w:t>/</w:t>
      </w:r>
      <w:r>
        <w:rPr>
          <w:rFonts w:eastAsia="Calibri"/>
          <w:i/>
          <w:iCs/>
        </w:rPr>
        <w:t>evening</w:t>
      </w:r>
      <w:r w:rsidRPr="03A049AD">
        <w:rPr>
          <w:rFonts w:eastAsia="Calibri"/>
          <w:i/>
          <w:iCs/>
        </w:rPr>
        <w:t>&gt;.</w:t>
      </w:r>
      <w:r>
        <w:rPr>
          <w:rFonts w:eastAsia="Calibri"/>
          <w:iCs/>
        </w:rPr>
        <w:t>]</w:t>
      </w:r>
    </w:p>
    <w:p w14:paraId="73EF6AFB" w14:textId="77777777" w:rsidR="00670262" w:rsidRPr="00B02D49" w:rsidRDefault="00670262" w:rsidP="03A049AD">
      <w:pPr>
        <w:widowControl/>
        <w:adjustRightInd/>
        <w:jc w:val="left"/>
        <w:textAlignment w:val="auto"/>
        <w:rPr>
          <w:rFonts w:eastAsia="Calibri"/>
          <w:b/>
          <w:bCs/>
          <w:i/>
        </w:rPr>
      </w:pPr>
    </w:p>
    <w:p w14:paraId="79DCED0C" w14:textId="77777777" w:rsidR="00B40C44" w:rsidRPr="00B40C44" w:rsidRDefault="00B40C44" w:rsidP="00B40C44">
      <w:pPr>
        <w:widowControl/>
        <w:adjustRightInd/>
        <w:spacing w:after="0" w:line="240" w:lineRule="auto"/>
        <w:jc w:val="left"/>
        <w:textAlignment w:val="auto"/>
        <w:rPr>
          <w:rFonts w:ascii="Calibri" w:eastAsia="Calibri" w:hAnsi="Calibri" w:cs="Calibri"/>
          <w:b/>
          <w:bCs/>
          <w:kern w:val="32"/>
        </w:rPr>
      </w:pPr>
      <w:bookmarkStart w:id="43" w:name="_Toc337199484"/>
      <w:bookmarkStart w:id="44" w:name="_Toc398803607"/>
      <w:bookmarkStart w:id="45" w:name="_Toc258508090"/>
      <w:bookmarkStart w:id="46" w:name="_Toc281896100"/>
      <w:bookmarkStart w:id="47" w:name="_Toc283124659"/>
      <w:bookmarkStart w:id="48" w:name="_Toc337199483"/>
      <w:bookmarkStart w:id="49" w:name="_Toc398803606"/>
    </w:p>
    <w:bookmarkEnd w:id="43"/>
    <w:bookmarkEnd w:id="44"/>
    <w:p w14:paraId="2B7EDB5F" w14:textId="77777777" w:rsidR="00B40C44" w:rsidRPr="00B40C44" w:rsidRDefault="00B40C44" w:rsidP="00B40C44">
      <w:pPr>
        <w:widowControl/>
        <w:adjustRightInd/>
        <w:spacing w:after="0" w:line="240" w:lineRule="auto"/>
        <w:jc w:val="left"/>
        <w:textAlignment w:val="auto"/>
        <w:rPr>
          <w:rFonts w:eastAsia="Calibri"/>
          <w:i/>
        </w:rPr>
      </w:pPr>
      <w:r w:rsidRPr="00B40C44">
        <w:rPr>
          <w:rFonts w:eastAsia="Calibri"/>
          <w:i/>
        </w:rPr>
        <w:br w:type="page"/>
      </w:r>
    </w:p>
    <w:p w14:paraId="3CB2A8A6" w14:textId="4FF0435F" w:rsidR="00B40C44" w:rsidRPr="00F771DE" w:rsidRDefault="0025011B" w:rsidP="008A52C0">
      <w:pPr>
        <w:keepNext/>
        <w:widowControl/>
        <w:pBdr>
          <w:bottom w:val="single" w:sz="12" w:space="1" w:color="auto"/>
        </w:pBdr>
        <w:adjustRightInd/>
        <w:spacing w:after="0"/>
        <w:ind w:right="144"/>
        <w:jc w:val="left"/>
        <w:textAlignment w:val="auto"/>
        <w:outlineLvl w:val="0"/>
        <w:rPr>
          <w:rFonts w:eastAsia="Calibri"/>
          <w:b/>
          <w:bCs/>
        </w:rPr>
      </w:pPr>
      <w:bookmarkStart w:id="50" w:name="_Toc457126529"/>
      <w:bookmarkStart w:id="51" w:name="_Toc490827325"/>
      <w:bookmarkEnd w:id="45"/>
      <w:bookmarkEnd w:id="46"/>
      <w:bookmarkEnd w:id="47"/>
      <w:bookmarkEnd w:id="48"/>
      <w:bookmarkEnd w:id="49"/>
      <w:r>
        <w:rPr>
          <w:rFonts w:eastAsia="Calibri"/>
          <w:b/>
          <w:bCs/>
          <w:kern w:val="32"/>
        </w:rPr>
        <w:t xml:space="preserve">Appendix </w:t>
      </w:r>
      <w:r w:rsidR="007736AE">
        <w:rPr>
          <w:rFonts w:eastAsia="Calibri"/>
          <w:b/>
          <w:bCs/>
          <w:kern w:val="32"/>
        </w:rPr>
        <w:t>H</w:t>
      </w:r>
      <w:r w:rsidR="00B40C44" w:rsidRPr="00F771DE">
        <w:rPr>
          <w:rFonts w:eastAsia="Calibri"/>
          <w:b/>
          <w:bCs/>
          <w:kern w:val="32"/>
        </w:rPr>
        <w:t>: Parent or Legal Guardian of Student (</w:t>
      </w:r>
      <w:r w:rsidR="00D4559B">
        <w:rPr>
          <w:rFonts w:eastAsia="Calibri"/>
          <w:b/>
          <w:bCs/>
          <w:kern w:val="32"/>
        </w:rPr>
        <w:t>U</w:t>
      </w:r>
      <w:r w:rsidR="00B40C44" w:rsidRPr="00F771DE">
        <w:rPr>
          <w:rFonts w:eastAsia="Calibri"/>
          <w:b/>
          <w:bCs/>
          <w:kern w:val="32"/>
        </w:rPr>
        <w:t xml:space="preserve">nder </w:t>
      </w:r>
      <w:r w:rsidR="00D4559B">
        <w:rPr>
          <w:rFonts w:eastAsia="Calibri"/>
          <w:b/>
          <w:bCs/>
          <w:kern w:val="32"/>
        </w:rPr>
        <w:t>A</w:t>
      </w:r>
      <w:r w:rsidR="00B40C44" w:rsidRPr="00F771DE">
        <w:rPr>
          <w:rFonts w:eastAsia="Calibri"/>
          <w:b/>
          <w:bCs/>
          <w:kern w:val="32"/>
        </w:rPr>
        <w:t xml:space="preserve">ge 18) Participant </w:t>
      </w:r>
      <w:bookmarkEnd w:id="23"/>
      <w:r w:rsidR="00970766">
        <w:rPr>
          <w:rFonts w:eastAsia="Calibri"/>
          <w:b/>
          <w:bCs/>
          <w:kern w:val="32"/>
        </w:rPr>
        <w:t>Permission</w:t>
      </w:r>
      <w:r w:rsidR="00970766" w:rsidRPr="00F771DE">
        <w:rPr>
          <w:rFonts w:eastAsia="Calibri"/>
          <w:b/>
          <w:bCs/>
          <w:kern w:val="32"/>
        </w:rPr>
        <w:t xml:space="preserve"> </w:t>
      </w:r>
      <w:r w:rsidR="00B40C44" w:rsidRPr="00F771DE">
        <w:rPr>
          <w:rFonts w:eastAsia="Calibri"/>
          <w:b/>
          <w:bCs/>
          <w:kern w:val="32"/>
        </w:rPr>
        <w:t>Form</w:t>
      </w:r>
      <w:bookmarkEnd w:id="24"/>
      <w:bookmarkEnd w:id="25"/>
      <w:bookmarkEnd w:id="26"/>
      <w:bookmarkEnd w:id="50"/>
      <w:r w:rsidR="00BA07CD">
        <w:rPr>
          <w:rFonts w:eastAsia="Calibri"/>
          <w:b/>
          <w:bCs/>
          <w:kern w:val="32"/>
        </w:rPr>
        <w:t xml:space="preserve"> for Focus Group</w:t>
      </w:r>
      <w:r w:rsidR="00670262">
        <w:rPr>
          <w:rFonts w:eastAsia="Calibri"/>
          <w:b/>
          <w:bCs/>
          <w:kern w:val="32"/>
        </w:rPr>
        <w:t>s and Cognitive Interviews</w:t>
      </w:r>
      <w:bookmarkEnd w:id="51"/>
    </w:p>
    <w:p w14:paraId="2CFCB9AE" w14:textId="77777777" w:rsidR="00C443E6" w:rsidRDefault="00C443E6" w:rsidP="00C443E6">
      <w:pPr>
        <w:widowControl/>
        <w:autoSpaceDE w:val="0"/>
        <w:autoSpaceDN w:val="0"/>
        <w:spacing w:after="0" w:line="240" w:lineRule="auto"/>
        <w:textAlignment w:val="auto"/>
        <w:rPr>
          <w:rFonts w:eastAsia="Calibri"/>
          <w:noProof/>
        </w:rPr>
      </w:pPr>
    </w:p>
    <w:p w14:paraId="766C05B9" w14:textId="77777777" w:rsidR="00B40C44" w:rsidRPr="00B40C44" w:rsidRDefault="00B40C44" w:rsidP="00B40C44">
      <w:pPr>
        <w:widowControl/>
        <w:autoSpaceDE w:val="0"/>
        <w:autoSpaceDN w:val="0"/>
        <w:spacing w:after="0" w:line="240" w:lineRule="auto"/>
        <w:jc w:val="center"/>
        <w:textAlignment w:val="auto"/>
        <w:rPr>
          <w:rFonts w:eastAsia="Calibri"/>
          <w:noProof/>
        </w:rPr>
      </w:pPr>
      <w:r w:rsidRPr="00B40C44">
        <w:rPr>
          <w:rFonts w:eastAsia="Calibri"/>
          <w:noProof/>
        </w:rPr>
        <w:t xml:space="preserve">PARENTAL </w:t>
      </w:r>
      <w:r w:rsidR="00970766">
        <w:rPr>
          <w:rFonts w:eastAsia="Calibri"/>
          <w:noProof/>
        </w:rPr>
        <w:t>PERMISSION</w:t>
      </w:r>
      <w:r w:rsidR="00970766" w:rsidRPr="00B40C44">
        <w:rPr>
          <w:rFonts w:eastAsia="Calibri"/>
          <w:noProof/>
        </w:rPr>
        <w:t xml:space="preserve"> </w:t>
      </w:r>
      <w:r w:rsidRPr="00B40C44">
        <w:rPr>
          <w:rFonts w:eastAsia="Calibri"/>
          <w:noProof/>
        </w:rPr>
        <w:t>DOCUMENT</w:t>
      </w:r>
    </w:p>
    <w:p w14:paraId="29248F48" w14:textId="77777777" w:rsidR="00B40C44" w:rsidRPr="00B40C44" w:rsidRDefault="00B40C44" w:rsidP="00B40C44">
      <w:pPr>
        <w:widowControl/>
        <w:autoSpaceDE w:val="0"/>
        <w:autoSpaceDN w:val="0"/>
        <w:spacing w:after="0" w:line="240" w:lineRule="auto"/>
        <w:jc w:val="center"/>
        <w:textAlignment w:val="auto"/>
        <w:rPr>
          <w:rFonts w:eastAsia="Calibri"/>
          <w:noProof/>
        </w:rPr>
      </w:pPr>
      <w:r w:rsidRPr="00B40C44">
        <w:rPr>
          <w:rFonts w:eastAsia="Calibri"/>
          <w:noProof/>
        </w:rPr>
        <w:t>FOR PARTICIPATION IN RESEARCH</w:t>
      </w:r>
    </w:p>
    <w:p w14:paraId="7A998768" w14:textId="77777777" w:rsidR="00B40C44" w:rsidRPr="00B40C44" w:rsidRDefault="00B40C44" w:rsidP="00B40C44">
      <w:pPr>
        <w:widowControl/>
        <w:autoSpaceDE w:val="0"/>
        <w:autoSpaceDN w:val="0"/>
        <w:spacing w:after="0" w:line="240" w:lineRule="auto"/>
        <w:jc w:val="center"/>
        <w:textAlignment w:val="auto"/>
        <w:rPr>
          <w:rFonts w:eastAsia="Calibri"/>
          <w:noProof/>
        </w:rPr>
      </w:pPr>
    </w:p>
    <w:p w14:paraId="3A3DE98C" w14:textId="77777777" w:rsidR="006D101F" w:rsidRDefault="00527164" w:rsidP="03A049AD">
      <w:pPr>
        <w:widowControl/>
        <w:autoSpaceDE w:val="0"/>
        <w:autoSpaceDN w:val="0"/>
        <w:spacing w:after="0" w:line="240" w:lineRule="auto"/>
        <w:jc w:val="center"/>
        <w:textAlignment w:val="auto"/>
        <w:rPr>
          <w:rFonts w:eastAsia="Calibri"/>
          <w:noProof/>
        </w:rPr>
      </w:pPr>
      <w:r>
        <w:rPr>
          <w:rFonts w:eastAsia="Calibri"/>
        </w:rPr>
        <w:t>&lt;</w:t>
      </w:r>
      <w:r w:rsidR="03A049AD" w:rsidRPr="03A049AD">
        <w:rPr>
          <w:rFonts w:eastAsia="Calibri"/>
        </w:rPr>
        <w:t>LOCAL FACILITY NAME</w:t>
      </w:r>
      <w:r>
        <w:rPr>
          <w:rFonts w:eastAsia="Calibri"/>
        </w:rPr>
        <w:t>&gt;</w:t>
      </w:r>
    </w:p>
    <w:p w14:paraId="06F154FC" w14:textId="52740144" w:rsidR="00B40C44" w:rsidRPr="00B40C44" w:rsidRDefault="00E63813" w:rsidP="006D6ECB">
      <w:pPr>
        <w:widowControl/>
        <w:autoSpaceDE w:val="0"/>
        <w:autoSpaceDN w:val="0"/>
        <w:spacing w:after="0" w:line="240" w:lineRule="auto"/>
        <w:textAlignment w:val="auto"/>
        <w:rPr>
          <w:rFonts w:eastAsia="Calibri"/>
          <w:noProof/>
        </w:rPr>
      </w:pPr>
      <w:r w:rsidRPr="00E63813">
        <w:t xml:space="preserve">The National Assessment of Educational Progress (NAEP) Household Composition and Caregiver Information Survey Questionnaire </w:t>
      </w:r>
      <w:r w:rsidRPr="00670262">
        <w:t>Items:</w:t>
      </w:r>
      <w:r w:rsidRPr="00B02D49">
        <w:t xml:space="preserve"> </w:t>
      </w:r>
      <w:r w:rsidR="00670262">
        <w:t>&lt;</w:t>
      </w:r>
      <w:r w:rsidR="00644F7B" w:rsidRPr="00670262">
        <w:rPr>
          <w:rFonts w:eastAsia="Calibri"/>
          <w:noProof/>
        </w:rPr>
        <w:t>Focus Group</w:t>
      </w:r>
      <w:r w:rsidR="00644F7B">
        <w:rPr>
          <w:rFonts w:eastAsia="Calibri"/>
          <w:noProof/>
        </w:rPr>
        <w:t xml:space="preserve"> Discussions</w:t>
      </w:r>
      <w:r w:rsidR="00670262">
        <w:rPr>
          <w:rFonts w:eastAsia="Calibri"/>
          <w:noProof/>
        </w:rPr>
        <w:t>/</w:t>
      </w:r>
      <w:r w:rsidR="00670262">
        <w:t>Cognitive Interviews&gt;</w:t>
      </w:r>
      <w:r w:rsidR="00B40C44" w:rsidRPr="00B40C44">
        <w:rPr>
          <w:rFonts w:eastAsia="Calibri"/>
          <w:noProof/>
        </w:rPr>
        <w:t xml:space="preserve"> for NAEP Survey Question Testing</w:t>
      </w:r>
    </w:p>
    <w:p w14:paraId="7355FC38" w14:textId="77777777" w:rsidR="00B40C44" w:rsidRPr="00B40C44" w:rsidRDefault="00B40C44" w:rsidP="00B40C44">
      <w:pPr>
        <w:widowControl/>
        <w:autoSpaceDE w:val="0"/>
        <w:autoSpaceDN w:val="0"/>
        <w:spacing w:after="0" w:line="240" w:lineRule="auto"/>
        <w:jc w:val="center"/>
        <w:textAlignment w:val="auto"/>
        <w:rPr>
          <w:rFonts w:eastAsia="Calibri"/>
          <w:noProof/>
        </w:rPr>
      </w:pPr>
    </w:p>
    <w:p w14:paraId="44B9E4C8" w14:textId="77777777" w:rsidR="00B40C44" w:rsidRPr="00B40C44" w:rsidRDefault="00B40C44" w:rsidP="00B40C44">
      <w:pPr>
        <w:widowControl/>
        <w:autoSpaceDE w:val="0"/>
        <w:autoSpaceDN w:val="0"/>
        <w:spacing w:after="0" w:line="240" w:lineRule="auto"/>
        <w:jc w:val="left"/>
        <w:textAlignment w:val="auto"/>
        <w:rPr>
          <w:rFonts w:eastAsia="Calibri"/>
          <w:noProof/>
        </w:rPr>
      </w:pPr>
      <w:r w:rsidRPr="00B40C44">
        <w:rPr>
          <w:rFonts w:eastAsia="Calibri"/>
          <w:noProof/>
        </w:rPr>
        <w:t xml:space="preserve">Thank you for agreeing to your child’s participation in the research study described below. This </w:t>
      </w:r>
      <w:r w:rsidR="00970766">
        <w:rPr>
          <w:rFonts w:eastAsia="Calibri"/>
          <w:noProof/>
        </w:rPr>
        <w:t>permission</w:t>
      </w:r>
      <w:r w:rsidR="00970766" w:rsidRPr="00B40C44">
        <w:rPr>
          <w:rFonts w:eastAsia="Calibri"/>
          <w:noProof/>
        </w:rPr>
        <w:t xml:space="preserve"> </w:t>
      </w:r>
      <w:r w:rsidRPr="00B40C44">
        <w:rPr>
          <w:rFonts w:eastAsia="Calibri"/>
          <w:noProof/>
        </w:rPr>
        <w:t>form explains the research study. Please read it carefully, and feel free to ask questions about anything you do not understand. If you do not have questions now, you may ask them if they occur to you later.</w:t>
      </w:r>
    </w:p>
    <w:p w14:paraId="2A8AB0FD" w14:textId="77777777" w:rsidR="00B40C44" w:rsidRPr="00B40C44" w:rsidRDefault="00B40C44" w:rsidP="00B40C44">
      <w:pPr>
        <w:widowControl/>
        <w:autoSpaceDE w:val="0"/>
        <w:autoSpaceDN w:val="0"/>
        <w:spacing w:after="0" w:line="240" w:lineRule="auto"/>
        <w:jc w:val="left"/>
        <w:textAlignment w:val="auto"/>
        <w:rPr>
          <w:rFonts w:eastAsia="Calibri"/>
        </w:rPr>
      </w:pPr>
    </w:p>
    <w:p w14:paraId="25B495B4" w14:textId="77777777" w:rsidR="00B40C44" w:rsidRPr="00B40C44"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What is this study about?</w:t>
      </w:r>
    </w:p>
    <w:p w14:paraId="1BDFF249" w14:textId="074E2113" w:rsidR="00B40C44" w:rsidRPr="00B40C44"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 xml:space="preserve">On behalf of the National Center for Education Statistics (NCES), part of the U.S. Department of Education, </w:t>
      </w:r>
      <w:r w:rsidR="00527164">
        <w:rPr>
          <w:rFonts w:eastAsia="Calibri" w:cs="Arial"/>
        </w:rPr>
        <w:t>&lt;</w:t>
      </w:r>
      <w:r w:rsidRPr="03A049AD">
        <w:rPr>
          <w:rFonts w:eastAsia="Calibri" w:cs="Arial"/>
        </w:rPr>
        <w:t>LOCAL FACILITY NAME</w:t>
      </w:r>
      <w:r w:rsidR="00527164">
        <w:rPr>
          <w:rFonts w:eastAsia="Calibri" w:cs="Arial"/>
        </w:rPr>
        <w:t>&gt;</w:t>
      </w:r>
      <w:r w:rsidRPr="03A049AD">
        <w:rPr>
          <w:rFonts w:eastAsia="Calibri"/>
        </w:rPr>
        <w:t xml:space="preserve"> is conducting </w:t>
      </w:r>
      <w:r w:rsidR="00670262">
        <w:rPr>
          <w:rFonts w:eastAsia="Calibri"/>
        </w:rPr>
        <w:t>&lt;</w:t>
      </w:r>
      <w:r w:rsidRPr="03A049AD">
        <w:rPr>
          <w:rFonts w:eastAsia="Calibri"/>
        </w:rPr>
        <w:t>focus groups</w:t>
      </w:r>
      <w:r w:rsidR="00670262">
        <w:rPr>
          <w:rFonts w:eastAsia="Calibri"/>
        </w:rPr>
        <w:t>/interviews&gt;</w:t>
      </w:r>
      <w:r w:rsidRPr="03A049AD">
        <w:rPr>
          <w:rFonts w:eastAsia="Calibri"/>
        </w:rPr>
        <w:t xml:space="preserve"> with students currently in fourth, eighth, and twelfth grade </w:t>
      </w:r>
      <w:r w:rsidR="00E4624E">
        <w:rPr>
          <w:rFonts w:eastAsia="Calibri"/>
        </w:rPr>
        <w:t xml:space="preserve">about </w:t>
      </w:r>
      <w:r w:rsidR="00670262">
        <w:rPr>
          <w:rFonts w:eastAsia="Calibri"/>
        </w:rPr>
        <w:t>&lt;</w:t>
      </w:r>
      <w:r w:rsidR="00E4624E">
        <w:rPr>
          <w:rFonts w:eastAsia="Calibri"/>
        </w:rPr>
        <w:t>who they live with in their household(s)</w:t>
      </w:r>
      <w:r w:rsidR="00670262">
        <w:rPr>
          <w:rFonts w:eastAsia="Calibri"/>
        </w:rPr>
        <w:t>/</w:t>
      </w:r>
      <w:r w:rsidR="00D2219C">
        <w:rPr>
          <w:rFonts w:eastAsia="Calibri"/>
        </w:rPr>
        <w:t>new survey questions that ask about who youth live with&gt;</w:t>
      </w:r>
      <w:r w:rsidR="00E4624E">
        <w:rPr>
          <w:rFonts w:eastAsia="Calibri"/>
        </w:rPr>
        <w:t>. The purpose of this study is to inform updates to</w:t>
      </w:r>
      <w:r w:rsidRPr="03A049AD">
        <w:rPr>
          <w:rFonts w:eastAsia="Calibri"/>
        </w:rPr>
        <w:t xml:space="preserve"> existing survey questions</w:t>
      </w:r>
      <w:r w:rsidR="006B7A69">
        <w:rPr>
          <w:rFonts w:eastAsia="Calibri"/>
        </w:rPr>
        <w:t xml:space="preserve"> </w:t>
      </w:r>
      <w:r w:rsidR="00E4624E">
        <w:rPr>
          <w:rFonts w:eastAsia="Calibri"/>
        </w:rPr>
        <w:t xml:space="preserve">about student households </w:t>
      </w:r>
      <w:r w:rsidR="006B7A69">
        <w:rPr>
          <w:rFonts w:eastAsia="Calibri"/>
        </w:rPr>
        <w:t>for the National Assessment of Educational Progress (NAEP)</w:t>
      </w:r>
      <w:r w:rsidR="00E4624E">
        <w:rPr>
          <w:rFonts w:eastAsia="Calibri"/>
        </w:rPr>
        <w:t>.</w:t>
      </w:r>
      <w:r w:rsidRPr="03A049AD">
        <w:rPr>
          <w:rFonts w:eastAsia="Calibri"/>
        </w:rPr>
        <w:t xml:space="preserve"> Your child’s feedback will help NCES improve the survey so students like him or her understand all the questions and find them easy to answer. (More information about the NAEP assessment is available online at: </w:t>
      </w:r>
      <w:hyperlink r:id="rId29" w:history="1">
        <w:r w:rsidR="007B42CF" w:rsidRPr="00015476">
          <w:rPr>
            <w:rStyle w:val="Hyperlink"/>
            <w:rFonts w:eastAsia="Calibri"/>
          </w:rPr>
          <w:t>http://nces.ed.gov/nationsreportcard/</w:t>
        </w:r>
      </w:hyperlink>
      <w:r w:rsidR="006B7A69" w:rsidRPr="00E63813">
        <w:rPr>
          <w:rFonts w:eastAsia="Calibri"/>
          <w:u w:val="single"/>
        </w:rPr>
        <w:t>.</w:t>
      </w:r>
      <w:r w:rsidRPr="00527164">
        <w:rPr>
          <w:rFonts w:eastAsia="Calibri"/>
        </w:rPr>
        <w:t>)</w:t>
      </w:r>
    </w:p>
    <w:p w14:paraId="795E9077" w14:textId="77777777" w:rsidR="00B40C44" w:rsidRPr="00B40C44" w:rsidRDefault="00B40C44" w:rsidP="00B40C44">
      <w:pPr>
        <w:widowControl/>
        <w:autoSpaceDE w:val="0"/>
        <w:autoSpaceDN w:val="0"/>
        <w:spacing w:after="0" w:line="240" w:lineRule="auto"/>
        <w:jc w:val="left"/>
        <w:textAlignment w:val="auto"/>
        <w:rPr>
          <w:rFonts w:eastAsia="Calibri"/>
        </w:rPr>
      </w:pPr>
    </w:p>
    <w:p w14:paraId="3BD91D0B" w14:textId="43C13D2A" w:rsidR="00B40C44" w:rsidRPr="00B40C44"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 xml:space="preserve">Where will the </w:t>
      </w:r>
      <w:r w:rsidR="00D2219C">
        <w:rPr>
          <w:rFonts w:eastAsia="Calibri"/>
          <w:b/>
          <w:bCs/>
        </w:rPr>
        <w:t>&lt;</w:t>
      </w:r>
      <w:r w:rsidRPr="03A049AD">
        <w:rPr>
          <w:rFonts w:eastAsia="Calibri"/>
          <w:b/>
          <w:bCs/>
        </w:rPr>
        <w:t>focus group</w:t>
      </w:r>
      <w:r w:rsidR="00D2219C">
        <w:rPr>
          <w:rFonts w:eastAsia="Calibri"/>
          <w:b/>
          <w:bCs/>
        </w:rPr>
        <w:t>/</w:t>
      </w:r>
      <w:r w:rsidR="00142CD6">
        <w:rPr>
          <w:rFonts w:eastAsia="Calibri"/>
          <w:b/>
          <w:bCs/>
        </w:rPr>
        <w:t xml:space="preserve">research </w:t>
      </w:r>
      <w:r w:rsidR="00D2219C">
        <w:rPr>
          <w:rFonts w:eastAsia="Calibri"/>
          <w:b/>
          <w:bCs/>
        </w:rPr>
        <w:t>interview&gt;</w:t>
      </w:r>
      <w:r w:rsidRPr="03A049AD">
        <w:rPr>
          <w:rFonts w:eastAsia="Calibri"/>
          <w:b/>
          <w:bCs/>
        </w:rPr>
        <w:t xml:space="preserve"> take place?</w:t>
      </w:r>
    </w:p>
    <w:p w14:paraId="4034B499" w14:textId="45B2712D" w:rsidR="006D101F"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 xml:space="preserve">The </w:t>
      </w:r>
      <w:r w:rsidR="00D2219C">
        <w:rPr>
          <w:rFonts w:eastAsia="Calibri"/>
        </w:rPr>
        <w:t>&lt;</w:t>
      </w:r>
      <w:r w:rsidRPr="03A049AD">
        <w:rPr>
          <w:rFonts w:eastAsia="Calibri"/>
        </w:rPr>
        <w:t>focus group</w:t>
      </w:r>
      <w:r w:rsidR="00D2219C">
        <w:rPr>
          <w:rFonts w:eastAsia="Calibri"/>
        </w:rPr>
        <w:t>/</w:t>
      </w:r>
      <w:r w:rsidR="009868DF">
        <w:rPr>
          <w:rFonts w:eastAsia="Calibri"/>
        </w:rPr>
        <w:t xml:space="preserve">research </w:t>
      </w:r>
      <w:r w:rsidR="00D2219C">
        <w:rPr>
          <w:rFonts w:eastAsia="Calibri"/>
        </w:rPr>
        <w:t>interviews&gt;</w:t>
      </w:r>
      <w:r w:rsidRPr="03A049AD">
        <w:rPr>
          <w:rFonts w:eastAsia="Calibri"/>
        </w:rPr>
        <w:t xml:space="preserve"> will take place at &lt;NAME OF </w:t>
      </w:r>
      <w:r w:rsidR="003A1006">
        <w:rPr>
          <w:rFonts w:eastAsia="Calibri"/>
        </w:rPr>
        <w:t xml:space="preserve">FOCUS GROUP OR </w:t>
      </w:r>
      <w:r w:rsidRPr="03A049AD">
        <w:rPr>
          <w:rFonts w:eastAsia="Calibri"/>
        </w:rPr>
        <w:t xml:space="preserve">INTERVIEW LOCATION&gt;, located at &lt;LOCATION&gt;, near &lt;NEARBY LANDMARK OR METRO STATION&gt; </w:t>
      </w:r>
      <w:r w:rsidR="006B7A69">
        <w:rPr>
          <w:rFonts w:eastAsia="Calibri"/>
        </w:rPr>
        <w:t>during</w:t>
      </w:r>
      <w:r w:rsidR="006B7A69" w:rsidRPr="03A049AD">
        <w:rPr>
          <w:rFonts w:eastAsia="Calibri"/>
        </w:rPr>
        <w:t xml:space="preserve"> </w:t>
      </w:r>
      <w:r w:rsidRPr="03A049AD">
        <w:rPr>
          <w:rFonts w:eastAsia="Calibri"/>
        </w:rPr>
        <w:t>an after-school or weekend session.</w:t>
      </w:r>
    </w:p>
    <w:p w14:paraId="7DFB7024" w14:textId="74356A1C" w:rsidR="00B40C44" w:rsidRPr="00B40C44" w:rsidRDefault="00B40C44" w:rsidP="00B40C44">
      <w:pPr>
        <w:widowControl/>
        <w:autoSpaceDE w:val="0"/>
        <w:autoSpaceDN w:val="0"/>
        <w:spacing w:after="0" w:line="240" w:lineRule="auto"/>
        <w:jc w:val="left"/>
        <w:textAlignment w:val="auto"/>
        <w:rPr>
          <w:rFonts w:eastAsia="Calibri"/>
        </w:rPr>
      </w:pPr>
    </w:p>
    <w:p w14:paraId="320A01F3" w14:textId="0DB76046" w:rsidR="00B40C44" w:rsidRPr="00B40C44"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 xml:space="preserve">What will happen during the </w:t>
      </w:r>
      <w:r w:rsidR="007736E5">
        <w:rPr>
          <w:rFonts w:eastAsia="Calibri"/>
          <w:b/>
          <w:bCs/>
        </w:rPr>
        <w:t>&lt;</w:t>
      </w:r>
      <w:r w:rsidRPr="03A049AD">
        <w:rPr>
          <w:rFonts w:eastAsia="Calibri"/>
          <w:b/>
          <w:bCs/>
        </w:rPr>
        <w:t>focus group</w:t>
      </w:r>
      <w:r w:rsidR="007736E5">
        <w:rPr>
          <w:rFonts w:eastAsia="Calibri"/>
          <w:b/>
          <w:bCs/>
        </w:rPr>
        <w:t>/</w:t>
      </w:r>
      <w:r w:rsidR="00142CD6">
        <w:rPr>
          <w:rFonts w:eastAsia="Calibri"/>
          <w:b/>
          <w:bCs/>
        </w:rPr>
        <w:t xml:space="preserve">research </w:t>
      </w:r>
      <w:r w:rsidR="007736E5">
        <w:rPr>
          <w:rFonts w:eastAsia="Calibri"/>
          <w:b/>
          <w:bCs/>
        </w:rPr>
        <w:t>interview&gt;</w:t>
      </w:r>
      <w:r w:rsidRPr="03A049AD">
        <w:rPr>
          <w:rFonts w:eastAsia="Calibri"/>
          <w:b/>
          <w:bCs/>
        </w:rPr>
        <w:t>?</w:t>
      </w:r>
    </w:p>
    <w:p w14:paraId="599E6B54" w14:textId="5B5795F7" w:rsidR="00D2219C" w:rsidRDefault="00D2219C" w:rsidP="03A049AD">
      <w:pPr>
        <w:widowControl/>
        <w:autoSpaceDE w:val="0"/>
        <w:autoSpaceDN w:val="0"/>
        <w:spacing w:after="0" w:line="240" w:lineRule="auto"/>
        <w:ind w:left="720"/>
        <w:contextualSpacing/>
        <w:jc w:val="left"/>
        <w:textAlignment w:val="auto"/>
        <w:rPr>
          <w:rFonts w:eastAsia="Calibri"/>
        </w:rPr>
      </w:pPr>
      <w:r>
        <w:rPr>
          <w:rFonts w:eastAsia="Calibri"/>
        </w:rPr>
        <w:t>[</w:t>
      </w:r>
      <w:r>
        <w:rPr>
          <w:rFonts w:eastAsia="Calibri"/>
          <w:i/>
        </w:rPr>
        <w:t xml:space="preserve">For Focus Groups: </w:t>
      </w:r>
      <w:r w:rsidR="03A049AD" w:rsidRPr="03A049AD">
        <w:rPr>
          <w:rFonts w:eastAsia="Calibri"/>
        </w:rPr>
        <w:t>During the interview, your child will be asked to identify the parent</w:t>
      </w:r>
      <w:r w:rsidR="002E6597">
        <w:rPr>
          <w:rFonts w:eastAsia="Calibri"/>
        </w:rPr>
        <w:t>(</w:t>
      </w:r>
      <w:r w:rsidR="03A049AD" w:rsidRPr="03A049AD">
        <w:rPr>
          <w:rFonts w:eastAsia="Calibri"/>
        </w:rPr>
        <w:t>s</w:t>
      </w:r>
      <w:r w:rsidR="002E6597">
        <w:rPr>
          <w:rFonts w:eastAsia="Calibri"/>
        </w:rPr>
        <w:t>)</w:t>
      </w:r>
      <w:r w:rsidR="03A049AD" w:rsidRPr="03A049AD">
        <w:rPr>
          <w:rFonts w:eastAsia="Calibri"/>
        </w:rPr>
        <w:t xml:space="preserve"> and/or </w:t>
      </w:r>
      <w:r w:rsidR="002E6597">
        <w:rPr>
          <w:rFonts w:eastAsia="Calibri"/>
        </w:rPr>
        <w:t xml:space="preserve">legal </w:t>
      </w:r>
      <w:r w:rsidR="03A049AD" w:rsidRPr="03A049AD">
        <w:rPr>
          <w:rFonts w:eastAsia="Calibri"/>
        </w:rPr>
        <w:t>guardian</w:t>
      </w:r>
      <w:r w:rsidR="002E6597">
        <w:rPr>
          <w:rFonts w:eastAsia="Calibri"/>
        </w:rPr>
        <w:t>(</w:t>
      </w:r>
      <w:r w:rsidR="03A049AD" w:rsidRPr="03A049AD">
        <w:rPr>
          <w:rFonts w:eastAsia="Calibri"/>
        </w:rPr>
        <w:t>s</w:t>
      </w:r>
      <w:r w:rsidR="002E6597">
        <w:rPr>
          <w:rFonts w:eastAsia="Calibri"/>
        </w:rPr>
        <w:t>)</w:t>
      </w:r>
      <w:r w:rsidR="03A049AD" w:rsidRPr="03A049AD">
        <w:rPr>
          <w:rFonts w:eastAsia="Calibri"/>
        </w:rPr>
        <w:t xml:space="preserve"> with whom he or she lives</w:t>
      </w:r>
      <w:r w:rsidR="002E6597">
        <w:rPr>
          <w:rFonts w:eastAsia="Calibri"/>
        </w:rPr>
        <w:t xml:space="preserve"> </w:t>
      </w:r>
      <w:r w:rsidR="03A049AD" w:rsidRPr="03A049AD">
        <w:rPr>
          <w:rFonts w:eastAsia="Calibri"/>
        </w:rPr>
        <w:t xml:space="preserve">at least some of the time. The moderator will then ask students to describe what they know about each parent or </w:t>
      </w:r>
      <w:r w:rsidR="002E6597">
        <w:rPr>
          <w:rFonts w:eastAsia="Calibri"/>
        </w:rPr>
        <w:t xml:space="preserve">legal </w:t>
      </w:r>
      <w:r w:rsidR="03A049AD" w:rsidRPr="03A049AD">
        <w:rPr>
          <w:rFonts w:eastAsia="Calibri"/>
        </w:rPr>
        <w:t>guardian’s level of education, as well as what kind of work he or she does. These discussions will help us to improve the</w:t>
      </w:r>
      <w:r w:rsidR="00333DC2">
        <w:rPr>
          <w:rFonts w:eastAsia="Calibri"/>
        </w:rPr>
        <w:t xml:space="preserve"> NAEP</w:t>
      </w:r>
      <w:r w:rsidR="03A049AD" w:rsidRPr="03A049AD">
        <w:rPr>
          <w:rFonts w:eastAsia="Calibri"/>
        </w:rPr>
        <w:t xml:space="preserve"> survey questions and make the questions easier to understand.</w:t>
      </w:r>
      <w:r w:rsidRPr="00D2219C">
        <w:rPr>
          <w:rFonts w:eastAsia="Calibri"/>
        </w:rPr>
        <w:t xml:space="preserve"> </w:t>
      </w:r>
      <w:r w:rsidRPr="00E63813">
        <w:rPr>
          <w:rFonts w:eastAsia="Calibri"/>
        </w:rPr>
        <w:t xml:space="preserve">The person who brings the </w:t>
      </w:r>
      <w:r>
        <w:rPr>
          <w:rFonts w:eastAsia="Calibri"/>
        </w:rPr>
        <w:t>student</w:t>
      </w:r>
      <w:r w:rsidRPr="00E63813">
        <w:rPr>
          <w:rFonts w:eastAsia="Calibri"/>
        </w:rPr>
        <w:t xml:space="preserve"> to the interview will be asked to wait in the facility’s lobby while the interview is being conducted.</w:t>
      </w:r>
      <w:r>
        <w:rPr>
          <w:rFonts w:eastAsia="Calibri"/>
        </w:rPr>
        <w:t>]</w:t>
      </w:r>
    </w:p>
    <w:p w14:paraId="63F9C977" w14:textId="77777777" w:rsidR="00D2219C" w:rsidRDefault="00D2219C" w:rsidP="03A049AD">
      <w:pPr>
        <w:widowControl/>
        <w:autoSpaceDE w:val="0"/>
        <w:autoSpaceDN w:val="0"/>
        <w:spacing w:after="0" w:line="240" w:lineRule="auto"/>
        <w:ind w:left="720"/>
        <w:contextualSpacing/>
        <w:jc w:val="left"/>
        <w:textAlignment w:val="auto"/>
        <w:rPr>
          <w:rFonts w:eastAsia="Calibri"/>
        </w:rPr>
      </w:pPr>
    </w:p>
    <w:p w14:paraId="44F99E45" w14:textId="0468953F" w:rsidR="00B40C44" w:rsidRPr="00B40C44" w:rsidRDefault="00D2219C" w:rsidP="00D2219C">
      <w:pPr>
        <w:widowControl/>
        <w:autoSpaceDE w:val="0"/>
        <w:autoSpaceDN w:val="0"/>
        <w:spacing w:after="0" w:line="240" w:lineRule="auto"/>
        <w:ind w:left="720"/>
        <w:contextualSpacing/>
        <w:jc w:val="left"/>
        <w:textAlignment w:val="auto"/>
        <w:rPr>
          <w:rFonts w:eastAsia="Calibri"/>
        </w:rPr>
      </w:pPr>
      <w:r>
        <w:rPr>
          <w:rFonts w:eastAsia="Calibri"/>
        </w:rPr>
        <w:t>[</w:t>
      </w:r>
      <w:r>
        <w:rPr>
          <w:rFonts w:eastAsia="Calibri"/>
          <w:i/>
        </w:rPr>
        <w:t xml:space="preserve">For Cognitive Interviews: </w:t>
      </w:r>
      <w:r w:rsidRPr="03A049AD">
        <w:rPr>
          <w:rFonts w:eastAsia="Calibri"/>
        </w:rPr>
        <w:t xml:space="preserve">During the interview, your child will receive a copy of survey questions that he or she will be asked to answer verbally. The interviewer will ask open-ended questions to follow up on why your child selected each answer. These open-ended questions will focus on your child’s understanding of the survey questions. Your child will also be asked whether he or she has any suggestions on how we might improve the questions. The purpose of these interviews is not to test or grade students. NCES wants to hear </w:t>
      </w:r>
      <w:r>
        <w:rPr>
          <w:rFonts w:eastAsia="Calibri"/>
        </w:rPr>
        <w:t>your child’s</w:t>
      </w:r>
      <w:r w:rsidRPr="03A049AD">
        <w:rPr>
          <w:rFonts w:eastAsia="Calibri"/>
        </w:rPr>
        <w:t xml:space="preserve"> thoughts to improve the survey questions and make the questions easier to understand. </w:t>
      </w:r>
      <w:r w:rsidRPr="00E63813">
        <w:rPr>
          <w:rFonts w:eastAsia="Calibri"/>
        </w:rPr>
        <w:t xml:space="preserve">The person who brings the </w:t>
      </w:r>
      <w:r>
        <w:rPr>
          <w:rFonts w:eastAsia="Calibri"/>
        </w:rPr>
        <w:t>student</w:t>
      </w:r>
      <w:r w:rsidRPr="00E63813">
        <w:rPr>
          <w:rFonts w:eastAsia="Calibri"/>
        </w:rPr>
        <w:t xml:space="preserve"> to the interview will be asked to wait in the facility’s lobby while the interview is being conducted.</w:t>
      </w:r>
      <w:r>
        <w:rPr>
          <w:rFonts w:eastAsia="Calibri"/>
        </w:rPr>
        <w:t>]</w:t>
      </w:r>
    </w:p>
    <w:p w14:paraId="3739927C" w14:textId="77777777" w:rsidR="00B40C44" w:rsidRPr="00B40C44" w:rsidRDefault="00B40C44" w:rsidP="00B40C44">
      <w:pPr>
        <w:widowControl/>
        <w:autoSpaceDE w:val="0"/>
        <w:autoSpaceDN w:val="0"/>
        <w:spacing w:after="0" w:line="240" w:lineRule="auto"/>
        <w:jc w:val="left"/>
        <w:textAlignment w:val="auto"/>
        <w:rPr>
          <w:rFonts w:eastAsia="Calibri"/>
        </w:rPr>
      </w:pPr>
    </w:p>
    <w:p w14:paraId="66D449EB" w14:textId="77777777" w:rsidR="006D101F"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Will you keep information private?</w:t>
      </w:r>
    </w:p>
    <w:p w14:paraId="0FD0B72F" w14:textId="479D06E3" w:rsidR="006D101F"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 xml:space="preserve">Your child will be assigned a unique student identifier (ID), and at no time will his or her name be linked to any of his or her answers. </w:t>
      </w:r>
      <w:r w:rsidR="007B42CF" w:rsidRPr="007B42CF">
        <w:rPr>
          <w:rFonts w:eastAsia="Calibri"/>
        </w:rPr>
        <w:t>All of the information provide</w:t>
      </w:r>
      <w:r w:rsidR="007B42CF">
        <w:rPr>
          <w:rFonts w:eastAsia="Calibri"/>
        </w:rPr>
        <w:t>d by your child</w:t>
      </w:r>
      <w:r w:rsidR="007B42CF" w:rsidRPr="007B42CF">
        <w:rPr>
          <w:rFonts w:eastAsia="Calibri"/>
        </w:rPr>
        <w:t xml:space="preserve"> may be used only for statistical purposes and may not be disclosed, or used, in identifiable form for any other purpose except as required by law (20 U.S.C. §9573 and 6 U.S.C. §151</w:t>
      </w:r>
      <w:r w:rsidR="00026437" w:rsidRPr="00026437">
        <w:rPr>
          <w:rFonts w:eastAsia="Calibri"/>
        </w:rPr>
        <w:t>).</w:t>
      </w:r>
      <w:r w:rsidR="00A85B7D">
        <w:rPr>
          <w:rFonts w:eastAsia="Calibri"/>
        </w:rPr>
        <w:t xml:space="preserve"> </w:t>
      </w:r>
      <w:r w:rsidRPr="03A049AD">
        <w:rPr>
          <w:rFonts w:eastAsia="Calibri"/>
        </w:rPr>
        <w:t xml:space="preserve">The sessions will be audio recorded and the recordings will be used only by the researchers conducting the study. </w:t>
      </w:r>
      <w:r w:rsidR="000A0FBC">
        <w:rPr>
          <w:rFonts w:eastAsia="Calibri"/>
        </w:rPr>
        <w:t xml:space="preserve">Student </w:t>
      </w:r>
      <w:r w:rsidR="00B429DA">
        <w:rPr>
          <w:rFonts w:eastAsia="Calibri"/>
        </w:rPr>
        <w:t>answers will not be shared with parents or legal guardians</w:t>
      </w:r>
      <w:r w:rsidR="00381984">
        <w:rPr>
          <w:rFonts w:eastAsia="Calibri"/>
        </w:rPr>
        <w:t xml:space="preserve"> and you will be asked to wait in the lobby during the session if you bring the </w:t>
      </w:r>
      <w:r w:rsidR="00C741D0">
        <w:rPr>
          <w:rFonts w:eastAsia="Calibri"/>
        </w:rPr>
        <w:t>student</w:t>
      </w:r>
      <w:r w:rsidR="00381984">
        <w:rPr>
          <w:rFonts w:eastAsia="Calibri"/>
        </w:rPr>
        <w:t xml:space="preserve"> to the </w:t>
      </w:r>
      <w:r w:rsidR="00D2219C">
        <w:rPr>
          <w:rFonts w:eastAsia="Calibri"/>
        </w:rPr>
        <w:t>&lt;</w:t>
      </w:r>
      <w:r w:rsidR="00EC03E7">
        <w:rPr>
          <w:rFonts w:eastAsia="Calibri"/>
        </w:rPr>
        <w:t>focus group</w:t>
      </w:r>
      <w:r w:rsidR="00D2219C">
        <w:rPr>
          <w:rFonts w:eastAsia="Calibri"/>
        </w:rPr>
        <w:t>/interview&gt;</w:t>
      </w:r>
      <w:r w:rsidR="00B429DA">
        <w:rPr>
          <w:rFonts w:eastAsia="Calibri"/>
        </w:rPr>
        <w:t>.</w:t>
      </w:r>
    </w:p>
    <w:p w14:paraId="66D3F22B" w14:textId="7924B215" w:rsidR="00B40C44" w:rsidRPr="00B40C44" w:rsidRDefault="00B40C44" w:rsidP="00B40C44">
      <w:pPr>
        <w:widowControl/>
        <w:autoSpaceDE w:val="0"/>
        <w:autoSpaceDN w:val="0"/>
        <w:spacing w:after="0" w:line="240" w:lineRule="auto"/>
        <w:ind w:left="720"/>
        <w:contextualSpacing/>
        <w:jc w:val="left"/>
        <w:textAlignment w:val="auto"/>
        <w:rPr>
          <w:rFonts w:eastAsia="Calibri"/>
        </w:rPr>
      </w:pPr>
    </w:p>
    <w:p w14:paraId="6BFE3768" w14:textId="0F706CB6" w:rsidR="00B40C44" w:rsidRPr="00B40C44"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 xml:space="preserve">How long will </w:t>
      </w:r>
      <w:r w:rsidR="00046E63">
        <w:rPr>
          <w:rFonts w:eastAsia="Calibri"/>
          <w:b/>
          <w:bCs/>
        </w:rPr>
        <w:t>the</w:t>
      </w:r>
      <w:r w:rsidR="00527164" w:rsidRPr="03A049AD">
        <w:rPr>
          <w:rFonts w:eastAsia="Calibri"/>
          <w:b/>
          <w:bCs/>
        </w:rPr>
        <w:t xml:space="preserve"> </w:t>
      </w:r>
      <w:r w:rsidR="007736E5">
        <w:rPr>
          <w:rFonts w:eastAsia="Calibri"/>
          <w:b/>
          <w:bCs/>
        </w:rPr>
        <w:t>&lt;</w:t>
      </w:r>
      <w:r w:rsidRPr="03A049AD">
        <w:rPr>
          <w:rFonts w:eastAsia="Calibri"/>
          <w:b/>
          <w:bCs/>
        </w:rPr>
        <w:t>focus group</w:t>
      </w:r>
      <w:r w:rsidR="007736E5">
        <w:rPr>
          <w:rFonts w:eastAsia="Calibri"/>
          <w:b/>
          <w:bCs/>
        </w:rPr>
        <w:t>/</w:t>
      </w:r>
      <w:r w:rsidR="00B26D69">
        <w:rPr>
          <w:rFonts w:eastAsia="Calibri"/>
          <w:b/>
          <w:bCs/>
        </w:rPr>
        <w:t xml:space="preserve">research </w:t>
      </w:r>
      <w:r w:rsidR="007736E5">
        <w:rPr>
          <w:rFonts w:eastAsia="Calibri"/>
          <w:b/>
          <w:bCs/>
        </w:rPr>
        <w:t>interview&gt;</w:t>
      </w:r>
      <w:r w:rsidRPr="03A049AD">
        <w:rPr>
          <w:rFonts w:eastAsia="Calibri"/>
          <w:b/>
          <w:bCs/>
        </w:rPr>
        <w:t xml:space="preserve"> last and when will it take place?</w:t>
      </w:r>
    </w:p>
    <w:p w14:paraId="12A07E2E" w14:textId="0A3B0843" w:rsidR="00B40C44" w:rsidRDefault="00D2219C" w:rsidP="03A049AD">
      <w:pPr>
        <w:widowControl/>
        <w:autoSpaceDE w:val="0"/>
        <w:autoSpaceDN w:val="0"/>
        <w:spacing w:after="0" w:line="240" w:lineRule="auto"/>
        <w:ind w:left="720"/>
        <w:contextualSpacing/>
        <w:jc w:val="left"/>
        <w:textAlignment w:val="auto"/>
        <w:rPr>
          <w:rFonts w:eastAsia="Calibri"/>
        </w:rPr>
      </w:pPr>
      <w:r>
        <w:rPr>
          <w:rFonts w:eastAsia="Calibri"/>
        </w:rPr>
        <w:t>[</w:t>
      </w:r>
      <w:r>
        <w:rPr>
          <w:rFonts w:eastAsia="Calibri"/>
          <w:i/>
        </w:rPr>
        <w:t xml:space="preserve">For Focus Groups: </w:t>
      </w:r>
      <w:r w:rsidR="00046E63">
        <w:rPr>
          <w:rFonts w:eastAsia="Calibri"/>
        </w:rPr>
        <w:t>The</w:t>
      </w:r>
      <w:r w:rsidR="00527164" w:rsidRPr="03A049AD">
        <w:rPr>
          <w:rFonts w:eastAsia="Calibri"/>
        </w:rPr>
        <w:t xml:space="preserve"> </w:t>
      </w:r>
      <w:r w:rsidR="03A049AD" w:rsidRPr="03A049AD">
        <w:rPr>
          <w:rFonts w:eastAsia="Calibri"/>
        </w:rPr>
        <w:t>focus group will last no more than 60 minutes</w:t>
      </w:r>
      <w:r w:rsidR="00B055AA">
        <w:rPr>
          <w:rFonts w:eastAsia="Calibri"/>
        </w:rPr>
        <w:t xml:space="preserve"> </w:t>
      </w:r>
      <w:r w:rsidRPr="03A049AD">
        <w:rPr>
          <w:rFonts w:eastAsia="Calibri"/>
        </w:rPr>
        <w:t xml:space="preserve">and requires only one visit to </w:t>
      </w:r>
      <w:r>
        <w:rPr>
          <w:rFonts w:eastAsia="Calibri"/>
        </w:rPr>
        <w:t xml:space="preserve">the interview site. The session </w:t>
      </w:r>
      <w:r w:rsidR="00AC1BF9">
        <w:rPr>
          <w:rFonts w:eastAsia="Calibri"/>
        </w:rPr>
        <w:t xml:space="preserve">is scheduled to take place at </w:t>
      </w:r>
      <w:r w:rsidR="0014682D">
        <w:rPr>
          <w:rFonts w:eastAsia="Calibri"/>
        </w:rPr>
        <w:t>&lt;</w:t>
      </w:r>
      <w:r w:rsidR="00AC1BF9">
        <w:rPr>
          <w:rFonts w:eastAsia="Calibri"/>
        </w:rPr>
        <w:t>TIME</w:t>
      </w:r>
      <w:r w:rsidR="0014682D">
        <w:rPr>
          <w:rFonts w:eastAsia="Calibri"/>
        </w:rPr>
        <w:t>&gt;</w:t>
      </w:r>
      <w:r w:rsidR="00AC1BF9">
        <w:rPr>
          <w:rFonts w:eastAsia="Calibri"/>
        </w:rPr>
        <w:t xml:space="preserve"> and </w:t>
      </w:r>
      <w:r w:rsidR="0014682D">
        <w:rPr>
          <w:rFonts w:eastAsia="Calibri"/>
        </w:rPr>
        <w:t>&lt;</w:t>
      </w:r>
      <w:r w:rsidR="00AC1BF9">
        <w:rPr>
          <w:rFonts w:eastAsia="Calibri"/>
        </w:rPr>
        <w:t>LOCATION</w:t>
      </w:r>
      <w:r w:rsidR="0014682D">
        <w:rPr>
          <w:rFonts w:eastAsia="Calibri"/>
        </w:rPr>
        <w:t>&gt;</w:t>
      </w:r>
      <w:r w:rsidR="00AC1BF9">
        <w:rPr>
          <w:rFonts w:eastAsia="Calibri"/>
        </w:rPr>
        <w:t>.</w:t>
      </w:r>
      <w:r>
        <w:rPr>
          <w:rFonts w:eastAsia="Calibri"/>
        </w:rPr>
        <w:t>]</w:t>
      </w:r>
    </w:p>
    <w:p w14:paraId="501F7454" w14:textId="77777777" w:rsidR="00D2219C" w:rsidRDefault="00D2219C" w:rsidP="03A049AD">
      <w:pPr>
        <w:widowControl/>
        <w:autoSpaceDE w:val="0"/>
        <w:autoSpaceDN w:val="0"/>
        <w:spacing w:after="0" w:line="240" w:lineRule="auto"/>
        <w:ind w:left="720"/>
        <w:contextualSpacing/>
        <w:jc w:val="left"/>
        <w:textAlignment w:val="auto"/>
        <w:rPr>
          <w:rFonts w:eastAsia="Calibri"/>
        </w:rPr>
      </w:pPr>
    </w:p>
    <w:p w14:paraId="6AA4E615" w14:textId="77777777" w:rsidR="006D101F" w:rsidRDefault="00D2219C" w:rsidP="00D2219C">
      <w:pPr>
        <w:widowControl/>
        <w:autoSpaceDE w:val="0"/>
        <w:autoSpaceDN w:val="0"/>
        <w:spacing w:after="0" w:line="240" w:lineRule="auto"/>
        <w:ind w:left="720"/>
        <w:contextualSpacing/>
        <w:jc w:val="left"/>
        <w:textAlignment w:val="auto"/>
        <w:rPr>
          <w:rFonts w:eastAsia="Calibri"/>
        </w:rPr>
      </w:pPr>
      <w:r>
        <w:rPr>
          <w:rFonts w:eastAsia="Calibri"/>
        </w:rPr>
        <w:t>[</w:t>
      </w:r>
      <w:r>
        <w:rPr>
          <w:rFonts w:eastAsia="Calibri"/>
          <w:i/>
        </w:rPr>
        <w:t xml:space="preserve">For Cognitive Interviews: </w:t>
      </w:r>
      <w:r w:rsidRPr="03A049AD">
        <w:rPr>
          <w:rFonts w:eastAsia="Calibri"/>
        </w:rPr>
        <w:t xml:space="preserve">The interview will last no more than </w:t>
      </w:r>
      <w:r>
        <w:rPr>
          <w:rFonts w:eastAsia="Calibri"/>
        </w:rPr>
        <w:t>60 minutes</w:t>
      </w:r>
      <w:r w:rsidRPr="03A049AD">
        <w:rPr>
          <w:rFonts w:eastAsia="Calibri"/>
        </w:rPr>
        <w:t xml:space="preserve"> and requires only one visit to </w:t>
      </w:r>
      <w:r>
        <w:rPr>
          <w:rFonts w:eastAsia="Calibri"/>
        </w:rPr>
        <w:t>the interview site</w:t>
      </w:r>
      <w:r w:rsidRPr="03A049AD">
        <w:rPr>
          <w:rFonts w:eastAsia="Calibri"/>
        </w:rPr>
        <w:t xml:space="preserve">. </w:t>
      </w:r>
      <w:r>
        <w:rPr>
          <w:rFonts w:eastAsia="Calibri"/>
        </w:rPr>
        <w:t>The session</w:t>
      </w:r>
      <w:r w:rsidRPr="03A049AD">
        <w:rPr>
          <w:rFonts w:eastAsia="Calibri"/>
        </w:rPr>
        <w:t xml:space="preserve"> will take place at a time and date convenient to </w:t>
      </w:r>
      <w:r>
        <w:rPr>
          <w:rFonts w:eastAsia="Calibri"/>
        </w:rPr>
        <w:t>you and your child</w:t>
      </w:r>
      <w:r w:rsidRPr="03A049AD">
        <w:rPr>
          <w:rFonts w:eastAsia="Calibri"/>
        </w:rPr>
        <w:t>.</w:t>
      </w:r>
      <w:r>
        <w:rPr>
          <w:rFonts w:eastAsia="Calibri"/>
        </w:rPr>
        <w:t>]</w:t>
      </w:r>
    </w:p>
    <w:p w14:paraId="79EA9C2C" w14:textId="55103A99" w:rsidR="00527164" w:rsidRPr="00B02D49" w:rsidRDefault="00527164" w:rsidP="00B40C44">
      <w:pPr>
        <w:widowControl/>
        <w:autoSpaceDE w:val="0"/>
        <w:autoSpaceDN w:val="0"/>
        <w:spacing w:after="0" w:line="240" w:lineRule="auto"/>
        <w:jc w:val="left"/>
        <w:textAlignment w:val="auto"/>
        <w:rPr>
          <w:rFonts w:eastAsia="Calibri"/>
          <w:i/>
        </w:rPr>
      </w:pPr>
    </w:p>
    <w:p w14:paraId="2D8CE6E4" w14:textId="77777777" w:rsidR="00B40C44" w:rsidRPr="00B40C44"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Will the results go to my child’s school?</w:t>
      </w:r>
    </w:p>
    <w:p w14:paraId="118284A9" w14:textId="77777777" w:rsidR="00B40C44" w:rsidRPr="00B40C44"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Your child’s answers will not be disclosed to his</w:t>
      </w:r>
      <w:r w:rsidR="00A466B0">
        <w:rPr>
          <w:rFonts w:eastAsia="Calibri"/>
        </w:rPr>
        <w:t xml:space="preserve"> or </w:t>
      </w:r>
      <w:r w:rsidRPr="03A049AD">
        <w:rPr>
          <w:rFonts w:eastAsia="Calibri"/>
        </w:rPr>
        <w:t>her school, and will not be linked to any personally identifiable information such as the school’s name.</w:t>
      </w:r>
    </w:p>
    <w:p w14:paraId="5727F3FA" w14:textId="77777777" w:rsidR="00B40C44" w:rsidRPr="00B40C44" w:rsidRDefault="00B40C44" w:rsidP="00B40C44">
      <w:pPr>
        <w:widowControl/>
        <w:autoSpaceDE w:val="0"/>
        <w:autoSpaceDN w:val="0"/>
        <w:spacing w:after="0" w:line="240" w:lineRule="auto"/>
        <w:jc w:val="left"/>
        <w:textAlignment w:val="auto"/>
        <w:rPr>
          <w:rFonts w:eastAsia="Calibri"/>
          <w:b/>
        </w:rPr>
      </w:pPr>
    </w:p>
    <w:p w14:paraId="32C79A95" w14:textId="77777777" w:rsidR="0062106F" w:rsidRPr="0062106F" w:rsidRDefault="0062106F" w:rsidP="0062106F">
      <w:pPr>
        <w:pStyle w:val="ListParagraph"/>
        <w:widowControl/>
        <w:numPr>
          <w:ilvl w:val="0"/>
          <w:numId w:val="8"/>
        </w:numPr>
        <w:autoSpaceDE w:val="0"/>
        <w:autoSpaceDN w:val="0"/>
        <w:adjustRightInd/>
        <w:spacing w:after="0" w:line="240" w:lineRule="auto"/>
        <w:contextualSpacing/>
        <w:jc w:val="left"/>
        <w:textAlignment w:val="auto"/>
        <w:rPr>
          <w:rFonts w:ascii="Times New Roman" w:eastAsia="Calibri" w:hAnsi="Times New Roman"/>
          <w:b/>
        </w:rPr>
      </w:pPr>
      <w:r w:rsidRPr="0062106F">
        <w:rPr>
          <w:rFonts w:ascii="Times New Roman" w:eastAsia="Calibri" w:hAnsi="Times New Roman"/>
          <w:b/>
        </w:rPr>
        <w:t>What are the benefits of being in the study?</w:t>
      </w:r>
    </w:p>
    <w:p w14:paraId="2E821B06" w14:textId="77777777" w:rsidR="0062106F" w:rsidRPr="0062106F" w:rsidRDefault="0062106F" w:rsidP="0062106F">
      <w:pPr>
        <w:widowControl/>
        <w:autoSpaceDE w:val="0"/>
        <w:autoSpaceDN w:val="0"/>
        <w:adjustRightInd/>
        <w:spacing w:after="0" w:line="240" w:lineRule="auto"/>
        <w:ind w:left="720"/>
        <w:contextualSpacing/>
        <w:jc w:val="left"/>
        <w:textAlignment w:val="auto"/>
        <w:rPr>
          <w:rFonts w:eastAsia="Calibri"/>
        </w:rPr>
      </w:pPr>
      <w:r w:rsidRPr="0062106F">
        <w:rPr>
          <w:rFonts w:eastAsia="Calibri"/>
        </w:rPr>
        <w:t>There are no known benefits for your child to take part, but your child’s answers will help us improve the survey.</w:t>
      </w:r>
      <w:r w:rsidRPr="0062106F">
        <w:rPr>
          <w:rFonts w:eastAsia="Calibri"/>
        </w:rPr>
        <w:br/>
      </w:r>
    </w:p>
    <w:p w14:paraId="5053874D" w14:textId="77777777" w:rsidR="0062106F" w:rsidRPr="00B40C44" w:rsidRDefault="0062106F" w:rsidP="0062106F">
      <w:pPr>
        <w:widowControl/>
        <w:numPr>
          <w:ilvl w:val="0"/>
          <w:numId w:val="8"/>
        </w:numPr>
        <w:autoSpaceDE w:val="0"/>
        <w:autoSpaceDN w:val="0"/>
        <w:adjustRightInd/>
        <w:spacing w:after="0" w:line="240" w:lineRule="auto"/>
        <w:contextualSpacing/>
        <w:jc w:val="left"/>
        <w:textAlignment w:val="auto"/>
        <w:rPr>
          <w:rFonts w:eastAsia="Calibri"/>
          <w:b/>
        </w:rPr>
      </w:pPr>
      <w:r w:rsidRPr="00B40C44">
        <w:rPr>
          <w:rFonts w:eastAsia="Calibri"/>
          <w:b/>
        </w:rPr>
        <w:t>What are the possible risks of being in the study?</w:t>
      </w:r>
    </w:p>
    <w:p w14:paraId="2F7A71CF" w14:textId="392DD44A" w:rsidR="0062106F" w:rsidRDefault="00D2219C" w:rsidP="0062106F">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062106F" w:rsidRPr="00074364">
        <w:rPr>
          <w:rFonts w:eastAsia="Calibri"/>
        </w:rPr>
        <w:t xml:space="preserve">There is a risk that </w:t>
      </w:r>
      <w:r w:rsidR="0062106F">
        <w:rPr>
          <w:rFonts w:eastAsia="Calibri"/>
        </w:rPr>
        <w:t>your child may not want to talk in a group setting with others</w:t>
      </w:r>
      <w:r w:rsidR="009A182F">
        <w:rPr>
          <w:rFonts w:eastAsia="Calibri"/>
        </w:rPr>
        <w:t xml:space="preserve"> about</w:t>
      </w:r>
      <w:r w:rsidR="0062106F">
        <w:rPr>
          <w:rFonts w:eastAsia="Calibri"/>
        </w:rPr>
        <w:t xml:space="preserve"> </w:t>
      </w:r>
      <w:r w:rsidR="002106B1">
        <w:rPr>
          <w:rFonts w:eastAsia="Calibri"/>
        </w:rPr>
        <w:t xml:space="preserve">his/her </w:t>
      </w:r>
      <w:r w:rsidR="007D741B">
        <w:rPr>
          <w:rFonts w:eastAsia="Calibri"/>
        </w:rPr>
        <w:t xml:space="preserve">family </w:t>
      </w:r>
      <w:r w:rsidR="00A466B0">
        <w:rPr>
          <w:rFonts w:eastAsia="Calibri"/>
        </w:rPr>
        <w:t>or</w:t>
      </w:r>
      <w:r w:rsidR="0062106F">
        <w:rPr>
          <w:rFonts w:eastAsia="Calibri"/>
        </w:rPr>
        <w:t xml:space="preserve"> </w:t>
      </w:r>
      <w:r w:rsidR="008424FF">
        <w:rPr>
          <w:rFonts w:eastAsia="Calibri"/>
        </w:rPr>
        <w:t>household(s)</w:t>
      </w:r>
      <w:r w:rsidR="0062106F" w:rsidRPr="00074364">
        <w:rPr>
          <w:rFonts w:eastAsia="Calibri"/>
        </w:rPr>
        <w:t xml:space="preserve">. </w:t>
      </w:r>
      <w:r w:rsidR="005537AA">
        <w:rPr>
          <w:rFonts w:eastAsia="Calibri"/>
        </w:rPr>
        <w:t xml:space="preserve">Students </w:t>
      </w:r>
      <w:r w:rsidR="0062106F">
        <w:rPr>
          <w:rFonts w:eastAsia="Calibri"/>
        </w:rPr>
        <w:t>will be told at the beginning of the discussion that they can skip any question they do not want to answer. However, i</w:t>
      </w:r>
      <w:r w:rsidR="0062106F" w:rsidRPr="00074364">
        <w:rPr>
          <w:rFonts w:eastAsia="Calibri"/>
        </w:rPr>
        <w:t xml:space="preserve">f thinking about the questions upsets </w:t>
      </w:r>
      <w:r w:rsidR="0062106F">
        <w:rPr>
          <w:rFonts w:eastAsia="Calibri"/>
        </w:rPr>
        <w:t>them</w:t>
      </w:r>
      <w:r w:rsidR="0062106F" w:rsidRPr="00074364">
        <w:rPr>
          <w:rFonts w:eastAsia="Calibri"/>
        </w:rPr>
        <w:t xml:space="preserve"> or makes </w:t>
      </w:r>
      <w:r w:rsidR="0062106F">
        <w:rPr>
          <w:rFonts w:eastAsia="Calibri"/>
        </w:rPr>
        <w:t xml:space="preserve">them </w:t>
      </w:r>
      <w:r w:rsidR="0062106F" w:rsidRPr="00074364">
        <w:rPr>
          <w:rFonts w:eastAsia="Calibri"/>
        </w:rPr>
        <w:t xml:space="preserve">sad, </w:t>
      </w:r>
      <w:r w:rsidR="0062106F">
        <w:rPr>
          <w:rFonts w:eastAsia="Calibri"/>
        </w:rPr>
        <w:t xml:space="preserve">they </w:t>
      </w:r>
      <w:r w:rsidR="0062106F" w:rsidRPr="00074364">
        <w:rPr>
          <w:rFonts w:eastAsia="Calibri"/>
        </w:rPr>
        <w:t xml:space="preserve">may want to talk with a counselor. We will provide </w:t>
      </w:r>
      <w:r w:rsidR="0062106F">
        <w:rPr>
          <w:rFonts w:eastAsia="Calibri"/>
        </w:rPr>
        <w:t>them</w:t>
      </w:r>
      <w:r w:rsidR="0062106F" w:rsidRPr="00074364">
        <w:rPr>
          <w:rFonts w:eastAsia="Calibri"/>
        </w:rPr>
        <w:t xml:space="preserve"> </w:t>
      </w:r>
      <w:r w:rsidR="0062106F">
        <w:rPr>
          <w:rFonts w:eastAsia="Calibri"/>
        </w:rPr>
        <w:t xml:space="preserve">with a list of </w:t>
      </w:r>
      <w:r w:rsidR="0062106F" w:rsidRPr="00074364">
        <w:rPr>
          <w:rFonts w:eastAsia="Calibri"/>
        </w:rPr>
        <w:t>resources at the end of the interview.</w:t>
      </w:r>
      <w:r>
        <w:rPr>
          <w:rFonts w:eastAsia="Calibri"/>
        </w:rPr>
        <w:t>]</w:t>
      </w:r>
    </w:p>
    <w:p w14:paraId="5903A746" w14:textId="77777777" w:rsidR="00D2219C" w:rsidRDefault="00D2219C" w:rsidP="0062106F">
      <w:pPr>
        <w:widowControl/>
        <w:autoSpaceDE w:val="0"/>
        <w:autoSpaceDN w:val="0"/>
        <w:spacing w:after="0" w:line="240" w:lineRule="auto"/>
        <w:ind w:left="720"/>
        <w:jc w:val="left"/>
        <w:textAlignment w:val="auto"/>
        <w:rPr>
          <w:rFonts w:eastAsia="Calibri"/>
        </w:rPr>
      </w:pPr>
    </w:p>
    <w:p w14:paraId="17E44B68" w14:textId="2711F2E3" w:rsidR="00D2219C" w:rsidRDefault="00D2219C" w:rsidP="0062106F">
      <w:pPr>
        <w:widowControl/>
        <w:autoSpaceDE w:val="0"/>
        <w:autoSpaceDN w:val="0"/>
        <w:spacing w:after="0" w:line="240" w:lineRule="auto"/>
        <w:ind w:left="720"/>
        <w:jc w:val="left"/>
        <w:textAlignment w:val="auto"/>
        <w:rPr>
          <w:rFonts w:eastAsia="Calibri"/>
        </w:rPr>
      </w:pPr>
      <w:r>
        <w:rPr>
          <w:rFonts w:eastAsia="Calibri"/>
        </w:rPr>
        <w:t>[</w:t>
      </w:r>
      <w:r>
        <w:rPr>
          <w:rFonts w:eastAsia="Calibri"/>
          <w:i/>
        </w:rPr>
        <w:t>For Cognitive Interviews:</w:t>
      </w:r>
      <w:r w:rsidRPr="00D2219C">
        <w:rPr>
          <w:rFonts w:eastAsia="Calibri"/>
        </w:rPr>
        <w:t xml:space="preserve"> </w:t>
      </w:r>
      <w:r>
        <w:rPr>
          <w:rFonts w:eastAsia="Calibri"/>
        </w:rPr>
        <w:t>Students</w:t>
      </w:r>
      <w:r w:rsidRPr="0062106F">
        <w:rPr>
          <w:rFonts w:eastAsia="Calibri"/>
        </w:rPr>
        <w:t xml:space="preserve"> will be told at the beginning of the discussion that they can skip any question they do not want to answer. However, if thinking about the questions upsets them or makes them sad, they may want to talk with a counselor.  We will provide them with a list of resources at the end of the interview.</w:t>
      </w:r>
      <w:r>
        <w:rPr>
          <w:rFonts w:eastAsia="Calibri"/>
        </w:rPr>
        <w:t>]</w:t>
      </w:r>
    </w:p>
    <w:p w14:paraId="076CEE11" w14:textId="77777777" w:rsidR="0062106F" w:rsidRPr="00B40C44" w:rsidRDefault="0062106F" w:rsidP="0062106F">
      <w:pPr>
        <w:widowControl/>
        <w:autoSpaceDE w:val="0"/>
        <w:autoSpaceDN w:val="0"/>
        <w:spacing w:after="0" w:line="240" w:lineRule="auto"/>
        <w:ind w:left="720"/>
        <w:jc w:val="left"/>
        <w:textAlignment w:val="auto"/>
        <w:rPr>
          <w:rFonts w:eastAsia="Calibri"/>
        </w:rPr>
      </w:pPr>
    </w:p>
    <w:p w14:paraId="78F5A9CF" w14:textId="77777777" w:rsidR="0062106F" w:rsidRPr="00B40C44" w:rsidRDefault="0062106F" w:rsidP="0062106F">
      <w:pPr>
        <w:widowControl/>
        <w:numPr>
          <w:ilvl w:val="0"/>
          <w:numId w:val="8"/>
        </w:numPr>
        <w:autoSpaceDE w:val="0"/>
        <w:autoSpaceDN w:val="0"/>
        <w:adjustRightInd/>
        <w:spacing w:after="0" w:line="240" w:lineRule="auto"/>
        <w:contextualSpacing/>
        <w:jc w:val="left"/>
        <w:textAlignment w:val="auto"/>
        <w:rPr>
          <w:rFonts w:eastAsia="Calibri"/>
          <w:b/>
        </w:rPr>
      </w:pPr>
      <w:r w:rsidRPr="00B40C44">
        <w:rPr>
          <w:rFonts w:eastAsia="Calibri"/>
          <w:b/>
        </w:rPr>
        <w:t>Who can I contact with questions or for further information?</w:t>
      </w:r>
    </w:p>
    <w:p w14:paraId="03806DC7" w14:textId="6A6FF58F" w:rsidR="0062106F" w:rsidRPr="00B40C44" w:rsidRDefault="0062106F" w:rsidP="0062106F">
      <w:pPr>
        <w:widowControl/>
        <w:autoSpaceDE w:val="0"/>
        <w:autoSpaceDN w:val="0"/>
        <w:spacing w:after="0" w:line="240" w:lineRule="auto"/>
        <w:ind w:left="720"/>
        <w:jc w:val="left"/>
        <w:textAlignment w:val="auto"/>
        <w:rPr>
          <w:rFonts w:eastAsia="Calibri"/>
        </w:rPr>
      </w:pPr>
      <w:r w:rsidRPr="008D1C99">
        <w:rPr>
          <w:rFonts w:eastAsia="Calibri"/>
        </w:rPr>
        <w:t xml:space="preserve">If you have any questions about the study, you can call Cynthia Robins, the project coordinator at </w:t>
      </w:r>
      <w:r w:rsidR="00E678FD">
        <w:rPr>
          <w:rFonts w:eastAsia="Calibri"/>
        </w:rPr>
        <w:t>(</w:t>
      </w:r>
      <w:r w:rsidRPr="008D1C99">
        <w:rPr>
          <w:rFonts w:eastAsia="Calibri"/>
        </w:rPr>
        <w:t>240</w:t>
      </w:r>
      <w:r w:rsidR="00E678FD">
        <w:rPr>
          <w:rFonts w:eastAsia="Calibri"/>
        </w:rPr>
        <w:t xml:space="preserve">) </w:t>
      </w:r>
      <w:r w:rsidRPr="008D1C99">
        <w:rPr>
          <w:rFonts w:eastAsia="Calibri"/>
        </w:rPr>
        <w:t xml:space="preserve">367-4753. If you have questions about your rights as a study participant, you can call </w:t>
      </w:r>
      <w:r w:rsidR="00046E63">
        <w:rPr>
          <w:rFonts w:eastAsia="Calibri"/>
        </w:rPr>
        <w:t>t</w:t>
      </w:r>
      <w:r w:rsidR="00AC1BF9">
        <w:rPr>
          <w:rFonts w:eastAsia="Calibri"/>
        </w:rPr>
        <w:t>he ETS</w:t>
      </w:r>
      <w:r w:rsidR="00AC1BF9" w:rsidRPr="008D1C99">
        <w:rPr>
          <w:rFonts w:eastAsia="Calibri"/>
        </w:rPr>
        <w:t xml:space="preserve"> </w:t>
      </w:r>
      <w:r w:rsidRPr="008D1C99">
        <w:rPr>
          <w:rFonts w:eastAsia="Calibri"/>
        </w:rPr>
        <w:t>Human Subjects</w:t>
      </w:r>
      <w:r w:rsidR="00FA0DD7">
        <w:rPr>
          <w:rFonts w:eastAsia="Calibri"/>
        </w:rPr>
        <w:t xml:space="preserve"> Research</w:t>
      </w:r>
      <w:r w:rsidRPr="008D1C99">
        <w:rPr>
          <w:rFonts w:eastAsia="Calibri"/>
        </w:rPr>
        <w:t xml:space="preserve"> Protections </w:t>
      </w:r>
      <w:r w:rsidR="00FA0DD7">
        <w:rPr>
          <w:rFonts w:eastAsia="Calibri"/>
        </w:rPr>
        <w:t>O</w:t>
      </w:r>
      <w:r w:rsidRPr="008D1C99">
        <w:rPr>
          <w:rFonts w:eastAsia="Calibri"/>
        </w:rPr>
        <w:t xml:space="preserve">ffice </w:t>
      </w:r>
      <w:r w:rsidRPr="00E678FD">
        <w:rPr>
          <w:rFonts w:eastAsia="Calibri"/>
          <w:color w:val="000000" w:themeColor="text1"/>
        </w:rPr>
        <w:t xml:space="preserve">at </w:t>
      </w:r>
      <w:r w:rsidR="00997BF9" w:rsidRPr="00E678FD">
        <w:rPr>
          <w:color w:val="000000" w:themeColor="text1"/>
        </w:rPr>
        <w:t>(609) 734-</w:t>
      </w:r>
      <w:r w:rsidR="00FA0DD7">
        <w:rPr>
          <w:color w:val="000000" w:themeColor="text1"/>
        </w:rPr>
        <w:t>1191</w:t>
      </w:r>
      <w:r w:rsidRPr="00E678FD">
        <w:rPr>
          <w:rFonts w:eastAsia="Calibri"/>
          <w:color w:val="000000" w:themeColor="text1"/>
        </w:rPr>
        <w:t xml:space="preserve">. </w:t>
      </w:r>
      <w:r w:rsidRPr="008D1C99">
        <w:rPr>
          <w:rFonts w:eastAsia="Calibri"/>
        </w:rPr>
        <w:t>Please leave a message with your full name, the name of the research study that you are calling about</w:t>
      </w:r>
      <w:r w:rsidR="00EC722C">
        <w:rPr>
          <w:rFonts w:eastAsia="Calibri"/>
        </w:rPr>
        <w:t>:</w:t>
      </w:r>
      <w:r w:rsidR="00E63813" w:rsidRPr="00E63813">
        <w:t xml:space="preserve"> The National Assessment of Educational Progress (NAEP) Household Composition and Caregiver Information Survey Questionnaire Items</w:t>
      </w:r>
      <w:r w:rsidRPr="008D1C99">
        <w:rPr>
          <w:rFonts w:eastAsia="Calibri"/>
        </w:rPr>
        <w:t>, and a phone number beginning with the area code. Someone will return your call as soon as possible.</w:t>
      </w:r>
    </w:p>
    <w:p w14:paraId="71001D44" w14:textId="77777777" w:rsidR="00B40C44" w:rsidRPr="00B40C44" w:rsidRDefault="00B40C44" w:rsidP="00B40C44">
      <w:pPr>
        <w:widowControl/>
        <w:autoSpaceDE w:val="0"/>
        <w:autoSpaceDN w:val="0"/>
        <w:spacing w:after="0" w:line="240" w:lineRule="auto"/>
        <w:jc w:val="left"/>
        <w:textAlignment w:val="auto"/>
        <w:rPr>
          <w:rFonts w:eastAsia="Calibri"/>
        </w:rPr>
      </w:pPr>
    </w:p>
    <w:p w14:paraId="2C6FBFD4" w14:textId="77777777" w:rsidR="00B40C44" w:rsidRPr="00B40C44" w:rsidRDefault="03A049AD" w:rsidP="03A049AD">
      <w:pPr>
        <w:widowControl/>
        <w:numPr>
          <w:ilvl w:val="0"/>
          <w:numId w:val="8"/>
        </w:numPr>
        <w:autoSpaceDE w:val="0"/>
        <w:autoSpaceDN w:val="0"/>
        <w:adjustRightInd/>
        <w:spacing w:after="0" w:line="240" w:lineRule="auto"/>
        <w:contextualSpacing/>
        <w:jc w:val="left"/>
        <w:textAlignment w:val="auto"/>
        <w:rPr>
          <w:rFonts w:eastAsia="Calibri"/>
          <w:b/>
          <w:bCs/>
        </w:rPr>
      </w:pPr>
      <w:r w:rsidRPr="03A049AD">
        <w:rPr>
          <w:rFonts w:eastAsia="Calibri"/>
          <w:b/>
          <w:bCs/>
        </w:rPr>
        <w:t>Can participation end early?</w:t>
      </w:r>
    </w:p>
    <w:p w14:paraId="561EE0E3" w14:textId="6986B902" w:rsidR="00B40C44" w:rsidRPr="00B40C44"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 xml:space="preserve">Participation in this study is completely voluntary. Your child has the right to refuse to answer particular questions. Your child may elect to withdraw from this study at any time and can leave the </w:t>
      </w:r>
      <w:r w:rsidR="00D2219C">
        <w:rPr>
          <w:rFonts w:eastAsia="Calibri"/>
        </w:rPr>
        <w:t>&lt;</w:t>
      </w:r>
      <w:r w:rsidRPr="03A049AD">
        <w:rPr>
          <w:rFonts w:eastAsia="Calibri"/>
        </w:rPr>
        <w:t>focus group</w:t>
      </w:r>
      <w:r w:rsidR="00D2219C">
        <w:rPr>
          <w:rFonts w:eastAsia="Calibri"/>
        </w:rPr>
        <w:t>/interview&gt;</w:t>
      </w:r>
      <w:r w:rsidRPr="03A049AD">
        <w:rPr>
          <w:rFonts w:eastAsia="Calibri"/>
        </w:rPr>
        <w:t xml:space="preserve"> early if he or she wishes.</w:t>
      </w:r>
    </w:p>
    <w:p w14:paraId="79A63921" w14:textId="77777777" w:rsidR="00B40C44" w:rsidRPr="00B40C44" w:rsidRDefault="00B40C44" w:rsidP="00B40C44">
      <w:pPr>
        <w:widowControl/>
        <w:autoSpaceDE w:val="0"/>
        <w:autoSpaceDN w:val="0"/>
        <w:spacing w:after="0" w:line="240" w:lineRule="auto"/>
        <w:jc w:val="left"/>
        <w:textAlignment w:val="auto"/>
        <w:rPr>
          <w:rFonts w:eastAsia="Calibri"/>
        </w:rPr>
      </w:pPr>
    </w:p>
    <w:p w14:paraId="0E0F9C78" w14:textId="77777777" w:rsidR="00EC722C" w:rsidRDefault="03A049AD" w:rsidP="03A049AD">
      <w:pPr>
        <w:widowControl/>
        <w:adjustRightInd/>
        <w:jc w:val="left"/>
        <w:textAlignment w:val="auto"/>
        <w:rPr>
          <w:rFonts w:eastAsia="Calibri"/>
          <w:noProof/>
        </w:rPr>
      </w:pPr>
      <w:r w:rsidRPr="03A049AD">
        <w:rPr>
          <w:rFonts w:eastAsia="Calibri"/>
          <w:noProof/>
        </w:rPr>
        <w:t xml:space="preserve">By signing below, you agree that your child, _______________________________, may participate in this research study and that you have read and understood </w:t>
      </w:r>
      <w:r w:rsidR="00EC722C">
        <w:rPr>
          <w:rFonts w:eastAsia="Calibri"/>
          <w:noProof/>
        </w:rPr>
        <w:t>the information provided above.</w:t>
      </w:r>
    </w:p>
    <w:p w14:paraId="78EAB0EE" w14:textId="07F25B00" w:rsidR="00B40C44" w:rsidRPr="00B40C44" w:rsidRDefault="03A049AD" w:rsidP="03A049AD">
      <w:pPr>
        <w:widowControl/>
        <w:adjustRightInd/>
        <w:jc w:val="left"/>
        <w:textAlignment w:val="auto"/>
        <w:rPr>
          <w:rFonts w:eastAsia="Calibri"/>
        </w:rPr>
      </w:pPr>
      <w:r w:rsidRPr="03A049AD">
        <w:rPr>
          <w:rFonts w:eastAsia="Calibri"/>
        </w:rPr>
        <w:t>Your child will receive</w:t>
      </w:r>
      <w:r w:rsidR="00D56AAE">
        <w:rPr>
          <w:rFonts w:eastAsia="Calibri"/>
        </w:rPr>
        <w:t xml:space="preserve"> a</w:t>
      </w:r>
      <w:r w:rsidRPr="03A049AD">
        <w:rPr>
          <w:rFonts w:eastAsia="Calibri"/>
        </w:rPr>
        <w:t xml:space="preserve"> $30 </w:t>
      </w:r>
      <w:r w:rsidR="0093240A">
        <w:rPr>
          <w:rFonts w:eastAsia="Calibri"/>
        </w:rPr>
        <w:t>gift card</w:t>
      </w:r>
      <w:r w:rsidRPr="03A049AD">
        <w:rPr>
          <w:rFonts w:eastAsia="Calibri"/>
        </w:rPr>
        <w:t xml:space="preserve"> at the conclusion of the session for his or her time and effort. The student’s parent or legal guardian will also receive</w:t>
      </w:r>
      <w:r w:rsidR="00D56AAE">
        <w:rPr>
          <w:rFonts w:eastAsia="Calibri"/>
        </w:rPr>
        <w:t xml:space="preserve"> a</w:t>
      </w:r>
      <w:r w:rsidRPr="03A049AD">
        <w:rPr>
          <w:rFonts w:eastAsia="Calibri"/>
        </w:rPr>
        <w:t xml:space="preserve"> $30 </w:t>
      </w:r>
      <w:r w:rsidR="0093240A">
        <w:rPr>
          <w:rFonts w:eastAsia="Calibri"/>
        </w:rPr>
        <w:t>gift card</w:t>
      </w:r>
      <w:r w:rsidRPr="03A049AD">
        <w:rPr>
          <w:rFonts w:eastAsia="Calibri"/>
        </w:rPr>
        <w:t xml:space="preserve"> to thank him</w:t>
      </w:r>
      <w:r w:rsidR="009A182F">
        <w:rPr>
          <w:rFonts w:eastAsia="Calibri"/>
        </w:rPr>
        <w:t>/</w:t>
      </w:r>
      <w:r w:rsidRPr="03A049AD">
        <w:rPr>
          <w:rFonts w:eastAsia="Calibri"/>
        </w:rPr>
        <w:t xml:space="preserve">her for bringing </w:t>
      </w:r>
      <w:r w:rsidR="009A182F">
        <w:rPr>
          <w:rFonts w:eastAsia="Calibri"/>
        </w:rPr>
        <w:t>his/her</w:t>
      </w:r>
      <w:r w:rsidR="009A182F" w:rsidRPr="03A049AD">
        <w:rPr>
          <w:rFonts w:eastAsia="Calibri"/>
        </w:rPr>
        <w:t xml:space="preserve"> </w:t>
      </w:r>
      <w:r w:rsidRPr="03A049AD">
        <w:rPr>
          <w:rFonts w:eastAsia="Calibri"/>
        </w:rPr>
        <w:t xml:space="preserve">child to and from the </w:t>
      </w:r>
      <w:r w:rsidR="00D2219C">
        <w:rPr>
          <w:rFonts w:eastAsia="Calibri"/>
        </w:rPr>
        <w:t>&lt;</w:t>
      </w:r>
      <w:r w:rsidR="0093240A">
        <w:rPr>
          <w:rFonts w:eastAsia="Calibri"/>
        </w:rPr>
        <w:t>focus group</w:t>
      </w:r>
      <w:r w:rsidR="00D2219C">
        <w:rPr>
          <w:rFonts w:eastAsia="Calibri"/>
        </w:rPr>
        <w:t>/interview&gt;</w:t>
      </w:r>
      <w:r w:rsidRPr="03A049AD">
        <w:rPr>
          <w:rFonts w:eastAsia="Calibri"/>
        </w:rPr>
        <w:t xml:space="preserve"> site. In addition, you will receive a thank you letter/email for allowing your child to participate in the study. We hope that you will give your </w:t>
      </w:r>
      <w:r w:rsidR="00970766">
        <w:rPr>
          <w:rFonts w:eastAsia="Calibri"/>
        </w:rPr>
        <w:t>permission</w:t>
      </w:r>
      <w:r w:rsidRPr="03A049AD">
        <w:rPr>
          <w:rFonts w:eastAsia="Calibri"/>
        </w:rPr>
        <w:t xml:space="preserve"> for your son or daughter to participate in the voluntary NAEP </w:t>
      </w:r>
      <w:r w:rsidR="00D2219C">
        <w:rPr>
          <w:rFonts w:eastAsia="Calibri"/>
        </w:rPr>
        <w:t>&lt;</w:t>
      </w:r>
      <w:r w:rsidRPr="03A049AD">
        <w:rPr>
          <w:rFonts w:eastAsia="Calibri"/>
        </w:rPr>
        <w:t>focus group</w:t>
      </w:r>
      <w:r w:rsidR="00D2219C">
        <w:rPr>
          <w:rFonts w:eastAsia="Calibri"/>
        </w:rPr>
        <w:t>/interview&gt;</w:t>
      </w:r>
      <w:r w:rsidRPr="03A049AD">
        <w:rPr>
          <w:rFonts w:eastAsia="Calibri"/>
        </w:rPr>
        <w:t xml:space="preserve"> by signing this form. Without your </w:t>
      </w:r>
      <w:r w:rsidR="00970766">
        <w:rPr>
          <w:rFonts w:eastAsia="Calibri"/>
        </w:rPr>
        <w:t>permission</w:t>
      </w:r>
      <w:r w:rsidRPr="03A049AD">
        <w:rPr>
          <w:rFonts w:eastAsia="Calibri"/>
        </w:rPr>
        <w:t xml:space="preserve">, your child will not be able to participate in the </w:t>
      </w:r>
      <w:r w:rsidR="00D2219C">
        <w:rPr>
          <w:rFonts w:eastAsia="Calibri"/>
        </w:rPr>
        <w:t>&lt;</w:t>
      </w:r>
      <w:r w:rsidRPr="03A049AD">
        <w:rPr>
          <w:rFonts w:eastAsia="Calibri"/>
        </w:rPr>
        <w:t>focus group</w:t>
      </w:r>
      <w:r w:rsidR="00D2219C">
        <w:rPr>
          <w:rFonts w:eastAsia="Calibri"/>
        </w:rPr>
        <w:t>/interview&gt;</w:t>
      </w:r>
      <w:r w:rsidRPr="03A049AD">
        <w:rPr>
          <w:rFonts w:eastAsia="Calibri"/>
        </w:rPr>
        <w:t>.</w:t>
      </w:r>
    </w:p>
    <w:p w14:paraId="5E9283BC"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65D7E631" w14:textId="77777777" w:rsidR="006D101F" w:rsidRDefault="00B40C44" w:rsidP="00B40C44">
      <w:pPr>
        <w:widowControl/>
        <w:autoSpaceDE w:val="0"/>
        <w:autoSpaceDN w:val="0"/>
        <w:spacing w:after="0" w:line="240" w:lineRule="auto"/>
        <w:jc w:val="left"/>
        <w:textAlignment w:val="auto"/>
        <w:rPr>
          <w:rFonts w:eastAsia="Calibri"/>
          <w:noProof/>
        </w:rPr>
      </w:pPr>
      <w:r w:rsidRPr="00B40C44">
        <w:rPr>
          <w:rFonts w:eastAsia="Calibri"/>
          <w:noProof/>
        </w:rPr>
        <w:t>Print Name: ________________________________________</w:t>
      </w:r>
    </w:p>
    <w:p w14:paraId="39CDCBAE" w14:textId="531BA00D" w:rsidR="00B40C44" w:rsidRPr="00B40C44" w:rsidRDefault="00B40C44" w:rsidP="00B40C44">
      <w:pPr>
        <w:widowControl/>
        <w:autoSpaceDE w:val="0"/>
        <w:autoSpaceDN w:val="0"/>
        <w:spacing w:after="0" w:line="240" w:lineRule="auto"/>
        <w:jc w:val="left"/>
        <w:textAlignment w:val="auto"/>
        <w:rPr>
          <w:rFonts w:eastAsia="Calibri"/>
          <w:noProof/>
        </w:rPr>
      </w:pPr>
    </w:p>
    <w:p w14:paraId="270B9CC4" w14:textId="77777777" w:rsidR="00B40C44" w:rsidRPr="00B40C44" w:rsidRDefault="00B40C44" w:rsidP="00B40C44">
      <w:pPr>
        <w:widowControl/>
        <w:autoSpaceDE w:val="0"/>
        <w:autoSpaceDN w:val="0"/>
        <w:spacing w:after="0" w:line="240" w:lineRule="auto"/>
        <w:jc w:val="left"/>
        <w:textAlignment w:val="auto"/>
        <w:rPr>
          <w:rFonts w:eastAsia="Calibri"/>
          <w:noProof/>
        </w:rPr>
      </w:pPr>
      <w:r w:rsidRPr="00B40C44">
        <w:rPr>
          <w:rFonts w:eastAsia="Calibri"/>
          <w:noProof/>
        </w:rPr>
        <w:t>Signature:______________________________________________</w:t>
      </w:r>
      <w:r w:rsidR="00D56AAE">
        <w:rPr>
          <w:rFonts w:eastAsia="Calibri"/>
          <w:noProof/>
        </w:rPr>
        <w:t xml:space="preserve">  </w:t>
      </w:r>
      <w:r w:rsidRPr="00B40C44">
        <w:rPr>
          <w:rFonts w:eastAsia="Calibri"/>
          <w:noProof/>
        </w:rPr>
        <w:t>Date:________________________</w:t>
      </w:r>
    </w:p>
    <w:p w14:paraId="0389DAC8"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5A9ADA62" w14:textId="77777777" w:rsidR="004D7434" w:rsidRDefault="004D7434" w:rsidP="00790702">
      <w:pPr>
        <w:widowControl/>
        <w:adjustRightInd/>
        <w:spacing w:after="0" w:line="240" w:lineRule="auto"/>
        <w:jc w:val="left"/>
        <w:textAlignment w:val="auto"/>
        <w:rPr>
          <w:rFonts w:eastAsia="Calibri"/>
          <w:b/>
          <w:bCs/>
        </w:rPr>
      </w:pPr>
    </w:p>
    <w:p w14:paraId="01B8D67E" w14:textId="77777777" w:rsidR="004D7434" w:rsidRDefault="004D7434" w:rsidP="00790702">
      <w:pPr>
        <w:widowControl/>
        <w:adjustRightInd/>
        <w:spacing w:after="0" w:line="240" w:lineRule="auto"/>
        <w:jc w:val="left"/>
        <w:textAlignment w:val="auto"/>
        <w:rPr>
          <w:rFonts w:eastAsia="Calibri"/>
          <w:b/>
          <w:bCs/>
        </w:rPr>
      </w:pPr>
    </w:p>
    <w:p w14:paraId="2B09610A" w14:textId="77777777" w:rsidR="004D7434" w:rsidRDefault="004D7434" w:rsidP="00790702">
      <w:pPr>
        <w:widowControl/>
        <w:adjustRightInd/>
        <w:spacing w:after="0" w:line="240" w:lineRule="auto"/>
        <w:jc w:val="left"/>
        <w:textAlignment w:val="auto"/>
        <w:rPr>
          <w:rFonts w:eastAsia="Calibri"/>
          <w:b/>
          <w:bCs/>
        </w:rPr>
      </w:pPr>
    </w:p>
    <w:p w14:paraId="21DC7821" w14:textId="77777777" w:rsidR="00CE6A18" w:rsidRDefault="00CE6A18">
      <w:pPr>
        <w:widowControl/>
        <w:adjustRightInd/>
        <w:spacing w:after="0" w:line="240" w:lineRule="auto"/>
        <w:jc w:val="left"/>
        <w:textAlignment w:val="auto"/>
        <w:rPr>
          <w:rFonts w:eastAsia="Calibri"/>
          <w:b/>
          <w:bCs/>
        </w:rPr>
      </w:pPr>
      <w:r>
        <w:rPr>
          <w:rFonts w:eastAsia="Calibri"/>
          <w:b/>
          <w:bCs/>
        </w:rPr>
        <w:br w:type="page"/>
      </w:r>
    </w:p>
    <w:p w14:paraId="21F95D03" w14:textId="77777777" w:rsidR="00BC2100" w:rsidRDefault="00BC2100" w:rsidP="00790702">
      <w:pPr>
        <w:widowControl/>
        <w:adjustRightInd/>
        <w:spacing w:after="0" w:line="240" w:lineRule="auto"/>
        <w:jc w:val="left"/>
        <w:textAlignment w:val="auto"/>
        <w:rPr>
          <w:rFonts w:eastAsia="Calibri"/>
          <w:b/>
          <w:bCs/>
        </w:rPr>
      </w:pPr>
    </w:p>
    <w:p w14:paraId="7671F974" w14:textId="048B4378" w:rsidR="00FB5CC6" w:rsidRPr="00F771DE" w:rsidRDefault="004545FA" w:rsidP="00FB5CC6">
      <w:pPr>
        <w:keepNext/>
        <w:widowControl/>
        <w:pBdr>
          <w:bottom w:val="single" w:sz="12" w:space="1" w:color="auto"/>
        </w:pBdr>
        <w:adjustRightInd/>
        <w:spacing w:after="0"/>
        <w:jc w:val="left"/>
        <w:textAlignment w:val="auto"/>
        <w:outlineLvl w:val="0"/>
        <w:rPr>
          <w:rFonts w:eastAsia="Calibri"/>
          <w:b/>
          <w:bCs/>
        </w:rPr>
      </w:pPr>
      <w:bookmarkStart w:id="52" w:name="_Toc490827326"/>
      <w:r>
        <w:rPr>
          <w:rFonts w:eastAsia="Calibri"/>
          <w:b/>
          <w:bCs/>
          <w:kern w:val="32"/>
        </w:rPr>
        <w:t>Appendix I-1: 4</w:t>
      </w:r>
      <w:r w:rsidRPr="00527164">
        <w:rPr>
          <w:rFonts w:eastAsia="Calibri"/>
          <w:b/>
          <w:bCs/>
          <w:kern w:val="32"/>
        </w:rPr>
        <w:t>th</w:t>
      </w:r>
      <w:r>
        <w:rPr>
          <w:rFonts w:eastAsia="Calibri"/>
          <w:b/>
          <w:bCs/>
          <w:kern w:val="32"/>
        </w:rPr>
        <w:t xml:space="preserve"> Grade </w:t>
      </w:r>
      <w:r w:rsidR="0059214A">
        <w:rPr>
          <w:rFonts w:eastAsia="Calibri"/>
          <w:b/>
          <w:bCs/>
          <w:kern w:val="32"/>
        </w:rPr>
        <w:t>Student</w:t>
      </w:r>
      <w:r w:rsidR="0059214A" w:rsidRPr="00F771DE">
        <w:rPr>
          <w:rFonts w:eastAsia="Calibri"/>
          <w:b/>
          <w:bCs/>
          <w:kern w:val="32"/>
        </w:rPr>
        <w:t xml:space="preserve"> </w:t>
      </w:r>
      <w:r w:rsidR="00206671">
        <w:rPr>
          <w:rFonts w:eastAsia="Calibri"/>
          <w:b/>
          <w:bCs/>
          <w:kern w:val="32"/>
        </w:rPr>
        <w:t xml:space="preserve">Assent </w:t>
      </w:r>
      <w:r w:rsidR="004720F7">
        <w:rPr>
          <w:rFonts w:eastAsia="Calibri"/>
          <w:b/>
          <w:bCs/>
          <w:kern w:val="32"/>
        </w:rPr>
        <w:t>I</w:t>
      </w:r>
      <w:r w:rsidR="00206671">
        <w:rPr>
          <w:rFonts w:eastAsia="Calibri"/>
          <w:b/>
          <w:bCs/>
          <w:kern w:val="32"/>
        </w:rPr>
        <w:t xml:space="preserve">nformation Brochure </w:t>
      </w:r>
      <w:r>
        <w:rPr>
          <w:rFonts w:eastAsia="Calibri"/>
          <w:b/>
          <w:bCs/>
          <w:kern w:val="32"/>
        </w:rPr>
        <w:t>for Focus Group</w:t>
      </w:r>
      <w:r w:rsidR="00D2219C">
        <w:rPr>
          <w:rFonts w:eastAsia="Calibri"/>
          <w:b/>
          <w:bCs/>
          <w:kern w:val="32"/>
        </w:rPr>
        <w:t>s and Cognitive Interviews</w:t>
      </w:r>
      <w:bookmarkEnd w:id="52"/>
    </w:p>
    <w:p w14:paraId="0D7BCE48" w14:textId="77777777" w:rsidR="00FB5CC6" w:rsidRDefault="00FB5CC6" w:rsidP="00FB5CC6">
      <w:pPr>
        <w:widowControl/>
        <w:autoSpaceDE w:val="0"/>
        <w:autoSpaceDN w:val="0"/>
        <w:spacing w:after="0" w:line="240" w:lineRule="auto"/>
        <w:textAlignment w:val="auto"/>
        <w:rPr>
          <w:rFonts w:eastAsia="Calibri"/>
          <w:noProof/>
        </w:rPr>
      </w:pPr>
    </w:p>
    <w:p w14:paraId="61A54C70" w14:textId="77777777" w:rsidR="004545FA" w:rsidRPr="00B40C44" w:rsidRDefault="007702B6" w:rsidP="004545FA">
      <w:pPr>
        <w:widowControl/>
        <w:autoSpaceDE w:val="0"/>
        <w:autoSpaceDN w:val="0"/>
        <w:spacing w:after="0" w:line="240" w:lineRule="auto"/>
        <w:jc w:val="center"/>
        <w:textAlignment w:val="auto"/>
        <w:rPr>
          <w:rFonts w:eastAsia="Calibri"/>
          <w:noProof/>
        </w:rPr>
      </w:pPr>
      <w:r>
        <w:rPr>
          <w:rFonts w:eastAsia="Calibri"/>
          <w:noProof/>
        </w:rPr>
        <w:t>STUDENT</w:t>
      </w:r>
      <w:r w:rsidR="00206671">
        <w:rPr>
          <w:rFonts w:eastAsia="Calibri"/>
          <w:noProof/>
        </w:rPr>
        <w:t xml:space="preserve"> ASSENT INFORMATION BROCHURE</w:t>
      </w:r>
    </w:p>
    <w:p w14:paraId="1D724BF1" w14:textId="77777777" w:rsidR="004545FA" w:rsidRPr="00B40C44" w:rsidRDefault="004545FA" w:rsidP="004545FA">
      <w:pPr>
        <w:widowControl/>
        <w:autoSpaceDE w:val="0"/>
        <w:autoSpaceDN w:val="0"/>
        <w:spacing w:after="0" w:line="240" w:lineRule="auto"/>
        <w:jc w:val="center"/>
        <w:textAlignment w:val="auto"/>
        <w:rPr>
          <w:rFonts w:eastAsia="Calibri"/>
          <w:noProof/>
        </w:rPr>
      </w:pPr>
      <w:r w:rsidRPr="00B40C44">
        <w:rPr>
          <w:rFonts w:eastAsia="Calibri"/>
          <w:noProof/>
        </w:rPr>
        <w:t>FOR PARTICIPATION IN RESEARCH</w:t>
      </w:r>
    </w:p>
    <w:p w14:paraId="44D81B91" w14:textId="77777777" w:rsidR="004545FA" w:rsidRPr="00B40C44" w:rsidRDefault="004545FA" w:rsidP="004545FA">
      <w:pPr>
        <w:widowControl/>
        <w:autoSpaceDE w:val="0"/>
        <w:autoSpaceDN w:val="0"/>
        <w:spacing w:after="0" w:line="240" w:lineRule="auto"/>
        <w:jc w:val="center"/>
        <w:textAlignment w:val="auto"/>
        <w:rPr>
          <w:rFonts w:eastAsia="Calibri"/>
          <w:noProof/>
        </w:rPr>
      </w:pPr>
    </w:p>
    <w:p w14:paraId="31A65A4D" w14:textId="77777777" w:rsidR="004545FA" w:rsidRPr="00B40C44" w:rsidRDefault="00527164" w:rsidP="004545FA">
      <w:pPr>
        <w:widowControl/>
        <w:autoSpaceDE w:val="0"/>
        <w:autoSpaceDN w:val="0"/>
        <w:spacing w:after="0" w:line="240" w:lineRule="auto"/>
        <w:jc w:val="center"/>
        <w:textAlignment w:val="auto"/>
        <w:rPr>
          <w:rFonts w:eastAsia="Calibri"/>
          <w:noProof/>
        </w:rPr>
      </w:pPr>
      <w:r>
        <w:rPr>
          <w:rFonts w:eastAsia="Calibri"/>
        </w:rPr>
        <w:t>&lt;</w:t>
      </w:r>
      <w:r w:rsidR="004545FA">
        <w:rPr>
          <w:rFonts w:eastAsia="Calibri"/>
        </w:rPr>
        <w:t>LOCAL FACILITY NAME</w:t>
      </w:r>
      <w:r>
        <w:rPr>
          <w:rFonts w:eastAsia="Calibri"/>
        </w:rPr>
        <w:t>&gt;</w:t>
      </w:r>
    </w:p>
    <w:p w14:paraId="55E30088" w14:textId="56FEC690" w:rsidR="004545FA" w:rsidRPr="00B40C44" w:rsidRDefault="00E63813" w:rsidP="00E63813">
      <w:pPr>
        <w:widowControl/>
        <w:autoSpaceDE w:val="0"/>
        <w:autoSpaceDN w:val="0"/>
        <w:spacing w:after="0" w:line="240" w:lineRule="auto"/>
        <w:textAlignment w:val="auto"/>
        <w:rPr>
          <w:rFonts w:eastAsia="Calibri"/>
          <w:noProof/>
        </w:rPr>
      </w:pPr>
      <w:r w:rsidRPr="00E63813">
        <w:t>The National Assessment of Educational Progress (NAEP) Household Composition and Caregiver Information Survey Questionnaire Items</w:t>
      </w:r>
      <w:r>
        <w:t>:</w:t>
      </w:r>
      <w:r w:rsidRPr="006B7A69">
        <w:rPr>
          <w:sz w:val="36"/>
          <w:szCs w:val="36"/>
        </w:rPr>
        <w:t xml:space="preserve"> </w:t>
      </w:r>
      <w:r w:rsidR="00D2219C">
        <w:t>&lt;</w:t>
      </w:r>
      <w:r w:rsidR="004545FA">
        <w:rPr>
          <w:rFonts w:eastAsia="Calibri"/>
          <w:noProof/>
        </w:rPr>
        <w:t>Focus Group Discussions</w:t>
      </w:r>
      <w:r w:rsidR="00991D6A">
        <w:rPr>
          <w:rFonts w:eastAsia="Calibri"/>
          <w:noProof/>
        </w:rPr>
        <w:t>/</w:t>
      </w:r>
      <w:r w:rsidR="00991D6A">
        <w:t>Cognitive Interviews</w:t>
      </w:r>
      <w:r w:rsidR="00321A27">
        <w:t>&gt;</w:t>
      </w:r>
      <w:r w:rsidR="00321A27" w:rsidRPr="00B40C44">
        <w:rPr>
          <w:rFonts w:eastAsia="Calibri"/>
          <w:noProof/>
        </w:rPr>
        <w:t xml:space="preserve"> for</w:t>
      </w:r>
      <w:r w:rsidR="004545FA" w:rsidRPr="00B40C44">
        <w:rPr>
          <w:rFonts w:eastAsia="Calibri"/>
          <w:noProof/>
        </w:rPr>
        <w:t xml:space="preserve"> NAEP Survey Question Testing</w:t>
      </w:r>
    </w:p>
    <w:p w14:paraId="009842F8" w14:textId="77777777" w:rsidR="004545FA" w:rsidRPr="00B40C44" w:rsidRDefault="004545FA" w:rsidP="004545FA">
      <w:pPr>
        <w:widowControl/>
        <w:autoSpaceDE w:val="0"/>
        <w:autoSpaceDN w:val="0"/>
        <w:spacing w:after="0" w:line="240" w:lineRule="auto"/>
        <w:jc w:val="left"/>
        <w:textAlignment w:val="auto"/>
        <w:rPr>
          <w:rFonts w:eastAsia="Calibri"/>
          <w:noProof/>
        </w:rPr>
      </w:pPr>
    </w:p>
    <w:p w14:paraId="6C4DC43C" w14:textId="77777777" w:rsidR="004545FA" w:rsidRPr="00B40C44" w:rsidRDefault="004545FA" w:rsidP="004545FA">
      <w:pPr>
        <w:widowControl/>
        <w:autoSpaceDE w:val="0"/>
        <w:autoSpaceDN w:val="0"/>
        <w:spacing w:after="0" w:line="240" w:lineRule="auto"/>
        <w:jc w:val="left"/>
        <w:textAlignment w:val="auto"/>
        <w:rPr>
          <w:rFonts w:eastAsia="Calibri"/>
          <w:noProof/>
        </w:rPr>
      </w:pPr>
      <w:r w:rsidRPr="00B40C44">
        <w:rPr>
          <w:rFonts w:eastAsia="Calibri"/>
          <w:noProof/>
        </w:rPr>
        <w:t xml:space="preserve">Thank you </w:t>
      </w:r>
      <w:r w:rsidR="00716FE9">
        <w:rPr>
          <w:rFonts w:eastAsia="Calibri"/>
          <w:noProof/>
        </w:rPr>
        <w:t xml:space="preserve">for </w:t>
      </w:r>
      <w:r w:rsidR="004535E3">
        <w:rPr>
          <w:rFonts w:eastAsia="Calibri"/>
          <w:noProof/>
        </w:rPr>
        <w:t>being in today’s group. This form explains a little more about what will happen today</w:t>
      </w:r>
      <w:r w:rsidRPr="00B40C44">
        <w:rPr>
          <w:rFonts w:eastAsia="Calibri"/>
          <w:noProof/>
        </w:rPr>
        <w:t xml:space="preserve">. </w:t>
      </w:r>
      <w:r>
        <w:rPr>
          <w:rFonts w:eastAsia="Calibri"/>
          <w:noProof/>
        </w:rPr>
        <w:t>After you’ve read it, you can ask any questions you might have.</w:t>
      </w:r>
    </w:p>
    <w:p w14:paraId="7E6E2F13" w14:textId="77777777" w:rsidR="004545FA" w:rsidRPr="00B40C44" w:rsidRDefault="004545FA" w:rsidP="004545FA">
      <w:pPr>
        <w:widowControl/>
        <w:autoSpaceDE w:val="0"/>
        <w:autoSpaceDN w:val="0"/>
        <w:spacing w:after="0" w:line="240" w:lineRule="auto"/>
        <w:jc w:val="left"/>
        <w:textAlignment w:val="auto"/>
        <w:rPr>
          <w:rFonts w:eastAsia="Calibri"/>
        </w:rPr>
      </w:pPr>
    </w:p>
    <w:p w14:paraId="6410EC41" w14:textId="77777777" w:rsidR="004545FA" w:rsidRPr="00B40C44"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What is this study about?</w:t>
      </w:r>
    </w:p>
    <w:p w14:paraId="565954B6" w14:textId="77777777" w:rsidR="006D101F" w:rsidRDefault="004545FA" w:rsidP="004545FA">
      <w:pPr>
        <w:widowControl/>
        <w:autoSpaceDE w:val="0"/>
        <w:autoSpaceDN w:val="0"/>
        <w:spacing w:after="0" w:line="240" w:lineRule="auto"/>
        <w:ind w:left="720"/>
        <w:contextualSpacing/>
        <w:jc w:val="left"/>
        <w:textAlignment w:val="auto"/>
        <w:rPr>
          <w:rFonts w:eastAsia="Calibri"/>
        </w:rPr>
      </w:pPr>
      <w:r w:rsidRPr="008D1C99">
        <w:rPr>
          <w:rFonts w:eastAsia="Calibri"/>
        </w:rPr>
        <w:t xml:space="preserve">The National Center for Education Statistics is </w:t>
      </w:r>
      <w:r w:rsidR="00B75347">
        <w:rPr>
          <w:rFonts w:eastAsia="Calibri"/>
        </w:rPr>
        <w:t>changing</w:t>
      </w:r>
      <w:r w:rsidR="00B75347" w:rsidRPr="008D1C99">
        <w:rPr>
          <w:rFonts w:eastAsia="Calibri"/>
        </w:rPr>
        <w:t xml:space="preserve"> </w:t>
      </w:r>
      <w:r w:rsidRPr="008D1C99">
        <w:rPr>
          <w:rFonts w:eastAsia="Calibri"/>
        </w:rPr>
        <w:t xml:space="preserve">some questions </w:t>
      </w:r>
      <w:r w:rsidR="004535E3">
        <w:rPr>
          <w:rFonts w:eastAsia="Calibri"/>
        </w:rPr>
        <w:t>they ask on a survey</w:t>
      </w:r>
      <w:r w:rsidR="00D416FC" w:rsidRPr="00D416FC">
        <w:rPr>
          <w:rFonts w:eastAsia="Calibri"/>
        </w:rPr>
        <w:t xml:space="preserve"> </w:t>
      </w:r>
      <w:r w:rsidR="00D416FC">
        <w:rPr>
          <w:rFonts w:eastAsia="Calibri"/>
        </w:rPr>
        <w:t>as part of a national assessment</w:t>
      </w:r>
      <w:r w:rsidR="00E4624E">
        <w:rPr>
          <w:rFonts w:eastAsia="Calibri"/>
        </w:rPr>
        <w:t>.</w:t>
      </w:r>
      <w:r w:rsidR="005D5E41">
        <w:rPr>
          <w:rFonts w:eastAsia="Calibri"/>
        </w:rPr>
        <w:t xml:space="preserve"> </w:t>
      </w:r>
      <w:r w:rsidR="004535E3">
        <w:rPr>
          <w:rFonts w:eastAsia="Calibri"/>
        </w:rPr>
        <w:t xml:space="preserve">The </w:t>
      </w:r>
      <w:r w:rsidR="00D416FC">
        <w:rPr>
          <w:rFonts w:eastAsia="Calibri"/>
        </w:rPr>
        <w:t xml:space="preserve">survey </w:t>
      </w:r>
      <w:r w:rsidR="004535E3">
        <w:rPr>
          <w:rFonts w:eastAsia="Calibri"/>
        </w:rPr>
        <w:t xml:space="preserve">questions ask </w:t>
      </w:r>
      <w:r>
        <w:rPr>
          <w:rFonts w:eastAsia="Calibri"/>
        </w:rPr>
        <w:t xml:space="preserve">about who </w:t>
      </w:r>
      <w:r w:rsidR="004535E3">
        <w:rPr>
          <w:rFonts w:eastAsia="Calibri"/>
        </w:rPr>
        <w:t>students</w:t>
      </w:r>
      <w:r>
        <w:rPr>
          <w:rFonts w:eastAsia="Calibri"/>
        </w:rPr>
        <w:t xml:space="preserve"> live with</w:t>
      </w:r>
      <w:r w:rsidRPr="008D1C99">
        <w:rPr>
          <w:rFonts w:eastAsia="Calibri"/>
        </w:rPr>
        <w:t>. The survey is called the National Assessment of Education</w:t>
      </w:r>
      <w:r w:rsidR="00D416FC">
        <w:rPr>
          <w:rFonts w:eastAsia="Calibri"/>
        </w:rPr>
        <w:t>al</w:t>
      </w:r>
      <w:r w:rsidRPr="008D1C99">
        <w:rPr>
          <w:rFonts w:eastAsia="Calibri"/>
        </w:rPr>
        <w:t xml:space="preserve"> Progress, or NAEP. </w:t>
      </w:r>
      <w:r w:rsidR="00312BD4" w:rsidRPr="008D1C99">
        <w:rPr>
          <w:rFonts w:eastAsia="Calibri"/>
        </w:rPr>
        <w:t xml:space="preserve">Before these changes take place, we are talking to </w:t>
      </w:r>
      <w:r w:rsidR="00312BD4">
        <w:rPr>
          <w:rFonts w:eastAsia="Calibri"/>
        </w:rPr>
        <w:t>students</w:t>
      </w:r>
      <w:r w:rsidR="00312BD4" w:rsidRPr="008D1C99">
        <w:rPr>
          <w:rFonts w:eastAsia="Calibri"/>
        </w:rPr>
        <w:t xml:space="preserve"> </w:t>
      </w:r>
      <w:r w:rsidR="004535E3">
        <w:rPr>
          <w:rFonts w:eastAsia="Calibri"/>
        </w:rPr>
        <w:t>about some of those questions and whether the ideas make sense to 4</w:t>
      </w:r>
      <w:r w:rsidR="004535E3" w:rsidRPr="008F000A">
        <w:rPr>
          <w:rFonts w:eastAsia="Calibri"/>
          <w:vertAlign w:val="superscript"/>
        </w:rPr>
        <w:t>th</w:t>
      </w:r>
      <w:r w:rsidR="004535E3">
        <w:rPr>
          <w:rFonts w:eastAsia="Calibri"/>
        </w:rPr>
        <w:t xml:space="preserve"> graders.</w:t>
      </w:r>
    </w:p>
    <w:p w14:paraId="712290B9" w14:textId="2526A374" w:rsidR="004545FA" w:rsidRPr="00B40C44" w:rsidRDefault="004545FA" w:rsidP="004545FA">
      <w:pPr>
        <w:widowControl/>
        <w:autoSpaceDE w:val="0"/>
        <w:autoSpaceDN w:val="0"/>
        <w:spacing w:after="0" w:line="240" w:lineRule="auto"/>
        <w:jc w:val="left"/>
        <w:textAlignment w:val="auto"/>
        <w:rPr>
          <w:rFonts w:eastAsia="Calibri"/>
        </w:rPr>
      </w:pPr>
    </w:p>
    <w:p w14:paraId="5616FA6C" w14:textId="38843EDB" w:rsidR="004545FA" w:rsidRPr="00B40C44"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 xml:space="preserve">What will happen during the </w:t>
      </w:r>
      <w:r w:rsidR="007736E5">
        <w:rPr>
          <w:rFonts w:eastAsia="Calibri"/>
          <w:b/>
        </w:rPr>
        <w:t>&lt;</w:t>
      </w:r>
      <w:r>
        <w:rPr>
          <w:rFonts w:eastAsia="Calibri"/>
          <w:b/>
        </w:rPr>
        <w:t>focus group</w:t>
      </w:r>
      <w:r w:rsidR="007736E5">
        <w:rPr>
          <w:rFonts w:eastAsia="Calibri"/>
          <w:b/>
        </w:rPr>
        <w:t>/</w:t>
      </w:r>
      <w:r w:rsidR="00B02D49">
        <w:rPr>
          <w:rFonts w:eastAsia="Calibri"/>
          <w:b/>
        </w:rPr>
        <w:t xml:space="preserve">research </w:t>
      </w:r>
      <w:r w:rsidR="007736E5">
        <w:rPr>
          <w:rFonts w:eastAsia="Calibri"/>
          <w:b/>
        </w:rPr>
        <w:t>interview&gt;</w:t>
      </w:r>
      <w:r w:rsidRPr="00B40C44">
        <w:rPr>
          <w:rFonts w:eastAsia="Calibri"/>
          <w:b/>
        </w:rPr>
        <w:t>?</w:t>
      </w:r>
    </w:p>
    <w:p w14:paraId="4A91ECC2" w14:textId="3DE9D1FA" w:rsidR="004545FA" w:rsidRDefault="00991D6A" w:rsidP="004545FA">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04545FA" w:rsidRPr="008D1C99">
        <w:rPr>
          <w:rFonts w:eastAsia="Calibri"/>
        </w:rPr>
        <w:t xml:space="preserve">During the </w:t>
      </w:r>
      <w:r w:rsidR="004535E3">
        <w:rPr>
          <w:rFonts w:eastAsia="Calibri"/>
        </w:rPr>
        <w:t>discussion</w:t>
      </w:r>
      <w:r w:rsidR="004545FA" w:rsidRPr="008D1C99">
        <w:rPr>
          <w:rFonts w:eastAsia="Calibri"/>
        </w:rPr>
        <w:t xml:space="preserve">, </w:t>
      </w:r>
      <w:r w:rsidR="004535E3">
        <w:rPr>
          <w:rFonts w:eastAsia="Calibri"/>
        </w:rPr>
        <w:t>we’ll ask you</w:t>
      </w:r>
      <w:r w:rsidR="004545FA" w:rsidRPr="008D1C99">
        <w:rPr>
          <w:rFonts w:eastAsia="Calibri"/>
        </w:rPr>
        <w:t xml:space="preserve"> to </w:t>
      </w:r>
      <w:r w:rsidR="004545FA">
        <w:rPr>
          <w:rFonts w:eastAsia="Calibri"/>
        </w:rPr>
        <w:t>think about the adults you live with</w:t>
      </w:r>
      <w:r w:rsidR="004545FA" w:rsidRPr="008D1C99">
        <w:rPr>
          <w:rFonts w:eastAsia="Calibri"/>
        </w:rPr>
        <w:t xml:space="preserve">, and </w:t>
      </w:r>
      <w:r w:rsidR="004535E3">
        <w:rPr>
          <w:rFonts w:eastAsia="Calibri"/>
        </w:rPr>
        <w:t>how you describe them</w:t>
      </w:r>
      <w:r w:rsidR="004545FA" w:rsidRPr="008D1C99">
        <w:rPr>
          <w:rFonts w:eastAsia="Calibri"/>
        </w:rPr>
        <w:t xml:space="preserve"> (such as “mother,” “father,” “aunt,” “grandmother”). You and others in the group will then be asked to talk about why there might be differences in the words each of you uses.</w:t>
      </w:r>
      <w:r w:rsidR="004545FA">
        <w:rPr>
          <w:rFonts w:eastAsia="Calibri"/>
        </w:rPr>
        <w:t xml:space="preserve">  This</w:t>
      </w:r>
      <w:r w:rsidR="004545FA" w:rsidRPr="008D1C99">
        <w:rPr>
          <w:rFonts w:eastAsia="Calibri"/>
        </w:rPr>
        <w:t xml:space="preserve"> will help us figure out how to</w:t>
      </w:r>
      <w:r w:rsidR="004545FA">
        <w:rPr>
          <w:rFonts w:eastAsia="Calibri"/>
        </w:rPr>
        <w:t xml:space="preserve"> make the questions on the survey easier for students your age</w:t>
      </w:r>
      <w:r w:rsidR="004545FA" w:rsidRPr="008D1C99">
        <w:rPr>
          <w:rFonts w:eastAsia="Calibri"/>
        </w:rPr>
        <w:t xml:space="preserve">. Your </w:t>
      </w:r>
      <w:r w:rsidR="004535E3">
        <w:rPr>
          <w:rFonts w:eastAsia="Calibri"/>
        </w:rPr>
        <w:t>parent or legal guardian has said it is ok</w:t>
      </w:r>
      <w:r w:rsidR="00D443B1">
        <w:rPr>
          <w:rFonts w:eastAsia="Calibri"/>
        </w:rPr>
        <w:t>ay</w:t>
      </w:r>
      <w:r w:rsidR="004535E3">
        <w:rPr>
          <w:rFonts w:eastAsia="Calibri"/>
        </w:rPr>
        <w:t xml:space="preserve"> for you to participate today, but </w:t>
      </w:r>
      <w:r w:rsidR="00015349">
        <w:rPr>
          <w:rFonts w:eastAsia="Calibri"/>
        </w:rPr>
        <w:t xml:space="preserve">you don’t need to participate if you don’t want to. Also, </w:t>
      </w:r>
      <w:r w:rsidR="004535E3">
        <w:rPr>
          <w:rFonts w:eastAsia="Calibri"/>
        </w:rPr>
        <w:t>you</w:t>
      </w:r>
      <w:r w:rsidR="004545FA" w:rsidRPr="008D1C99">
        <w:rPr>
          <w:rFonts w:eastAsia="Calibri"/>
        </w:rPr>
        <w:t xml:space="preserve"> </w:t>
      </w:r>
      <w:r w:rsidR="004545FA">
        <w:rPr>
          <w:rFonts w:eastAsia="Calibri"/>
        </w:rPr>
        <w:t xml:space="preserve">can </w:t>
      </w:r>
      <w:r w:rsidR="004535E3">
        <w:rPr>
          <w:rFonts w:eastAsia="Calibri"/>
        </w:rPr>
        <w:t xml:space="preserve">tell us if you don’t want </w:t>
      </w:r>
      <w:r w:rsidR="004535E3" w:rsidRPr="008D1C99">
        <w:rPr>
          <w:rFonts w:eastAsia="Calibri"/>
        </w:rPr>
        <w:t>to answer a question</w:t>
      </w:r>
      <w:r w:rsidR="004535E3">
        <w:rPr>
          <w:rFonts w:eastAsia="Calibri"/>
        </w:rPr>
        <w:t xml:space="preserve">, or if </w:t>
      </w:r>
      <w:r w:rsidR="00015349">
        <w:rPr>
          <w:rFonts w:eastAsia="Calibri"/>
        </w:rPr>
        <w:t>want to</w:t>
      </w:r>
      <w:r w:rsidR="004535E3" w:rsidRPr="008D1C99">
        <w:rPr>
          <w:rFonts w:eastAsia="Calibri"/>
        </w:rPr>
        <w:t xml:space="preserve"> </w:t>
      </w:r>
      <w:r w:rsidR="004545FA" w:rsidRPr="008D1C99">
        <w:rPr>
          <w:rFonts w:eastAsia="Calibri"/>
        </w:rPr>
        <w:t xml:space="preserve">stop </w:t>
      </w:r>
      <w:r w:rsidR="004545FA">
        <w:rPr>
          <w:rFonts w:eastAsia="Calibri"/>
        </w:rPr>
        <w:t>participating</w:t>
      </w:r>
      <w:r w:rsidR="004545FA" w:rsidRPr="008D1C99">
        <w:rPr>
          <w:rFonts w:eastAsia="Calibri"/>
        </w:rPr>
        <w:t>.</w:t>
      </w:r>
      <w:r>
        <w:rPr>
          <w:rFonts w:eastAsia="Calibri"/>
        </w:rPr>
        <w:t>]</w:t>
      </w:r>
    </w:p>
    <w:p w14:paraId="1935BEEA" w14:textId="77777777" w:rsidR="00991D6A" w:rsidRDefault="00991D6A" w:rsidP="004545FA">
      <w:pPr>
        <w:widowControl/>
        <w:autoSpaceDE w:val="0"/>
        <w:autoSpaceDN w:val="0"/>
        <w:spacing w:after="0" w:line="240" w:lineRule="auto"/>
        <w:ind w:left="720"/>
        <w:jc w:val="left"/>
        <w:textAlignment w:val="auto"/>
        <w:rPr>
          <w:rFonts w:eastAsia="Calibri"/>
        </w:rPr>
      </w:pPr>
    </w:p>
    <w:p w14:paraId="4E293BC9" w14:textId="10094C68" w:rsidR="00991D6A" w:rsidRPr="00B02D49" w:rsidRDefault="00991D6A" w:rsidP="00B02D49">
      <w:pPr>
        <w:autoSpaceDE w:val="0"/>
        <w:autoSpaceDN w:val="0"/>
        <w:spacing w:line="240" w:lineRule="auto"/>
        <w:ind w:left="720"/>
        <w:rPr>
          <w:rFonts w:eastAsia="Calibri"/>
          <w:sz w:val="22"/>
          <w:szCs w:val="22"/>
        </w:rPr>
      </w:pPr>
      <w:r>
        <w:rPr>
          <w:rFonts w:eastAsia="Calibri"/>
        </w:rPr>
        <w:t>[</w:t>
      </w:r>
      <w:r>
        <w:rPr>
          <w:rFonts w:eastAsia="Calibri"/>
          <w:i/>
        </w:rPr>
        <w:t>For Cognitive Interviews:</w:t>
      </w:r>
      <w:r w:rsidRPr="00991D6A">
        <w:rPr>
          <w:rFonts w:eastAsia="Calibri"/>
        </w:rPr>
        <w:t xml:space="preserve"> </w:t>
      </w:r>
      <w:r w:rsidRPr="00716FE9">
        <w:rPr>
          <w:rFonts w:eastAsia="Calibri"/>
        </w:rPr>
        <w:t xml:space="preserve">During the interview, you will be asked to answer some questions about the adults in your </w:t>
      </w:r>
      <w:r>
        <w:rPr>
          <w:rFonts w:eastAsia="Calibri"/>
        </w:rPr>
        <w:t>household(s)</w:t>
      </w:r>
      <w:r w:rsidRPr="00716FE9">
        <w:rPr>
          <w:rFonts w:eastAsia="Calibri"/>
        </w:rPr>
        <w:t xml:space="preserve">. The interviewer will then ask you some questions about your answers, </w:t>
      </w:r>
      <w:r>
        <w:rPr>
          <w:rFonts w:eastAsia="Calibri"/>
        </w:rPr>
        <w:t>like</w:t>
      </w:r>
      <w:r w:rsidRPr="00716FE9">
        <w:rPr>
          <w:rFonts w:eastAsia="Calibri"/>
        </w:rPr>
        <w:t xml:space="preserve"> how easy or difficult it was to answer a question, or what you think is meant by certain words in the question. You are not being tested or graded. </w:t>
      </w:r>
      <w:r>
        <w:rPr>
          <w:rFonts w:eastAsia="Calibri"/>
        </w:rPr>
        <w:t>This</w:t>
      </w:r>
      <w:r w:rsidRPr="00716FE9">
        <w:rPr>
          <w:rFonts w:eastAsia="Calibri"/>
        </w:rPr>
        <w:t xml:space="preserve"> will help us figure out how to make the questions on the survey easier for students your age.</w:t>
      </w:r>
      <w:r>
        <w:rPr>
          <w:rFonts w:eastAsia="Calibri"/>
        </w:rPr>
        <w:t xml:space="preserve"> </w:t>
      </w:r>
      <w:r w:rsidRPr="0061579D">
        <w:rPr>
          <w:rFonts w:eastAsia="Calibri"/>
        </w:rPr>
        <w:t>Your parent or legal guardian has said it is ok</w:t>
      </w:r>
      <w:r>
        <w:rPr>
          <w:rFonts w:eastAsia="Calibri"/>
        </w:rPr>
        <w:t>ay</w:t>
      </w:r>
      <w:r w:rsidRPr="0061579D">
        <w:rPr>
          <w:rFonts w:eastAsia="Calibri"/>
        </w:rPr>
        <w:t xml:space="preserve"> for you to participate today, but you don’t need to participate if you don’t want to. Also, you can tell us if you don’t want to answer a question, or if want to stop participating.</w:t>
      </w:r>
      <w:r>
        <w:rPr>
          <w:rFonts w:eastAsia="Calibri"/>
        </w:rPr>
        <w:t xml:space="preserve"> </w:t>
      </w:r>
      <w:r w:rsidRPr="00E63813">
        <w:rPr>
          <w:rFonts w:eastAsia="Calibri"/>
        </w:rPr>
        <w:t>The person who brought you to the interview will be asked to wait in the facility’s lobby while the interview is being conducted.</w:t>
      </w:r>
      <w:r>
        <w:rPr>
          <w:rFonts w:eastAsia="Calibri"/>
          <w:sz w:val="22"/>
          <w:szCs w:val="22"/>
        </w:rPr>
        <w:t>]</w:t>
      </w:r>
    </w:p>
    <w:p w14:paraId="5B349B0D" w14:textId="77777777" w:rsidR="004545FA" w:rsidRPr="00B40C44" w:rsidRDefault="004545FA" w:rsidP="00FB5CC6">
      <w:pPr>
        <w:widowControl/>
        <w:autoSpaceDE w:val="0"/>
        <w:autoSpaceDN w:val="0"/>
        <w:spacing w:after="0" w:line="240" w:lineRule="auto"/>
        <w:jc w:val="left"/>
        <w:textAlignment w:val="auto"/>
        <w:rPr>
          <w:rFonts w:eastAsia="Calibri"/>
        </w:rPr>
      </w:pPr>
    </w:p>
    <w:p w14:paraId="4C62DDE5" w14:textId="77777777" w:rsidR="006D101F"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Will you keep information private?</w:t>
      </w:r>
    </w:p>
    <w:p w14:paraId="3D304AD3" w14:textId="637139C3" w:rsidR="004545FA" w:rsidRPr="008D1C99" w:rsidRDefault="00EC722C" w:rsidP="004545FA">
      <w:pPr>
        <w:widowControl/>
        <w:autoSpaceDE w:val="0"/>
        <w:autoSpaceDN w:val="0"/>
        <w:spacing w:after="0" w:line="240" w:lineRule="auto"/>
        <w:ind w:left="720"/>
        <w:contextualSpacing/>
        <w:jc w:val="left"/>
        <w:textAlignment w:val="auto"/>
        <w:rPr>
          <w:rFonts w:eastAsia="Calibri"/>
        </w:rPr>
      </w:pPr>
      <w:r>
        <w:rPr>
          <w:rFonts w:eastAsia="Calibri"/>
        </w:rPr>
        <w:t>T</w:t>
      </w:r>
      <w:r w:rsidR="004545FA" w:rsidRPr="008D1C99">
        <w:rPr>
          <w:rFonts w:eastAsia="Calibri"/>
        </w:rPr>
        <w:t>o help keep everything private:</w:t>
      </w:r>
    </w:p>
    <w:p w14:paraId="00B3594C" w14:textId="6ADC86F5" w:rsidR="004545FA" w:rsidRPr="003F2880" w:rsidRDefault="004535E3" w:rsidP="003F2880">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3F2880">
        <w:rPr>
          <w:rFonts w:ascii="Times New Roman" w:eastAsia="Calibri" w:hAnsi="Times New Roman"/>
          <w:iCs/>
        </w:rPr>
        <w:t>We won’t use your name in our reports</w:t>
      </w:r>
      <w:r w:rsidR="004545FA" w:rsidRPr="003F2880">
        <w:rPr>
          <w:rFonts w:ascii="Times New Roman" w:eastAsia="Calibri" w:hAnsi="Times New Roman"/>
          <w:iCs/>
        </w:rPr>
        <w:t>.</w:t>
      </w:r>
      <w:r w:rsidRPr="003F2880">
        <w:rPr>
          <w:rFonts w:ascii="Times New Roman" w:eastAsia="Calibri" w:hAnsi="Times New Roman"/>
          <w:iCs/>
        </w:rPr>
        <w:t xml:space="preserve"> We’ll only talk about </w:t>
      </w:r>
      <w:r w:rsidR="00015349" w:rsidRPr="003F2880">
        <w:rPr>
          <w:rFonts w:ascii="Times New Roman" w:eastAsia="Calibri" w:hAnsi="Times New Roman"/>
          <w:iCs/>
        </w:rPr>
        <w:t>what different</w:t>
      </w:r>
      <w:r w:rsidRPr="003F2880">
        <w:rPr>
          <w:rFonts w:ascii="Times New Roman" w:eastAsia="Calibri" w:hAnsi="Times New Roman"/>
          <w:iCs/>
        </w:rPr>
        <w:t xml:space="preserve"> 4</w:t>
      </w:r>
      <w:r w:rsidR="00123CA1" w:rsidRPr="00EC722C">
        <w:rPr>
          <w:rFonts w:ascii="Times New Roman" w:eastAsia="Calibri" w:hAnsi="Times New Roman"/>
          <w:iCs/>
          <w:vertAlign w:val="superscript"/>
        </w:rPr>
        <w:t>th</w:t>
      </w:r>
      <w:r w:rsidRPr="00527164">
        <w:rPr>
          <w:rFonts w:ascii="Times New Roman" w:eastAsia="Calibri" w:hAnsi="Times New Roman"/>
          <w:iCs/>
        </w:rPr>
        <w:t xml:space="preserve"> </w:t>
      </w:r>
      <w:r w:rsidRPr="003F2880">
        <w:rPr>
          <w:rFonts w:ascii="Times New Roman" w:eastAsia="Calibri" w:hAnsi="Times New Roman"/>
          <w:iCs/>
        </w:rPr>
        <w:t>grader</w:t>
      </w:r>
      <w:r w:rsidR="00015349" w:rsidRPr="003F2880">
        <w:rPr>
          <w:rFonts w:ascii="Times New Roman" w:eastAsia="Calibri" w:hAnsi="Times New Roman"/>
          <w:iCs/>
        </w:rPr>
        <w:t>s in this city said when we write up our report.</w:t>
      </w:r>
    </w:p>
    <w:p w14:paraId="570A552E" w14:textId="77777777" w:rsidR="006D101F" w:rsidRDefault="004535E3" w:rsidP="003F2880">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3F2880">
        <w:rPr>
          <w:rFonts w:ascii="Times New Roman" w:eastAsia="Calibri" w:hAnsi="Times New Roman"/>
          <w:iCs/>
        </w:rPr>
        <w:t>We will not share anything you say with anyone outside of our</w:t>
      </w:r>
      <w:r w:rsidR="004545FA" w:rsidRPr="003F2880">
        <w:rPr>
          <w:rFonts w:ascii="Times New Roman" w:eastAsia="Calibri" w:hAnsi="Times New Roman"/>
          <w:iCs/>
        </w:rPr>
        <w:t xml:space="preserve"> team. Your parent or </w:t>
      </w:r>
      <w:r w:rsidR="00CA1069">
        <w:rPr>
          <w:rFonts w:ascii="Times New Roman" w:eastAsia="Calibri" w:hAnsi="Times New Roman"/>
          <w:iCs/>
        </w:rPr>
        <w:t xml:space="preserve">legal </w:t>
      </w:r>
      <w:r w:rsidR="004545FA" w:rsidRPr="003F2880">
        <w:rPr>
          <w:rFonts w:ascii="Times New Roman" w:eastAsia="Calibri" w:hAnsi="Times New Roman"/>
          <w:iCs/>
        </w:rPr>
        <w:t xml:space="preserve">guardian who </w:t>
      </w:r>
      <w:r w:rsidR="00015349" w:rsidRPr="003F2880">
        <w:rPr>
          <w:rFonts w:ascii="Times New Roman" w:eastAsia="Calibri" w:hAnsi="Times New Roman"/>
          <w:iCs/>
        </w:rPr>
        <w:t>brought</w:t>
      </w:r>
      <w:r w:rsidR="004545FA" w:rsidRPr="003F2880">
        <w:rPr>
          <w:rFonts w:ascii="Times New Roman" w:eastAsia="Calibri" w:hAnsi="Times New Roman"/>
          <w:iCs/>
        </w:rPr>
        <w:t xml:space="preserve"> you to the interview </w:t>
      </w:r>
      <w:r w:rsidR="00015349" w:rsidRPr="003F2880">
        <w:rPr>
          <w:rFonts w:ascii="Times New Roman" w:eastAsia="Calibri" w:hAnsi="Times New Roman"/>
          <w:iCs/>
        </w:rPr>
        <w:t xml:space="preserve">today </w:t>
      </w:r>
      <w:r w:rsidR="004545FA" w:rsidRPr="003F2880">
        <w:rPr>
          <w:rFonts w:ascii="Times New Roman" w:eastAsia="Calibri" w:hAnsi="Times New Roman"/>
          <w:iCs/>
        </w:rPr>
        <w:t>will not be allowed to sit in or watch the interview and will not know how you answer the questions.</w:t>
      </w:r>
    </w:p>
    <w:p w14:paraId="41A7BE2C" w14:textId="77777777" w:rsidR="006D101F" w:rsidRDefault="00CE6BDC" w:rsidP="00790702">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3F2880">
        <w:rPr>
          <w:rFonts w:ascii="Times New Roman" w:eastAsia="Calibri" w:hAnsi="Times New Roman"/>
          <w:iCs/>
        </w:rPr>
        <w:t>We will be audio-recording the discussion to help us with our analysis. Only the researchers will be allowed to listen to the recording.</w:t>
      </w:r>
    </w:p>
    <w:p w14:paraId="79337460" w14:textId="77777777" w:rsidR="006D101F" w:rsidRDefault="00991D6A" w:rsidP="00A43A24">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Pr>
          <w:rFonts w:ascii="Times New Roman" w:eastAsia="Calibri" w:hAnsi="Times New Roman"/>
          <w:iCs/>
        </w:rPr>
        <w:t>[</w:t>
      </w:r>
      <w:r>
        <w:rPr>
          <w:rFonts w:ascii="Times New Roman" w:eastAsia="Calibri" w:hAnsi="Times New Roman"/>
          <w:i/>
          <w:iCs/>
        </w:rPr>
        <w:t xml:space="preserve">Focus Group Only: </w:t>
      </w:r>
      <w:r w:rsidR="00A43A24">
        <w:rPr>
          <w:rFonts w:ascii="Times New Roman" w:eastAsia="Calibri" w:hAnsi="Times New Roman"/>
          <w:iCs/>
        </w:rPr>
        <w:t>To help keep everyone’s information private, we also ask that you not talk about today’s discussion with students who did not participate.</w:t>
      </w:r>
      <w:r>
        <w:rPr>
          <w:rFonts w:ascii="Times New Roman" w:eastAsia="Calibri" w:hAnsi="Times New Roman"/>
          <w:iCs/>
        </w:rPr>
        <w:t>]</w:t>
      </w:r>
    </w:p>
    <w:p w14:paraId="5299F79D" w14:textId="5B377294" w:rsidR="004545FA" w:rsidRPr="00B40C44" w:rsidRDefault="004545FA" w:rsidP="00FB5CC6">
      <w:pPr>
        <w:widowControl/>
        <w:autoSpaceDE w:val="0"/>
        <w:autoSpaceDN w:val="0"/>
        <w:spacing w:after="0" w:line="240" w:lineRule="auto"/>
        <w:contextualSpacing/>
        <w:jc w:val="left"/>
        <w:textAlignment w:val="auto"/>
        <w:rPr>
          <w:rFonts w:eastAsia="Calibri"/>
        </w:rPr>
      </w:pPr>
    </w:p>
    <w:p w14:paraId="77BD3233" w14:textId="446C197F" w:rsidR="004545FA" w:rsidRPr="00B40C44"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 xml:space="preserve">How long will the </w:t>
      </w:r>
      <w:r w:rsidR="00991D6A">
        <w:rPr>
          <w:rFonts w:eastAsia="Calibri"/>
          <w:b/>
        </w:rPr>
        <w:t>&lt;</w:t>
      </w:r>
      <w:r>
        <w:rPr>
          <w:rFonts w:eastAsia="Calibri"/>
          <w:b/>
        </w:rPr>
        <w:t>focus group</w:t>
      </w:r>
      <w:r w:rsidR="00991D6A">
        <w:rPr>
          <w:rFonts w:eastAsia="Calibri"/>
          <w:b/>
        </w:rPr>
        <w:t>/</w:t>
      </w:r>
      <w:r w:rsidR="00B02D49">
        <w:rPr>
          <w:rFonts w:eastAsia="Calibri"/>
          <w:b/>
        </w:rPr>
        <w:t xml:space="preserve">research </w:t>
      </w:r>
      <w:r w:rsidR="00991D6A">
        <w:rPr>
          <w:rFonts w:eastAsia="Calibri"/>
          <w:b/>
        </w:rPr>
        <w:t>interview&gt;</w:t>
      </w:r>
      <w:r w:rsidRPr="00B40C44">
        <w:rPr>
          <w:rFonts w:eastAsia="Calibri"/>
          <w:b/>
        </w:rPr>
        <w:t xml:space="preserve"> last?</w:t>
      </w:r>
    </w:p>
    <w:p w14:paraId="33EA7C9B" w14:textId="77777777" w:rsidR="006D101F" w:rsidRDefault="004545FA" w:rsidP="004545FA">
      <w:pPr>
        <w:widowControl/>
        <w:autoSpaceDE w:val="0"/>
        <w:autoSpaceDN w:val="0"/>
        <w:spacing w:after="0" w:line="240" w:lineRule="auto"/>
        <w:ind w:left="720"/>
        <w:contextualSpacing/>
        <w:jc w:val="left"/>
        <w:textAlignment w:val="auto"/>
        <w:rPr>
          <w:rFonts w:eastAsia="Calibri"/>
        </w:rPr>
      </w:pPr>
      <w:r w:rsidRPr="00B40C44">
        <w:rPr>
          <w:rFonts w:eastAsia="Calibri"/>
        </w:rPr>
        <w:t xml:space="preserve">The </w:t>
      </w:r>
      <w:r w:rsidR="00991D6A">
        <w:rPr>
          <w:rFonts w:eastAsia="Calibri"/>
        </w:rPr>
        <w:t>&lt;</w:t>
      </w:r>
      <w:r>
        <w:rPr>
          <w:rFonts w:eastAsia="Calibri"/>
        </w:rPr>
        <w:t>focus group</w:t>
      </w:r>
      <w:r w:rsidR="00991D6A">
        <w:rPr>
          <w:rFonts w:eastAsia="Calibri"/>
        </w:rPr>
        <w:t>/interview&gt;</w:t>
      </w:r>
      <w:r w:rsidRPr="00B40C44">
        <w:rPr>
          <w:rFonts w:eastAsia="Calibri"/>
        </w:rPr>
        <w:t xml:space="preserve"> will last no more than </w:t>
      </w:r>
      <w:r>
        <w:rPr>
          <w:rFonts w:eastAsia="Calibri"/>
        </w:rPr>
        <w:t>60 minutes.</w:t>
      </w:r>
    </w:p>
    <w:p w14:paraId="00FB132C" w14:textId="46047432" w:rsidR="004545FA" w:rsidRPr="00B40C44" w:rsidRDefault="004545FA" w:rsidP="004545FA">
      <w:pPr>
        <w:widowControl/>
        <w:autoSpaceDE w:val="0"/>
        <w:autoSpaceDN w:val="0"/>
        <w:spacing w:after="0" w:line="240" w:lineRule="auto"/>
        <w:jc w:val="left"/>
        <w:textAlignment w:val="auto"/>
        <w:rPr>
          <w:rFonts w:eastAsia="Calibri"/>
        </w:rPr>
      </w:pPr>
    </w:p>
    <w:p w14:paraId="3B1B2366" w14:textId="77777777" w:rsidR="004545FA" w:rsidRPr="00B40C44"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Will the results go to my school?</w:t>
      </w:r>
    </w:p>
    <w:p w14:paraId="1B29E48A" w14:textId="77777777" w:rsidR="004545FA" w:rsidRPr="00B40C44" w:rsidRDefault="00015349" w:rsidP="004545FA">
      <w:pPr>
        <w:widowControl/>
        <w:autoSpaceDE w:val="0"/>
        <w:autoSpaceDN w:val="0"/>
        <w:spacing w:after="0" w:line="240" w:lineRule="auto"/>
        <w:ind w:left="720"/>
        <w:contextualSpacing/>
        <w:jc w:val="left"/>
        <w:textAlignment w:val="auto"/>
        <w:rPr>
          <w:rFonts w:eastAsia="Calibri"/>
        </w:rPr>
      </w:pPr>
      <w:r>
        <w:rPr>
          <w:rFonts w:eastAsia="Calibri"/>
        </w:rPr>
        <w:t>We will not share anything you say with your</w:t>
      </w:r>
      <w:r w:rsidR="004545FA" w:rsidRPr="00B40C44">
        <w:rPr>
          <w:rFonts w:eastAsia="Calibri"/>
        </w:rPr>
        <w:t xml:space="preserve"> school.</w:t>
      </w:r>
    </w:p>
    <w:p w14:paraId="313130F7" w14:textId="77777777" w:rsidR="004545FA" w:rsidRPr="00B40C44" w:rsidRDefault="004545FA" w:rsidP="004545FA">
      <w:pPr>
        <w:widowControl/>
        <w:autoSpaceDE w:val="0"/>
        <w:autoSpaceDN w:val="0"/>
        <w:spacing w:after="0" w:line="240" w:lineRule="auto"/>
        <w:jc w:val="left"/>
        <w:textAlignment w:val="auto"/>
        <w:rPr>
          <w:rFonts w:eastAsia="Calibri"/>
          <w:b/>
        </w:rPr>
      </w:pPr>
    </w:p>
    <w:p w14:paraId="47303B5D" w14:textId="77777777" w:rsidR="004545FA"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Pr>
          <w:rFonts w:eastAsia="Calibri"/>
          <w:b/>
        </w:rPr>
        <w:t>What are the benefits of being in the study?</w:t>
      </w:r>
    </w:p>
    <w:p w14:paraId="20622B24" w14:textId="77777777" w:rsidR="004545FA" w:rsidRDefault="00015349" w:rsidP="004545FA">
      <w:pPr>
        <w:widowControl/>
        <w:autoSpaceDE w:val="0"/>
        <w:autoSpaceDN w:val="0"/>
        <w:adjustRightInd/>
        <w:spacing w:after="0" w:line="240" w:lineRule="auto"/>
        <w:ind w:left="720"/>
        <w:contextualSpacing/>
        <w:jc w:val="left"/>
        <w:textAlignment w:val="auto"/>
        <w:rPr>
          <w:rFonts w:eastAsia="Calibri"/>
        </w:rPr>
      </w:pPr>
      <w:r>
        <w:rPr>
          <w:rFonts w:eastAsia="Calibri"/>
        </w:rPr>
        <w:t xml:space="preserve">While you may not get anything special for participating, </w:t>
      </w:r>
      <w:r w:rsidR="004545FA" w:rsidRPr="00A05E8B">
        <w:rPr>
          <w:rFonts w:eastAsia="Calibri"/>
        </w:rPr>
        <w:t>your answers w</w:t>
      </w:r>
      <w:r w:rsidR="00FB5CC6">
        <w:rPr>
          <w:rFonts w:eastAsia="Calibri"/>
        </w:rPr>
        <w:t>ill help us improve the survey.</w:t>
      </w:r>
    </w:p>
    <w:p w14:paraId="711DBB13" w14:textId="77777777" w:rsidR="00FB5CC6" w:rsidRPr="00A05E8B" w:rsidRDefault="00FB5CC6" w:rsidP="00FB5CC6">
      <w:pPr>
        <w:widowControl/>
        <w:autoSpaceDE w:val="0"/>
        <w:autoSpaceDN w:val="0"/>
        <w:adjustRightInd/>
        <w:spacing w:after="0" w:line="240" w:lineRule="auto"/>
        <w:contextualSpacing/>
        <w:jc w:val="left"/>
        <w:textAlignment w:val="auto"/>
        <w:rPr>
          <w:rFonts w:eastAsia="Calibri"/>
        </w:rPr>
      </w:pPr>
    </w:p>
    <w:p w14:paraId="1C9EAE2F" w14:textId="77777777" w:rsidR="004545FA" w:rsidRPr="00B40C44"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What are the possible risks of being in the study?</w:t>
      </w:r>
    </w:p>
    <w:p w14:paraId="0E8CF24E" w14:textId="1654E9BA" w:rsidR="004545FA" w:rsidRDefault="00991D6A" w:rsidP="004545FA">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0015349">
        <w:rPr>
          <w:rFonts w:eastAsia="Calibri"/>
        </w:rPr>
        <w:t>It’s possible that you won’t</w:t>
      </w:r>
      <w:r w:rsidR="004545FA">
        <w:rPr>
          <w:rFonts w:eastAsia="Calibri"/>
        </w:rPr>
        <w:t xml:space="preserve"> want to talk about</w:t>
      </w:r>
      <w:r w:rsidR="00015349">
        <w:rPr>
          <w:rFonts w:eastAsia="Calibri"/>
        </w:rPr>
        <w:t xml:space="preserve"> some of the topics around other students who you don’t know</w:t>
      </w:r>
      <w:r w:rsidR="004545FA" w:rsidRPr="00074364">
        <w:rPr>
          <w:rFonts w:eastAsia="Calibri"/>
        </w:rPr>
        <w:t xml:space="preserve">. </w:t>
      </w:r>
      <w:r w:rsidR="004545FA">
        <w:rPr>
          <w:rFonts w:eastAsia="Calibri"/>
        </w:rPr>
        <w:t>You can skip any question you do not want to answer.</w:t>
      </w:r>
      <w:r w:rsidR="00015349">
        <w:rPr>
          <w:rFonts w:eastAsia="Calibri"/>
        </w:rPr>
        <w:t xml:space="preserve"> I</w:t>
      </w:r>
      <w:r w:rsidR="004545FA" w:rsidRPr="00074364">
        <w:rPr>
          <w:rFonts w:eastAsia="Calibri"/>
        </w:rPr>
        <w:t xml:space="preserve">f thinking about </w:t>
      </w:r>
      <w:r w:rsidR="00015349">
        <w:rPr>
          <w:rFonts w:eastAsia="Calibri"/>
        </w:rPr>
        <w:t xml:space="preserve">any of </w:t>
      </w:r>
      <w:r w:rsidR="004545FA" w:rsidRPr="00074364">
        <w:rPr>
          <w:rFonts w:eastAsia="Calibri"/>
        </w:rPr>
        <w:t xml:space="preserve">the questions upsets </w:t>
      </w:r>
      <w:r w:rsidR="004545FA">
        <w:rPr>
          <w:rFonts w:eastAsia="Calibri"/>
        </w:rPr>
        <w:t>you</w:t>
      </w:r>
      <w:r w:rsidR="004545FA" w:rsidRPr="00074364">
        <w:rPr>
          <w:rFonts w:eastAsia="Calibri"/>
        </w:rPr>
        <w:t xml:space="preserve"> or makes </w:t>
      </w:r>
      <w:r w:rsidR="004545FA">
        <w:rPr>
          <w:rFonts w:eastAsia="Calibri"/>
        </w:rPr>
        <w:t xml:space="preserve">you </w:t>
      </w:r>
      <w:r w:rsidR="004545FA" w:rsidRPr="00074364">
        <w:rPr>
          <w:rFonts w:eastAsia="Calibri"/>
        </w:rPr>
        <w:t xml:space="preserve">sad, </w:t>
      </w:r>
      <w:r w:rsidR="004545FA">
        <w:rPr>
          <w:rFonts w:eastAsia="Calibri"/>
        </w:rPr>
        <w:t xml:space="preserve">you </w:t>
      </w:r>
      <w:r w:rsidR="004545FA" w:rsidRPr="00074364">
        <w:rPr>
          <w:rFonts w:eastAsia="Calibri"/>
        </w:rPr>
        <w:t xml:space="preserve">may want to talk with a counselor. We will provide </w:t>
      </w:r>
      <w:r w:rsidR="004545FA">
        <w:rPr>
          <w:rFonts w:eastAsia="Calibri"/>
        </w:rPr>
        <w:t>you</w:t>
      </w:r>
      <w:r w:rsidR="004545FA" w:rsidRPr="00074364">
        <w:rPr>
          <w:rFonts w:eastAsia="Calibri"/>
        </w:rPr>
        <w:t xml:space="preserve"> </w:t>
      </w:r>
      <w:r w:rsidR="004545FA">
        <w:rPr>
          <w:rFonts w:eastAsia="Calibri"/>
        </w:rPr>
        <w:t xml:space="preserve">with a list of </w:t>
      </w:r>
      <w:r w:rsidR="004545FA" w:rsidRPr="00074364">
        <w:rPr>
          <w:rFonts w:eastAsia="Calibri"/>
        </w:rPr>
        <w:t>resources at the end of the interview.</w:t>
      </w:r>
      <w:r>
        <w:rPr>
          <w:rFonts w:eastAsia="Calibri"/>
        </w:rPr>
        <w:t>]</w:t>
      </w:r>
    </w:p>
    <w:p w14:paraId="7771C9B3" w14:textId="77777777" w:rsidR="00991D6A" w:rsidRDefault="00991D6A" w:rsidP="004545FA">
      <w:pPr>
        <w:widowControl/>
        <w:autoSpaceDE w:val="0"/>
        <w:autoSpaceDN w:val="0"/>
        <w:spacing w:after="0" w:line="240" w:lineRule="auto"/>
        <w:ind w:left="720"/>
        <w:jc w:val="left"/>
        <w:textAlignment w:val="auto"/>
        <w:rPr>
          <w:rFonts w:eastAsia="Calibri"/>
        </w:rPr>
      </w:pPr>
    </w:p>
    <w:p w14:paraId="6353DC59" w14:textId="7DF13B2E" w:rsidR="00991D6A" w:rsidRDefault="00991D6A" w:rsidP="00B02D49">
      <w:pPr>
        <w:autoSpaceDE w:val="0"/>
        <w:autoSpaceDN w:val="0"/>
        <w:spacing w:line="240" w:lineRule="auto"/>
        <w:ind w:left="720"/>
        <w:rPr>
          <w:rFonts w:eastAsia="Calibri"/>
        </w:rPr>
      </w:pPr>
      <w:r>
        <w:rPr>
          <w:rFonts w:eastAsia="Calibri"/>
        </w:rPr>
        <w:t>[</w:t>
      </w:r>
      <w:r>
        <w:rPr>
          <w:rFonts w:eastAsia="Calibri"/>
          <w:i/>
        </w:rPr>
        <w:t xml:space="preserve">For Cognitive Interviews: </w:t>
      </w:r>
      <w:r w:rsidRPr="0061579D">
        <w:rPr>
          <w:rFonts w:eastAsia="Calibri"/>
        </w:rPr>
        <w:t>It’s possible that you won’t want to talk about some of the topics. You can skip any question you do not want to answer. If thinking about any of the questions upsets you or makes you sad, you may want to talk with a counselor.</w:t>
      </w:r>
      <w:r w:rsidR="00B02D49">
        <w:rPr>
          <w:rFonts w:eastAsia="Calibri"/>
        </w:rPr>
        <w:t xml:space="preserve"> </w:t>
      </w:r>
      <w:r w:rsidRPr="0061579D">
        <w:rPr>
          <w:rFonts w:eastAsia="Calibri"/>
        </w:rPr>
        <w:t>We will provide you with a list of resources at the end of the interview.</w:t>
      </w:r>
      <w:r>
        <w:rPr>
          <w:rFonts w:eastAsia="Calibri"/>
        </w:rPr>
        <w:t>]</w:t>
      </w:r>
    </w:p>
    <w:p w14:paraId="1CFF3FDD" w14:textId="77777777" w:rsidR="004545FA" w:rsidRPr="00B40C44" w:rsidRDefault="004545FA" w:rsidP="004545FA">
      <w:pPr>
        <w:widowControl/>
        <w:numPr>
          <w:ilvl w:val="0"/>
          <w:numId w:val="32"/>
        </w:numPr>
        <w:autoSpaceDE w:val="0"/>
        <w:autoSpaceDN w:val="0"/>
        <w:adjustRightInd/>
        <w:spacing w:after="0" w:line="240" w:lineRule="auto"/>
        <w:contextualSpacing/>
        <w:jc w:val="left"/>
        <w:textAlignment w:val="auto"/>
        <w:rPr>
          <w:rFonts w:eastAsia="Calibri"/>
          <w:b/>
        </w:rPr>
      </w:pPr>
      <w:r w:rsidRPr="00B40C44">
        <w:rPr>
          <w:rFonts w:eastAsia="Calibri"/>
          <w:b/>
        </w:rPr>
        <w:t>Who can I contact with questions or for further information?</w:t>
      </w:r>
    </w:p>
    <w:p w14:paraId="0741C446" w14:textId="54D8FFDD" w:rsidR="004545FA" w:rsidRPr="00B40C44" w:rsidRDefault="004545FA" w:rsidP="004545FA">
      <w:pPr>
        <w:widowControl/>
        <w:autoSpaceDE w:val="0"/>
        <w:autoSpaceDN w:val="0"/>
        <w:spacing w:after="0" w:line="240" w:lineRule="auto"/>
        <w:ind w:left="720"/>
        <w:jc w:val="left"/>
        <w:textAlignment w:val="auto"/>
        <w:rPr>
          <w:rFonts w:eastAsia="Calibri"/>
        </w:rPr>
      </w:pPr>
      <w:r w:rsidRPr="008D1C99">
        <w:rPr>
          <w:rFonts w:eastAsia="Calibri"/>
        </w:rPr>
        <w:t xml:space="preserve">If you </w:t>
      </w:r>
      <w:r w:rsidR="00015349">
        <w:rPr>
          <w:rFonts w:eastAsia="Calibri"/>
        </w:rPr>
        <w:t>or your parent/</w:t>
      </w:r>
      <w:r w:rsidR="00470ECB">
        <w:rPr>
          <w:rFonts w:eastAsia="Calibri"/>
        </w:rPr>
        <w:t xml:space="preserve">legal </w:t>
      </w:r>
      <w:r w:rsidR="00015349">
        <w:rPr>
          <w:rFonts w:eastAsia="Calibri"/>
        </w:rPr>
        <w:t>guardian has</w:t>
      </w:r>
      <w:r w:rsidRPr="008D1C99">
        <w:rPr>
          <w:rFonts w:eastAsia="Calibri"/>
        </w:rPr>
        <w:t xml:space="preserve"> any questions about the study, you can call Cynthia Robins, the project coordinator at </w:t>
      </w:r>
      <w:r w:rsidR="00E678FD">
        <w:rPr>
          <w:rFonts w:eastAsia="Calibri"/>
        </w:rPr>
        <w:t>(</w:t>
      </w:r>
      <w:r w:rsidRPr="008D1C99">
        <w:rPr>
          <w:rFonts w:eastAsia="Calibri"/>
        </w:rPr>
        <w:t>240</w:t>
      </w:r>
      <w:r w:rsidR="00E678FD">
        <w:rPr>
          <w:rFonts w:eastAsia="Calibri"/>
        </w:rPr>
        <w:t xml:space="preserve">) </w:t>
      </w:r>
      <w:r w:rsidRPr="008D1C99">
        <w:rPr>
          <w:rFonts w:eastAsia="Calibri"/>
        </w:rPr>
        <w:t xml:space="preserve">367-4753. If you have questions about your rights as a study participant, you can call </w:t>
      </w:r>
      <w:r w:rsidR="00AC1BF9">
        <w:rPr>
          <w:rFonts w:eastAsia="Calibri"/>
        </w:rPr>
        <w:t>the ETS</w:t>
      </w:r>
      <w:r w:rsidR="00AC1BF9" w:rsidRPr="008D1C99">
        <w:rPr>
          <w:rFonts w:eastAsia="Calibri"/>
        </w:rPr>
        <w:t xml:space="preserve"> </w:t>
      </w:r>
      <w:r w:rsidRPr="008D1C99">
        <w:rPr>
          <w:rFonts w:eastAsia="Calibri"/>
        </w:rPr>
        <w:t>Human Subjects</w:t>
      </w:r>
      <w:r w:rsidR="00FA0DD7">
        <w:rPr>
          <w:rFonts w:eastAsia="Calibri"/>
        </w:rPr>
        <w:t xml:space="preserve"> Research</w:t>
      </w:r>
      <w:r w:rsidRPr="008D1C99">
        <w:rPr>
          <w:rFonts w:eastAsia="Calibri"/>
        </w:rPr>
        <w:t xml:space="preserve"> Protections </w:t>
      </w:r>
      <w:r w:rsidR="00FA0DD7">
        <w:rPr>
          <w:rFonts w:eastAsia="Calibri"/>
        </w:rPr>
        <w:t>O</w:t>
      </w:r>
      <w:r w:rsidRPr="008D1C99">
        <w:rPr>
          <w:rFonts w:eastAsia="Calibri"/>
        </w:rPr>
        <w:t xml:space="preserve">ffice at </w:t>
      </w:r>
      <w:r w:rsidR="00997BF9" w:rsidRPr="00E678FD">
        <w:rPr>
          <w:color w:val="000000" w:themeColor="text1"/>
        </w:rPr>
        <w:t>(609) 734-</w:t>
      </w:r>
      <w:r w:rsidR="00FA0DD7">
        <w:rPr>
          <w:color w:val="000000" w:themeColor="text1"/>
        </w:rPr>
        <w:t>1191</w:t>
      </w:r>
      <w:r w:rsidRPr="00E678FD">
        <w:rPr>
          <w:rFonts w:eastAsia="Calibri"/>
          <w:color w:val="000000" w:themeColor="text1"/>
        </w:rPr>
        <w:t xml:space="preserve">. </w:t>
      </w:r>
      <w:r w:rsidRPr="008D1C99">
        <w:rPr>
          <w:rFonts w:eastAsia="Calibri"/>
        </w:rPr>
        <w:t>Please leave a message with your full name, the name of the research study that you are calling about</w:t>
      </w:r>
      <w:r w:rsidR="004720F7">
        <w:rPr>
          <w:rFonts w:eastAsia="Calibri"/>
        </w:rPr>
        <w:t>:</w:t>
      </w:r>
      <w:r w:rsidRPr="008D1C99">
        <w:rPr>
          <w:rFonts w:eastAsia="Calibri"/>
        </w:rPr>
        <w:t xml:space="preserve"> </w:t>
      </w:r>
      <w:r w:rsidR="006D6ECB" w:rsidRPr="00E63813">
        <w:t>The National Assessment of Educational Progress (NAEP) Household Composition and Caregiver Information Survey Questionnaire Items</w:t>
      </w:r>
      <w:r w:rsidRPr="008D1C99">
        <w:rPr>
          <w:rFonts w:eastAsia="Calibri"/>
        </w:rPr>
        <w:t>, and a phone number beginning with the area code. Someone will return your call as soon as possible.</w:t>
      </w:r>
    </w:p>
    <w:p w14:paraId="011373BF" w14:textId="77777777" w:rsidR="004545FA" w:rsidRPr="00B40C44" w:rsidRDefault="004545FA" w:rsidP="004545FA">
      <w:pPr>
        <w:widowControl/>
        <w:autoSpaceDE w:val="0"/>
        <w:autoSpaceDN w:val="0"/>
        <w:spacing w:after="0" w:line="240" w:lineRule="auto"/>
        <w:jc w:val="left"/>
        <w:textAlignment w:val="auto"/>
        <w:rPr>
          <w:rFonts w:eastAsia="Calibri"/>
        </w:rPr>
      </w:pPr>
    </w:p>
    <w:p w14:paraId="624C1058" w14:textId="77777777" w:rsidR="004545FA" w:rsidRDefault="004545FA" w:rsidP="004545FA">
      <w:pPr>
        <w:widowControl/>
        <w:adjustRightInd/>
        <w:jc w:val="left"/>
        <w:textAlignment w:val="auto"/>
        <w:rPr>
          <w:rFonts w:eastAsia="Calibri"/>
        </w:rPr>
      </w:pPr>
      <w:r w:rsidRPr="00B40C44">
        <w:rPr>
          <w:rFonts w:eastAsia="Calibri"/>
        </w:rPr>
        <w:t xml:space="preserve">You will receive </w:t>
      </w:r>
      <w:r>
        <w:rPr>
          <w:rFonts w:eastAsia="Calibri"/>
        </w:rPr>
        <w:t>a $30 gift card</w:t>
      </w:r>
      <w:r w:rsidRPr="00B40C44">
        <w:rPr>
          <w:rFonts w:eastAsia="Calibri"/>
        </w:rPr>
        <w:t xml:space="preserve"> at the </w:t>
      </w:r>
      <w:r>
        <w:rPr>
          <w:rFonts w:eastAsia="Calibri"/>
        </w:rPr>
        <w:t>end</w:t>
      </w:r>
      <w:r w:rsidRPr="00B40C44">
        <w:rPr>
          <w:rFonts w:eastAsia="Calibri"/>
        </w:rPr>
        <w:t xml:space="preserve"> of the session for </w:t>
      </w:r>
      <w:r>
        <w:rPr>
          <w:rFonts w:eastAsia="Calibri"/>
        </w:rPr>
        <w:t xml:space="preserve">your </w:t>
      </w:r>
      <w:r w:rsidRPr="00B40C44">
        <w:rPr>
          <w:rFonts w:eastAsia="Calibri"/>
        </w:rPr>
        <w:t xml:space="preserve">time and effort. </w:t>
      </w:r>
      <w:r>
        <w:rPr>
          <w:rFonts w:eastAsia="Calibri"/>
        </w:rPr>
        <w:t>Your</w:t>
      </w:r>
      <w:r w:rsidRPr="00EF0016">
        <w:rPr>
          <w:rFonts w:eastAsia="Calibri"/>
        </w:rPr>
        <w:t xml:space="preserve"> parent or legal guardian will also receive</w:t>
      </w:r>
      <w:r>
        <w:rPr>
          <w:rFonts w:eastAsia="Calibri"/>
        </w:rPr>
        <w:t xml:space="preserve"> a</w:t>
      </w:r>
      <w:r w:rsidRPr="00EF0016">
        <w:rPr>
          <w:rFonts w:eastAsia="Calibri"/>
        </w:rPr>
        <w:t xml:space="preserve"> </w:t>
      </w:r>
      <w:r>
        <w:rPr>
          <w:rFonts w:eastAsia="Calibri"/>
        </w:rPr>
        <w:t>$30 gift card</w:t>
      </w:r>
      <w:r w:rsidRPr="00EF0016">
        <w:rPr>
          <w:rFonts w:eastAsia="Calibri"/>
        </w:rPr>
        <w:t xml:space="preserve"> to thank </w:t>
      </w:r>
      <w:r>
        <w:rPr>
          <w:rFonts w:eastAsia="Calibri"/>
        </w:rPr>
        <w:t>them</w:t>
      </w:r>
      <w:r w:rsidRPr="00EF0016">
        <w:rPr>
          <w:rFonts w:eastAsia="Calibri"/>
        </w:rPr>
        <w:t xml:space="preserve"> for bringing </w:t>
      </w:r>
      <w:r>
        <w:rPr>
          <w:rFonts w:eastAsia="Calibri"/>
        </w:rPr>
        <w:t xml:space="preserve">you to </w:t>
      </w:r>
      <w:r w:rsidRPr="00EF0016">
        <w:rPr>
          <w:rFonts w:eastAsia="Calibri"/>
        </w:rPr>
        <w:t xml:space="preserve">and from </w:t>
      </w:r>
      <w:r w:rsidR="00015349">
        <w:rPr>
          <w:rFonts w:eastAsia="Calibri"/>
        </w:rPr>
        <w:t>today’s discussion</w:t>
      </w:r>
      <w:r w:rsidRPr="00EF0016">
        <w:rPr>
          <w:rFonts w:eastAsia="Calibri"/>
        </w:rPr>
        <w:t>.</w:t>
      </w:r>
    </w:p>
    <w:p w14:paraId="1B1BF563" w14:textId="77777777" w:rsidR="004545FA" w:rsidRDefault="004545FA">
      <w:pPr>
        <w:widowControl/>
        <w:adjustRightInd/>
        <w:spacing w:after="0" w:line="240" w:lineRule="auto"/>
        <w:jc w:val="left"/>
        <w:textAlignment w:val="auto"/>
        <w:rPr>
          <w:rFonts w:eastAsia="Calibri"/>
          <w:b/>
          <w:bCs/>
          <w:kern w:val="32"/>
        </w:rPr>
      </w:pPr>
      <w:r>
        <w:rPr>
          <w:rFonts w:eastAsia="Calibri"/>
          <w:b/>
          <w:bCs/>
          <w:kern w:val="32"/>
        </w:rPr>
        <w:br w:type="page"/>
      </w:r>
    </w:p>
    <w:p w14:paraId="41E16761" w14:textId="6B98DF4E" w:rsidR="00FB5CC6" w:rsidRPr="00C5383C" w:rsidRDefault="0062106F" w:rsidP="00116380">
      <w:pPr>
        <w:keepNext/>
        <w:widowControl/>
        <w:pBdr>
          <w:bottom w:val="single" w:sz="12" w:space="1" w:color="auto"/>
        </w:pBdr>
        <w:adjustRightInd/>
        <w:spacing w:after="0"/>
        <w:jc w:val="left"/>
        <w:textAlignment w:val="auto"/>
        <w:outlineLvl w:val="0"/>
        <w:rPr>
          <w:rFonts w:eastAsia="Calibri"/>
          <w:b/>
          <w:bCs/>
          <w:kern w:val="32"/>
        </w:rPr>
      </w:pPr>
      <w:bookmarkStart w:id="53" w:name="_Toc490827327"/>
      <w:r>
        <w:rPr>
          <w:rFonts w:eastAsia="Calibri"/>
          <w:b/>
          <w:bCs/>
          <w:kern w:val="32"/>
        </w:rPr>
        <w:t xml:space="preserve">Appendix </w:t>
      </w:r>
      <w:r w:rsidR="00544337">
        <w:rPr>
          <w:rFonts w:eastAsia="Calibri"/>
          <w:b/>
          <w:bCs/>
          <w:kern w:val="32"/>
        </w:rPr>
        <w:t>I</w:t>
      </w:r>
      <w:r w:rsidR="004545FA">
        <w:rPr>
          <w:rFonts w:eastAsia="Calibri"/>
          <w:b/>
          <w:bCs/>
          <w:kern w:val="32"/>
        </w:rPr>
        <w:t>-2</w:t>
      </w:r>
      <w:r>
        <w:rPr>
          <w:rFonts w:eastAsia="Calibri"/>
          <w:b/>
          <w:bCs/>
          <w:kern w:val="32"/>
        </w:rPr>
        <w:t xml:space="preserve">: </w:t>
      </w:r>
      <w:r w:rsidR="004545FA">
        <w:rPr>
          <w:rFonts w:eastAsia="Calibri"/>
          <w:b/>
          <w:bCs/>
          <w:kern w:val="32"/>
        </w:rPr>
        <w:t>8</w:t>
      </w:r>
      <w:r w:rsidR="004545FA" w:rsidRPr="00E63813">
        <w:rPr>
          <w:rFonts w:eastAsia="Calibri"/>
          <w:b/>
          <w:bCs/>
          <w:kern w:val="32"/>
        </w:rPr>
        <w:t>th</w:t>
      </w:r>
      <w:r w:rsidR="004545FA">
        <w:rPr>
          <w:rFonts w:eastAsia="Calibri"/>
          <w:b/>
          <w:bCs/>
          <w:kern w:val="32"/>
        </w:rPr>
        <w:t xml:space="preserve"> and 12</w:t>
      </w:r>
      <w:r w:rsidR="004545FA" w:rsidRPr="00E63813">
        <w:rPr>
          <w:rFonts w:eastAsia="Calibri"/>
          <w:b/>
          <w:bCs/>
          <w:kern w:val="32"/>
        </w:rPr>
        <w:t>th</w:t>
      </w:r>
      <w:r w:rsidR="004545FA">
        <w:rPr>
          <w:rFonts w:eastAsia="Calibri"/>
          <w:b/>
          <w:bCs/>
          <w:kern w:val="32"/>
        </w:rPr>
        <w:t xml:space="preserve"> Grade </w:t>
      </w:r>
      <w:r w:rsidR="0059214A">
        <w:rPr>
          <w:rFonts w:eastAsia="Calibri"/>
          <w:b/>
          <w:bCs/>
          <w:kern w:val="32"/>
        </w:rPr>
        <w:t>Student</w:t>
      </w:r>
      <w:r w:rsidR="0059214A" w:rsidRPr="00F771DE">
        <w:rPr>
          <w:rFonts w:eastAsia="Calibri"/>
          <w:b/>
          <w:bCs/>
          <w:kern w:val="32"/>
        </w:rPr>
        <w:t xml:space="preserve"> </w:t>
      </w:r>
      <w:r w:rsidRPr="00F771DE">
        <w:rPr>
          <w:rFonts w:eastAsia="Calibri"/>
          <w:b/>
          <w:bCs/>
          <w:kern w:val="32"/>
        </w:rPr>
        <w:t>(</w:t>
      </w:r>
      <w:r w:rsidR="008724B5">
        <w:rPr>
          <w:rFonts w:eastAsia="Calibri"/>
          <w:b/>
          <w:bCs/>
          <w:kern w:val="32"/>
        </w:rPr>
        <w:t>U</w:t>
      </w:r>
      <w:r w:rsidRPr="00F771DE">
        <w:rPr>
          <w:rFonts w:eastAsia="Calibri"/>
          <w:b/>
          <w:bCs/>
          <w:kern w:val="32"/>
        </w:rPr>
        <w:t xml:space="preserve">nder </w:t>
      </w:r>
      <w:r w:rsidR="008724B5">
        <w:rPr>
          <w:rFonts w:eastAsia="Calibri"/>
          <w:b/>
          <w:bCs/>
          <w:kern w:val="32"/>
        </w:rPr>
        <w:t>A</w:t>
      </w:r>
      <w:r w:rsidRPr="00F771DE">
        <w:rPr>
          <w:rFonts w:eastAsia="Calibri"/>
          <w:b/>
          <w:bCs/>
          <w:kern w:val="32"/>
        </w:rPr>
        <w:t xml:space="preserve">ge 18) </w:t>
      </w:r>
      <w:r w:rsidR="00206671">
        <w:rPr>
          <w:rFonts w:eastAsia="Calibri"/>
          <w:b/>
          <w:bCs/>
          <w:kern w:val="32"/>
        </w:rPr>
        <w:t>Assent Information Brochure</w:t>
      </w:r>
      <w:r w:rsidR="00945EAF">
        <w:rPr>
          <w:rFonts w:eastAsia="Calibri"/>
          <w:b/>
          <w:bCs/>
          <w:kern w:val="32"/>
        </w:rPr>
        <w:t xml:space="preserve"> </w:t>
      </w:r>
      <w:r w:rsidR="00206671">
        <w:rPr>
          <w:rFonts w:eastAsia="Calibri"/>
          <w:b/>
          <w:bCs/>
          <w:kern w:val="32"/>
        </w:rPr>
        <w:t>for</w:t>
      </w:r>
      <w:r w:rsidR="00C5383C">
        <w:rPr>
          <w:rFonts w:eastAsia="Calibri"/>
          <w:b/>
          <w:bCs/>
          <w:kern w:val="32"/>
        </w:rPr>
        <w:t xml:space="preserve"> </w:t>
      </w:r>
      <w:r w:rsidR="00116380">
        <w:rPr>
          <w:rFonts w:eastAsia="Calibri"/>
          <w:b/>
          <w:bCs/>
          <w:kern w:val="32"/>
        </w:rPr>
        <w:t>Focus Groups and Cognitive Interviews</w:t>
      </w:r>
      <w:bookmarkEnd w:id="53"/>
    </w:p>
    <w:p w14:paraId="7F47C887" w14:textId="77777777" w:rsidR="0062106F" w:rsidRPr="00B40C44" w:rsidRDefault="008D50E8" w:rsidP="007736AE">
      <w:pPr>
        <w:widowControl/>
        <w:autoSpaceDE w:val="0"/>
        <w:autoSpaceDN w:val="0"/>
        <w:spacing w:after="0" w:line="240" w:lineRule="auto"/>
        <w:jc w:val="center"/>
        <w:textAlignment w:val="auto"/>
        <w:rPr>
          <w:rFonts w:eastAsia="Calibri"/>
          <w:noProof/>
        </w:rPr>
      </w:pPr>
      <w:r>
        <w:rPr>
          <w:rFonts w:eastAsia="Calibri"/>
          <w:noProof/>
        </w:rPr>
        <w:t xml:space="preserve">STUDENT </w:t>
      </w:r>
      <w:r w:rsidR="00206671">
        <w:rPr>
          <w:rFonts w:eastAsia="Calibri"/>
          <w:noProof/>
        </w:rPr>
        <w:t>ASSENT INFORMATION BROCHURE</w:t>
      </w:r>
    </w:p>
    <w:p w14:paraId="7FE4F081" w14:textId="77777777" w:rsidR="0062106F" w:rsidRPr="00B40C44" w:rsidRDefault="0062106F" w:rsidP="007736AE">
      <w:pPr>
        <w:widowControl/>
        <w:autoSpaceDE w:val="0"/>
        <w:autoSpaceDN w:val="0"/>
        <w:spacing w:after="0" w:line="240" w:lineRule="auto"/>
        <w:jc w:val="center"/>
        <w:textAlignment w:val="auto"/>
        <w:rPr>
          <w:rFonts w:eastAsia="Calibri"/>
          <w:noProof/>
        </w:rPr>
      </w:pPr>
      <w:r w:rsidRPr="00B40C44">
        <w:rPr>
          <w:rFonts w:eastAsia="Calibri"/>
          <w:noProof/>
        </w:rPr>
        <w:t>FOR PARTICIPATION IN RESEARCH</w:t>
      </w:r>
    </w:p>
    <w:p w14:paraId="0CEB82AC" w14:textId="77777777" w:rsidR="0062106F" w:rsidRPr="00B40C44" w:rsidRDefault="0062106F" w:rsidP="007736AE">
      <w:pPr>
        <w:widowControl/>
        <w:autoSpaceDE w:val="0"/>
        <w:autoSpaceDN w:val="0"/>
        <w:spacing w:after="0" w:line="240" w:lineRule="auto"/>
        <w:jc w:val="center"/>
        <w:textAlignment w:val="auto"/>
        <w:rPr>
          <w:rFonts w:eastAsia="Calibri"/>
          <w:noProof/>
        </w:rPr>
      </w:pPr>
    </w:p>
    <w:p w14:paraId="4200B310" w14:textId="77777777" w:rsidR="0062106F" w:rsidRPr="00B40C44" w:rsidRDefault="004A2C21" w:rsidP="007736AE">
      <w:pPr>
        <w:widowControl/>
        <w:autoSpaceDE w:val="0"/>
        <w:autoSpaceDN w:val="0"/>
        <w:spacing w:after="0" w:line="240" w:lineRule="auto"/>
        <w:jc w:val="center"/>
        <w:textAlignment w:val="auto"/>
        <w:rPr>
          <w:rFonts w:eastAsia="Calibri"/>
          <w:noProof/>
        </w:rPr>
      </w:pPr>
      <w:r>
        <w:rPr>
          <w:rFonts w:eastAsia="Calibri"/>
        </w:rPr>
        <w:t>&lt;</w:t>
      </w:r>
      <w:r w:rsidR="0062106F">
        <w:rPr>
          <w:rFonts w:eastAsia="Calibri"/>
        </w:rPr>
        <w:t>LOCAL FACILITY NAME</w:t>
      </w:r>
      <w:r>
        <w:rPr>
          <w:rFonts w:eastAsia="Calibri"/>
          <w:noProof/>
        </w:rPr>
        <w:t>&gt;</w:t>
      </w:r>
    </w:p>
    <w:p w14:paraId="2FE23798" w14:textId="0714643F" w:rsidR="0062106F" w:rsidRPr="00B40C44" w:rsidRDefault="006D6ECB" w:rsidP="006D6ECB">
      <w:pPr>
        <w:widowControl/>
        <w:autoSpaceDE w:val="0"/>
        <w:autoSpaceDN w:val="0"/>
        <w:spacing w:after="0" w:line="240" w:lineRule="auto"/>
        <w:textAlignment w:val="auto"/>
        <w:rPr>
          <w:rFonts w:eastAsia="Calibri"/>
          <w:noProof/>
        </w:rPr>
      </w:pPr>
      <w:r w:rsidRPr="00E63813">
        <w:t>The National Assessment of Educational Progress (NAEP) Household Composition and Caregiver Information Survey Questionnaire Items</w:t>
      </w:r>
      <w:r>
        <w:t>:</w:t>
      </w:r>
      <w:r w:rsidRPr="006B7A69">
        <w:rPr>
          <w:sz w:val="36"/>
          <w:szCs w:val="36"/>
        </w:rPr>
        <w:t xml:space="preserve"> </w:t>
      </w:r>
      <w:r w:rsidR="0062106F" w:rsidRPr="00B40C44">
        <w:rPr>
          <w:rFonts w:eastAsia="Calibri"/>
          <w:noProof/>
        </w:rPr>
        <w:t xml:space="preserve"> </w:t>
      </w:r>
      <w:r w:rsidR="00116380">
        <w:t>&lt;</w:t>
      </w:r>
      <w:r w:rsidR="00116380">
        <w:rPr>
          <w:rFonts w:eastAsia="Calibri"/>
          <w:noProof/>
        </w:rPr>
        <w:t>Focus Group Discussions/</w:t>
      </w:r>
      <w:r w:rsidR="00116380">
        <w:t>Cognitive Interviews</w:t>
      </w:r>
      <w:r w:rsidR="00321A27">
        <w:t>&gt;</w:t>
      </w:r>
      <w:r w:rsidR="00321A27" w:rsidRPr="00B40C44">
        <w:rPr>
          <w:rFonts w:eastAsia="Calibri"/>
          <w:noProof/>
        </w:rPr>
        <w:t xml:space="preserve"> for</w:t>
      </w:r>
      <w:r w:rsidR="0062106F" w:rsidRPr="00B40C44">
        <w:rPr>
          <w:rFonts w:eastAsia="Calibri"/>
          <w:noProof/>
        </w:rPr>
        <w:t xml:space="preserve"> NAEP Survey Question Testing</w:t>
      </w:r>
    </w:p>
    <w:p w14:paraId="147B8056" w14:textId="77777777" w:rsidR="0062106F" w:rsidRPr="00B40C44" w:rsidRDefault="0062106F" w:rsidP="007736AE">
      <w:pPr>
        <w:widowControl/>
        <w:autoSpaceDE w:val="0"/>
        <w:autoSpaceDN w:val="0"/>
        <w:spacing w:after="0" w:line="240" w:lineRule="auto"/>
        <w:jc w:val="left"/>
        <w:textAlignment w:val="auto"/>
        <w:rPr>
          <w:rFonts w:eastAsia="Calibri"/>
          <w:noProof/>
        </w:rPr>
      </w:pPr>
    </w:p>
    <w:p w14:paraId="60F72CF8" w14:textId="77777777" w:rsidR="0062106F" w:rsidRPr="00B40C44" w:rsidRDefault="0062106F" w:rsidP="007736AE">
      <w:pPr>
        <w:widowControl/>
        <w:autoSpaceDE w:val="0"/>
        <w:autoSpaceDN w:val="0"/>
        <w:spacing w:after="0" w:line="240" w:lineRule="auto"/>
        <w:jc w:val="left"/>
        <w:textAlignment w:val="auto"/>
        <w:rPr>
          <w:rFonts w:eastAsia="Calibri"/>
          <w:noProof/>
        </w:rPr>
      </w:pPr>
      <w:r w:rsidRPr="00B40C44">
        <w:rPr>
          <w:rFonts w:eastAsia="Calibri"/>
          <w:noProof/>
        </w:rPr>
        <w:t xml:space="preserve">Thank you for agreeing to </w:t>
      </w:r>
      <w:r>
        <w:rPr>
          <w:rFonts w:eastAsia="Calibri"/>
          <w:noProof/>
        </w:rPr>
        <w:t>participate</w:t>
      </w:r>
      <w:r w:rsidRPr="00B40C44">
        <w:rPr>
          <w:rFonts w:eastAsia="Calibri"/>
          <w:noProof/>
        </w:rPr>
        <w:t xml:space="preserve"> in the research study described below. This form explains the research study. </w:t>
      </w:r>
      <w:r>
        <w:rPr>
          <w:rFonts w:eastAsia="Calibri"/>
          <w:noProof/>
        </w:rPr>
        <w:t>After you’ve read it, you can ask any questions you might have.</w:t>
      </w:r>
    </w:p>
    <w:p w14:paraId="05851C1C" w14:textId="77777777" w:rsidR="0062106F" w:rsidRPr="00B40C44" w:rsidRDefault="0062106F" w:rsidP="007736AE">
      <w:pPr>
        <w:widowControl/>
        <w:autoSpaceDE w:val="0"/>
        <w:autoSpaceDN w:val="0"/>
        <w:spacing w:after="0" w:line="240" w:lineRule="auto"/>
        <w:jc w:val="left"/>
        <w:textAlignment w:val="auto"/>
        <w:rPr>
          <w:rFonts w:eastAsia="Calibri"/>
        </w:rPr>
      </w:pPr>
    </w:p>
    <w:p w14:paraId="5E9414DE" w14:textId="77777777" w:rsidR="0062106F" w:rsidRPr="00B40C44"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What is this study about?</w:t>
      </w:r>
    </w:p>
    <w:p w14:paraId="57CBBF82" w14:textId="3D314027" w:rsidR="0062106F" w:rsidRDefault="00312BD4" w:rsidP="00F06427">
      <w:pPr>
        <w:widowControl/>
        <w:autoSpaceDE w:val="0"/>
        <w:autoSpaceDN w:val="0"/>
        <w:spacing w:after="0" w:line="240" w:lineRule="auto"/>
        <w:ind w:left="720"/>
        <w:jc w:val="left"/>
        <w:textAlignment w:val="auto"/>
        <w:rPr>
          <w:rFonts w:eastAsia="Calibri"/>
        </w:rPr>
      </w:pPr>
      <w:r w:rsidRPr="008D1C99">
        <w:rPr>
          <w:rFonts w:eastAsia="Calibri"/>
        </w:rPr>
        <w:t xml:space="preserve">The National Center for Education Statistics is </w:t>
      </w:r>
      <w:r>
        <w:rPr>
          <w:rFonts w:eastAsia="Calibri"/>
        </w:rPr>
        <w:t>changing</w:t>
      </w:r>
      <w:r w:rsidRPr="008D1C99">
        <w:rPr>
          <w:rFonts w:eastAsia="Calibri"/>
        </w:rPr>
        <w:t xml:space="preserve"> some questions </w:t>
      </w:r>
      <w:r>
        <w:rPr>
          <w:rFonts w:eastAsia="Calibri"/>
        </w:rPr>
        <w:t>they ask on a survey</w:t>
      </w:r>
      <w:r w:rsidRPr="00D416FC">
        <w:rPr>
          <w:rFonts w:eastAsia="Calibri"/>
        </w:rPr>
        <w:t xml:space="preserve"> </w:t>
      </w:r>
      <w:r>
        <w:rPr>
          <w:rFonts w:eastAsia="Calibri"/>
        </w:rPr>
        <w:t>as part of a national assessment. The survey questions ask about who students live with</w:t>
      </w:r>
      <w:r w:rsidRPr="008D1C99">
        <w:rPr>
          <w:rFonts w:eastAsia="Calibri"/>
        </w:rPr>
        <w:t>. The survey is called the National Assessment of Education</w:t>
      </w:r>
      <w:r>
        <w:rPr>
          <w:rFonts w:eastAsia="Calibri"/>
        </w:rPr>
        <w:t>al</w:t>
      </w:r>
      <w:r w:rsidRPr="008D1C99">
        <w:rPr>
          <w:rFonts w:eastAsia="Calibri"/>
        </w:rPr>
        <w:t xml:space="preserve"> Progress, or NAEP. Before these changes take place, we are talking to </w:t>
      </w:r>
      <w:r>
        <w:rPr>
          <w:rFonts w:eastAsia="Calibri"/>
        </w:rPr>
        <w:t>students</w:t>
      </w:r>
      <w:r w:rsidRPr="008D1C99">
        <w:rPr>
          <w:rFonts w:eastAsia="Calibri"/>
        </w:rPr>
        <w:t xml:space="preserve"> </w:t>
      </w:r>
      <w:r>
        <w:rPr>
          <w:rFonts w:eastAsia="Calibri"/>
        </w:rPr>
        <w:t>about some of those questions and whether the ideas make sense to &lt;8</w:t>
      </w:r>
      <w:r w:rsidRPr="00312BD4">
        <w:rPr>
          <w:rFonts w:eastAsia="Calibri"/>
        </w:rPr>
        <w:t>th</w:t>
      </w:r>
      <w:r>
        <w:rPr>
          <w:rFonts w:eastAsia="Calibri"/>
        </w:rPr>
        <w:t>/12</w:t>
      </w:r>
      <w:r w:rsidRPr="00312BD4">
        <w:rPr>
          <w:rFonts w:eastAsia="Calibri"/>
        </w:rPr>
        <w:t>t</w:t>
      </w:r>
      <w:r>
        <w:rPr>
          <w:rFonts w:eastAsia="Calibri"/>
        </w:rPr>
        <w:t>h&gt; graders.</w:t>
      </w:r>
    </w:p>
    <w:p w14:paraId="2576F442" w14:textId="77777777" w:rsidR="00F06427" w:rsidRPr="00B40C44" w:rsidRDefault="00F06427" w:rsidP="007736AE">
      <w:pPr>
        <w:widowControl/>
        <w:autoSpaceDE w:val="0"/>
        <w:autoSpaceDN w:val="0"/>
        <w:spacing w:after="0" w:line="240" w:lineRule="auto"/>
        <w:jc w:val="left"/>
        <w:textAlignment w:val="auto"/>
        <w:rPr>
          <w:rFonts w:eastAsia="Calibri"/>
        </w:rPr>
      </w:pPr>
    </w:p>
    <w:p w14:paraId="3E7EBC90" w14:textId="49E7ED66" w:rsidR="0062106F" w:rsidRPr="00B40C44"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 xml:space="preserve">What will happen during the </w:t>
      </w:r>
      <w:r w:rsidR="007736E5">
        <w:rPr>
          <w:rFonts w:eastAsia="Calibri"/>
          <w:b/>
        </w:rPr>
        <w:t>&lt;</w:t>
      </w:r>
      <w:r>
        <w:rPr>
          <w:rFonts w:eastAsia="Calibri"/>
          <w:b/>
        </w:rPr>
        <w:t>focus group</w:t>
      </w:r>
      <w:r w:rsidR="00142CD6">
        <w:rPr>
          <w:rFonts w:eastAsia="Calibri"/>
          <w:b/>
        </w:rPr>
        <w:t>/</w:t>
      </w:r>
      <w:r w:rsidR="00F06427">
        <w:rPr>
          <w:rFonts w:eastAsia="Calibri"/>
          <w:b/>
        </w:rPr>
        <w:t xml:space="preserve">research </w:t>
      </w:r>
      <w:r w:rsidR="00142CD6">
        <w:rPr>
          <w:rFonts w:eastAsia="Calibri"/>
          <w:b/>
        </w:rPr>
        <w:t>interview&gt;</w:t>
      </w:r>
      <w:r w:rsidRPr="00B40C44">
        <w:rPr>
          <w:rFonts w:eastAsia="Calibri"/>
          <w:b/>
        </w:rPr>
        <w:t>?</w:t>
      </w:r>
    </w:p>
    <w:p w14:paraId="1F14AE17" w14:textId="2F70ACEB" w:rsidR="0062106F" w:rsidRDefault="00142CD6" w:rsidP="007736AE">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062106F" w:rsidRPr="008D1C99">
        <w:rPr>
          <w:rFonts w:eastAsia="Calibri"/>
        </w:rPr>
        <w:t xml:space="preserve">During the group, you will be asked to </w:t>
      </w:r>
      <w:r w:rsidR="0062106F">
        <w:rPr>
          <w:rFonts w:eastAsia="Calibri"/>
        </w:rPr>
        <w:t>think about the adults who you live with</w:t>
      </w:r>
      <w:r w:rsidR="0062106F" w:rsidRPr="008D1C99">
        <w:rPr>
          <w:rFonts w:eastAsia="Calibri"/>
        </w:rPr>
        <w:t xml:space="preserve">, and then </w:t>
      </w:r>
      <w:r w:rsidR="0062106F">
        <w:rPr>
          <w:rFonts w:eastAsia="Calibri"/>
        </w:rPr>
        <w:t xml:space="preserve">to share </w:t>
      </w:r>
      <w:r w:rsidR="0062106F" w:rsidRPr="008D1C99">
        <w:rPr>
          <w:rFonts w:eastAsia="Calibri"/>
        </w:rPr>
        <w:t>the words you use to talk about how these adults are related to you (such as “mother,” “father,” “aunt,” “grandmother”). You and others in the group will then be asked to talk about why there might be differences in the words each of you uses.</w:t>
      </w:r>
      <w:r w:rsidR="0062106F">
        <w:rPr>
          <w:rFonts w:eastAsia="Calibri"/>
        </w:rPr>
        <w:t xml:space="preserve"> This</w:t>
      </w:r>
      <w:r w:rsidR="0062106F" w:rsidRPr="008D1C99">
        <w:rPr>
          <w:rFonts w:eastAsia="Calibri"/>
        </w:rPr>
        <w:t xml:space="preserve"> will help us figure out how to</w:t>
      </w:r>
      <w:r w:rsidR="0062106F">
        <w:rPr>
          <w:rFonts w:eastAsia="Calibri"/>
        </w:rPr>
        <w:t xml:space="preserve"> make the questions on the survey easier for students</w:t>
      </w:r>
      <w:r w:rsidR="009C7F3B">
        <w:rPr>
          <w:rFonts w:eastAsia="Calibri"/>
        </w:rPr>
        <w:t xml:space="preserve"> to understand and answer</w:t>
      </w:r>
      <w:r w:rsidR="0062106F" w:rsidRPr="008D1C99">
        <w:rPr>
          <w:rFonts w:eastAsia="Calibri"/>
        </w:rPr>
        <w:t xml:space="preserve">. </w:t>
      </w:r>
      <w:r w:rsidR="00716FE9" w:rsidRPr="00716FE9">
        <w:rPr>
          <w:rFonts w:eastAsia="Calibri"/>
        </w:rPr>
        <w:t>Your parent or legal guardian has said it is ok for you to participate today, but you don’t need to participate if you don’t want to. Also, you can tell us if you don’t want to answer a question, or if want to stop participating.</w:t>
      </w:r>
      <w:r>
        <w:rPr>
          <w:rFonts w:eastAsia="Calibri"/>
        </w:rPr>
        <w:t>]</w:t>
      </w:r>
    </w:p>
    <w:p w14:paraId="1C309A7B" w14:textId="77777777" w:rsidR="00142CD6" w:rsidRDefault="00142CD6" w:rsidP="007736AE">
      <w:pPr>
        <w:widowControl/>
        <w:autoSpaceDE w:val="0"/>
        <w:autoSpaceDN w:val="0"/>
        <w:spacing w:after="0" w:line="240" w:lineRule="auto"/>
        <w:ind w:left="720"/>
        <w:jc w:val="left"/>
        <w:textAlignment w:val="auto"/>
        <w:rPr>
          <w:rFonts w:eastAsia="Calibri"/>
        </w:rPr>
      </w:pPr>
    </w:p>
    <w:p w14:paraId="028209F2" w14:textId="17CA74E2" w:rsidR="00142CD6" w:rsidRDefault="00142CD6" w:rsidP="00142CD6">
      <w:pPr>
        <w:widowControl/>
        <w:autoSpaceDE w:val="0"/>
        <w:autoSpaceDN w:val="0"/>
        <w:spacing w:after="0" w:line="240" w:lineRule="auto"/>
        <w:ind w:left="720"/>
        <w:jc w:val="left"/>
        <w:textAlignment w:val="auto"/>
        <w:rPr>
          <w:rFonts w:eastAsia="Calibri"/>
        </w:rPr>
      </w:pPr>
      <w:r>
        <w:rPr>
          <w:rFonts w:eastAsia="Calibri"/>
        </w:rPr>
        <w:t>[</w:t>
      </w:r>
      <w:r>
        <w:rPr>
          <w:rFonts w:eastAsia="Calibri"/>
          <w:i/>
        </w:rPr>
        <w:t>For Cognitive Interviews:</w:t>
      </w:r>
      <w:r w:rsidRPr="00991D6A">
        <w:rPr>
          <w:rFonts w:eastAsia="Calibri"/>
        </w:rPr>
        <w:t xml:space="preserve"> </w:t>
      </w:r>
      <w:r w:rsidRPr="008D1C99">
        <w:rPr>
          <w:rFonts w:eastAsia="Calibri"/>
        </w:rPr>
        <w:t xml:space="preserve">During the </w:t>
      </w:r>
      <w:r>
        <w:rPr>
          <w:rFonts w:eastAsia="Calibri"/>
        </w:rPr>
        <w:t>interview, you will be asked to answer some questions about the adults in your household(s)</w:t>
      </w:r>
      <w:r w:rsidRPr="008D1C99">
        <w:rPr>
          <w:rFonts w:eastAsia="Calibri"/>
        </w:rPr>
        <w:t>.</w:t>
      </w:r>
      <w:r>
        <w:rPr>
          <w:rFonts w:eastAsia="Calibri"/>
        </w:rPr>
        <w:t xml:space="preserve"> The interviewer will then ask you some questions about your answers, such as how easy or difficult it was to answer a question, or what you think is meant by certain words in the question. You are not being tested or graded. Your input</w:t>
      </w:r>
      <w:r w:rsidRPr="008D1C99">
        <w:rPr>
          <w:rFonts w:eastAsia="Calibri"/>
        </w:rPr>
        <w:t xml:space="preserve"> will help us figure out how to</w:t>
      </w:r>
      <w:r>
        <w:rPr>
          <w:rFonts w:eastAsia="Calibri"/>
        </w:rPr>
        <w:t xml:space="preserve"> make the questions on the survey easier for students your age</w:t>
      </w:r>
      <w:r w:rsidRPr="008D1C99">
        <w:rPr>
          <w:rFonts w:eastAsia="Calibri"/>
        </w:rPr>
        <w:t xml:space="preserve">. </w:t>
      </w:r>
      <w:r w:rsidRPr="00716FE9">
        <w:rPr>
          <w:rFonts w:eastAsia="Calibri"/>
        </w:rPr>
        <w:t>Your parent or legal guardian has said it is ok</w:t>
      </w:r>
      <w:r>
        <w:rPr>
          <w:rFonts w:eastAsia="Calibri"/>
        </w:rPr>
        <w:t>ay</w:t>
      </w:r>
      <w:r w:rsidRPr="00716FE9">
        <w:rPr>
          <w:rFonts w:eastAsia="Calibri"/>
        </w:rPr>
        <w:t xml:space="preserve"> for you to participate today, but you don’t need to participate if you don’t want to. Also, you can tell us if you don’t want to answer a question, or if want to stop participating.</w:t>
      </w:r>
      <w:r>
        <w:rPr>
          <w:rFonts w:eastAsia="Calibri"/>
        </w:rPr>
        <w:t xml:space="preserve"> </w:t>
      </w:r>
      <w:r w:rsidRPr="00E63813">
        <w:rPr>
          <w:rFonts w:eastAsia="Calibri"/>
        </w:rPr>
        <w:t>The person who brought you to the interview will be asked to wait in the facility’s lobby while the interview is being conducted.</w:t>
      </w:r>
      <w:r>
        <w:rPr>
          <w:rFonts w:eastAsia="Calibri"/>
        </w:rPr>
        <w:t>]</w:t>
      </w:r>
    </w:p>
    <w:p w14:paraId="0FA33056" w14:textId="77777777" w:rsidR="00142CD6" w:rsidRDefault="00142CD6" w:rsidP="007736AE">
      <w:pPr>
        <w:widowControl/>
        <w:autoSpaceDE w:val="0"/>
        <w:autoSpaceDN w:val="0"/>
        <w:spacing w:after="0" w:line="240" w:lineRule="auto"/>
        <w:ind w:left="720"/>
        <w:jc w:val="left"/>
        <w:textAlignment w:val="auto"/>
        <w:rPr>
          <w:rFonts w:eastAsia="Calibri"/>
        </w:rPr>
      </w:pPr>
    </w:p>
    <w:p w14:paraId="326EF5C9" w14:textId="77777777" w:rsidR="006D101F"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Will you keep information private?</w:t>
      </w:r>
    </w:p>
    <w:p w14:paraId="588B7F6A" w14:textId="64DCF2D4" w:rsidR="006D101F" w:rsidRDefault="006E2928" w:rsidP="007736AE">
      <w:pPr>
        <w:widowControl/>
        <w:autoSpaceDE w:val="0"/>
        <w:autoSpaceDN w:val="0"/>
        <w:spacing w:after="0" w:line="240" w:lineRule="auto"/>
        <w:ind w:left="720"/>
        <w:contextualSpacing/>
        <w:jc w:val="left"/>
        <w:textAlignment w:val="auto"/>
        <w:rPr>
          <w:rFonts w:eastAsia="Calibri"/>
        </w:rPr>
      </w:pPr>
      <w:r>
        <w:rPr>
          <w:rFonts w:eastAsia="Calibri"/>
        </w:rPr>
        <w:t>T</w:t>
      </w:r>
      <w:r w:rsidR="0062106F" w:rsidRPr="008D1C99">
        <w:rPr>
          <w:rFonts w:eastAsia="Calibri"/>
        </w:rPr>
        <w:t>o help keep everything private:</w:t>
      </w:r>
    </w:p>
    <w:p w14:paraId="2C5E8722" w14:textId="3C13A41B" w:rsidR="0062106F" w:rsidRPr="003F2880" w:rsidRDefault="0080427C" w:rsidP="003F2880">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3F2880">
        <w:rPr>
          <w:rFonts w:ascii="Times New Roman" w:eastAsia="Calibri" w:hAnsi="Times New Roman"/>
          <w:iCs/>
        </w:rPr>
        <w:t xml:space="preserve">Only your first </w:t>
      </w:r>
      <w:r w:rsidR="0062106F" w:rsidRPr="003F2880">
        <w:rPr>
          <w:rFonts w:ascii="Times New Roman" w:eastAsia="Calibri" w:hAnsi="Times New Roman"/>
          <w:iCs/>
        </w:rPr>
        <w:t>name will be recorded on the discussion notes</w:t>
      </w:r>
      <w:r w:rsidRPr="003F2880">
        <w:rPr>
          <w:rFonts w:ascii="Times New Roman" w:eastAsia="Calibri" w:hAnsi="Times New Roman"/>
          <w:iCs/>
        </w:rPr>
        <w:t>. Your name will not</w:t>
      </w:r>
      <w:r w:rsidR="00702984">
        <w:rPr>
          <w:rFonts w:ascii="Times New Roman" w:eastAsia="Calibri" w:hAnsi="Times New Roman"/>
          <w:iCs/>
        </w:rPr>
        <w:t xml:space="preserve"> be</w:t>
      </w:r>
      <w:r w:rsidR="0062106F" w:rsidRPr="003F2880">
        <w:rPr>
          <w:rFonts w:ascii="Times New Roman" w:eastAsia="Calibri" w:hAnsi="Times New Roman"/>
          <w:iCs/>
        </w:rPr>
        <w:t xml:space="preserve"> reported in any reports</w:t>
      </w:r>
      <w:r w:rsidR="00015349" w:rsidRPr="003F2880">
        <w:rPr>
          <w:rFonts w:ascii="Times New Roman" w:eastAsia="Calibri" w:hAnsi="Times New Roman"/>
          <w:iCs/>
        </w:rPr>
        <w:t>, though we may include quotes that you provide</w:t>
      </w:r>
      <w:r w:rsidR="00776A7D">
        <w:rPr>
          <w:rFonts w:ascii="Times New Roman" w:eastAsia="Calibri" w:hAnsi="Times New Roman"/>
          <w:iCs/>
        </w:rPr>
        <w:t xml:space="preserve"> in our reports.</w:t>
      </w:r>
    </w:p>
    <w:p w14:paraId="4172DB2C" w14:textId="51049A52" w:rsidR="00015349" w:rsidRPr="003F2880" w:rsidRDefault="006E2928" w:rsidP="003F2880">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Pr>
          <w:rFonts w:ascii="Times New Roman" w:eastAsia="Calibri" w:hAnsi="Times New Roman"/>
          <w:iCs/>
        </w:rPr>
        <w:t>W</w:t>
      </w:r>
      <w:r w:rsidR="00015349" w:rsidRPr="003F2880">
        <w:rPr>
          <w:rFonts w:ascii="Times New Roman" w:eastAsia="Calibri" w:hAnsi="Times New Roman"/>
          <w:iCs/>
        </w:rPr>
        <w:t xml:space="preserve">e will not share </w:t>
      </w:r>
      <w:r>
        <w:rPr>
          <w:rFonts w:ascii="Times New Roman" w:eastAsia="Calibri" w:hAnsi="Times New Roman"/>
          <w:iCs/>
        </w:rPr>
        <w:t>the</w:t>
      </w:r>
      <w:r w:rsidR="00015349" w:rsidRPr="003F2880">
        <w:rPr>
          <w:rFonts w:ascii="Times New Roman" w:eastAsia="Calibri" w:hAnsi="Times New Roman"/>
          <w:iCs/>
        </w:rPr>
        <w:t xml:space="preserve"> information </w:t>
      </w:r>
      <w:r>
        <w:rPr>
          <w:rFonts w:ascii="Times New Roman" w:eastAsia="Calibri" w:hAnsi="Times New Roman"/>
          <w:iCs/>
        </w:rPr>
        <w:t xml:space="preserve">you provide </w:t>
      </w:r>
      <w:r w:rsidR="00015349" w:rsidRPr="003F2880">
        <w:rPr>
          <w:rFonts w:ascii="Times New Roman" w:eastAsia="Calibri" w:hAnsi="Times New Roman"/>
          <w:iCs/>
        </w:rPr>
        <w:t>with your parents</w:t>
      </w:r>
      <w:r w:rsidR="00711C2F">
        <w:rPr>
          <w:rFonts w:ascii="Times New Roman" w:eastAsia="Calibri" w:hAnsi="Times New Roman"/>
          <w:iCs/>
        </w:rPr>
        <w:t xml:space="preserve"> or legal </w:t>
      </w:r>
      <w:r w:rsidR="00702984">
        <w:rPr>
          <w:rFonts w:ascii="Times New Roman" w:eastAsia="Calibri" w:hAnsi="Times New Roman"/>
          <w:iCs/>
        </w:rPr>
        <w:t>guardians</w:t>
      </w:r>
      <w:r w:rsidR="00015349" w:rsidRPr="003F2880">
        <w:rPr>
          <w:rFonts w:ascii="Times New Roman" w:eastAsia="Calibri" w:hAnsi="Times New Roman"/>
          <w:iCs/>
        </w:rPr>
        <w:t xml:space="preserve">, your school, or anyone </w:t>
      </w:r>
      <w:r>
        <w:rPr>
          <w:rFonts w:ascii="Times New Roman" w:eastAsia="Calibri" w:hAnsi="Times New Roman"/>
          <w:iCs/>
        </w:rPr>
        <w:t>outside of our team</w:t>
      </w:r>
      <w:r w:rsidR="00015349" w:rsidRPr="003F2880">
        <w:rPr>
          <w:rFonts w:ascii="Times New Roman" w:eastAsia="Calibri" w:hAnsi="Times New Roman"/>
          <w:iCs/>
        </w:rPr>
        <w:t xml:space="preserve">. </w:t>
      </w:r>
      <w:r w:rsidR="00381984" w:rsidRPr="003F2880">
        <w:rPr>
          <w:rFonts w:ascii="Times New Roman" w:eastAsia="Calibri" w:hAnsi="Times New Roman"/>
          <w:iCs/>
        </w:rPr>
        <w:t xml:space="preserve">Your parent or </w:t>
      </w:r>
      <w:r w:rsidR="002106B1">
        <w:rPr>
          <w:rFonts w:ascii="Times New Roman" w:eastAsia="Calibri" w:hAnsi="Times New Roman"/>
          <w:iCs/>
        </w:rPr>
        <w:t xml:space="preserve">legal </w:t>
      </w:r>
      <w:r w:rsidR="00381984" w:rsidRPr="003F2880">
        <w:rPr>
          <w:rFonts w:ascii="Times New Roman" w:eastAsia="Calibri" w:hAnsi="Times New Roman"/>
          <w:iCs/>
        </w:rPr>
        <w:t>guardian who brings you to the interview will not be allowed to sit in or watch the interview and will not know how you answer the questions.</w:t>
      </w:r>
    </w:p>
    <w:p w14:paraId="53A4F594" w14:textId="77777777" w:rsidR="006D101F" w:rsidRDefault="00CE6BDC" w:rsidP="00790702">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C06E43">
        <w:rPr>
          <w:rFonts w:ascii="Times New Roman" w:eastAsia="Calibri" w:hAnsi="Times New Roman"/>
          <w:iCs/>
        </w:rPr>
        <w:t>We will be audio-recording the discussion to help us with our analysis. Only the researchers will be allowed to listen to the recording.</w:t>
      </w:r>
    </w:p>
    <w:p w14:paraId="69B9BAFC" w14:textId="6D61952E" w:rsidR="00576950" w:rsidRPr="00C06E43" w:rsidRDefault="00142CD6" w:rsidP="00790702">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rPr>
      </w:pPr>
      <w:r>
        <w:rPr>
          <w:rFonts w:ascii="Times New Roman" w:eastAsia="Calibri" w:hAnsi="Times New Roman"/>
          <w:iCs/>
        </w:rPr>
        <w:t>[</w:t>
      </w:r>
      <w:r>
        <w:rPr>
          <w:rFonts w:ascii="Times New Roman" w:eastAsia="Calibri" w:hAnsi="Times New Roman"/>
          <w:i/>
          <w:iCs/>
        </w:rPr>
        <w:t xml:space="preserve">Focus group only: </w:t>
      </w:r>
      <w:r w:rsidR="00576950">
        <w:rPr>
          <w:rFonts w:ascii="Times New Roman" w:eastAsia="Calibri" w:hAnsi="Times New Roman"/>
          <w:iCs/>
        </w:rPr>
        <w:t>To help keep everyone’s information private, we also ask that you not talk about today’s discussion with students who did not participate.</w:t>
      </w:r>
      <w:r>
        <w:rPr>
          <w:rFonts w:ascii="Times New Roman" w:eastAsia="Calibri" w:hAnsi="Times New Roman"/>
          <w:iCs/>
        </w:rPr>
        <w:t>]</w:t>
      </w:r>
    </w:p>
    <w:p w14:paraId="15473994" w14:textId="77777777" w:rsidR="0062106F" w:rsidRPr="00B40C44" w:rsidRDefault="0062106F" w:rsidP="00FB5CC6">
      <w:pPr>
        <w:widowControl/>
        <w:autoSpaceDE w:val="0"/>
        <w:autoSpaceDN w:val="0"/>
        <w:spacing w:after="0" w:line="240" w:lineRule="auto"/>
        <w:contextualSpacing/>
        <w:jc w:val="left"/>
        <w:textAlignment w:val="auto"/>
        <w:rPr>
          <w:rFonts w:eastAsia="Calibri"/>
        </w:rPr>
      </w:pPr>
    </w:p>
    <w:p w14:paraId="6878A90C" w14:textId="430A1220" w:rsidR="0062106F" w:rsidRPr="00B40C44"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 xml:space="preserve">How long will the </w:t>
      </w:r>
      <w:r w:rsidR="00142CD6">
        <w:rPr>
          <w:rFonts w:eastAsia="Calibri"/>
          <w:b/>
        </w:rPr>
        <w:t>&lt;</w:t>
      </w:r>
      <w:r>
        <w:rPr>
          <w:rFonts w:eastAsia="Calibri"/>
          <w:b/>
        </w:rPr>
        <w:t>focus group</w:t>
      </w:r>
      <w:r w:rsidR="00142CD6">
        <w:rPr>
          <w:rFonts w:eastAsia="Calibri"/>
          <w:b/>
        </w:rPr>
        <w:t>/</w:t>
      </w:r>
      <w:r w:rsidR="00F06427">
        <w:rPr>
          <w:rFonts w:eastAsia="Calibri"/>
          <w:b/>
        </w:rPr>
        <w:t xml:space="preserve">research </w:t>
      </w:r>
      <w:r w:rsidR="00142CD6">
        <w:rPr>
          <w:rFonts w:eastAsia="Calibri"/>
          <w:b/>
        </w:rPr>
        <w:t>interview&gt;</w:t>
      </w:r>
      <w:r w:rsidRPr="00B40C44">
        <w:rPr>
          <w:rFonts w:eastAsia="Calibri"/>
          <w:b/>
        </w:rPr>
        <w:t xml:space="preserve"> last?</w:t>
      </w:r>
    </w:p>
    <w:p w14:paraId="6B66A74E" w14:textId="77777777" w:rsidR="006D101F" w:rsidRDefault="0062106F" w:rsidP="007736AE">
      <w:pPr>
        <w:widowControl/>
        <w:autoSpaceDE w:val="0"/>
        <w:autoSpaceDN w:val="0"/>
        <w:spacing w:after="0" w:line="240" w:lineRule="auto"/>
        <w:ind w:left="720"/>
        <w:contextualSpacing/>
        <w:jc w:val="left"/>
        <w:textAlignment w:val="auto"/>
        <w:rPr>
          <w:rFonts w:eastAsia="Calibri"/>
        </w:rPr>
      </w:pPr>
      <w:r w:rsidRPr="00B40C44">
        <w:rPr>
          <w:rFonts w:eastAsia="Calibri"/>
        </w:rPr>
        <w:t xml:space="preserve">The </w:t>
      </w:r>
      <w:r w:rsidR="00142CD6">
        <w:rPr>
          <w:rFonts w:eastAsia="Calibri"/>
        </w:rPr>
        <w:t>&lt;</w:t>
      </w:r>
      <w:r>
        <w:rPr>
          <w:rFonts w:eastAsia="Calibri"/>
        </w:rPr>
        <w:t>focus group</w:t>
      </w:r>
      <w:r w:rsidR="00142CD6">
        <w:rPr>
          <w:rFonts w:eastAsia="Calibri"/>
        </w:rPr>
        <w:t>/interview&gt;</w:t>
      </w:r>
      <w:r w:rsidRPr="00B40C44">
        <w:rPr>
          <w:rFonts w:eastAsia="Calibri"/>
        </w:rPr>
        <w:t xml:space="preserve"> will last no more than </w:t>
      </w:r>
      <w:r>
        <w:rPr>
          <w:rFonts w:eastAsia="Calibri"/>
        </w:rPr>
        <w:t>60 minutes.</w:t>
      </w:r>
    </w:p>
    <w:p w14:paraId="50BA1C1C" w14:textId="7A6E0FF2" w:rsidR="0062106F" w:rsidRPr="00B40C44" w:rsidRDefault="0062106F" w:rsidP="007736AE">
      <w:pPr>
        <w:widowControl/>
        <w:autoSpaceDE w:val="0"/>
        <w:autoSpaceDN w:val="0"/>
        <w:spacing w:after="0" w:line="240" w:lineRule="auto"/>
        <w:jc w:val="left"/>
        <w:textAlignment w:val="auto"/>
        <w:rPr>
          <w:rFonts w:eastAsia="Calibri"/>
        </w:rPr>
      </w:pPr>
    </w:p>
    <w:p w14:paraId="0ED53DB5" w14:textId="77777777" w:rsidR="0062106F" w:rsidRPr="00B40C44"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Will the results go to my school?</w:t>
      </w:r>
    </w:p>
    <w:p w14:paraId="25AD12EF" w14:textId="34DCC19D" w:rsidR="0062106F" w:rsidRPr="00B40C44" w:rsidRDefault="0062106F" w:rsidP="007736AE">
      <w:pPr>
        <w:widowControl/>
        <w:autoSpaceDE w:val="0"/>
        <w:autoSpaceDN w:val="0"/>
        <w:spacing w:after="0" w:line="240" w:lineRule="auto"/>
        <w:ind w:left="720"/>
        <w:contextualSpacing/>
        <w:jc w:val="left"/>
        <w:textAlignment w:val="auto"/>
        <w:rPr>
          <w:rFonts w:eastAsia="Calibri"/>
        </w:rPr>
      </w:pPr>
      <w:r w:rsidRPr="00B40C44">
        <w:rPr>
          <w:rFonts w:eastAsia="Calibri"/>
        </w:rPr>
        <w:t xml:space="preserve">Your answers will not be </w:t>
      </w:r>
      <w:r w:rsidR="006E2928">
        <w:rPr>
          <w:rFonts w:eastAsia="Calibri"/>
        </w:rPr>
        <w:t>shared with</w:t>
      </w:r>
      <w:r w:rsidRPr="00B40C44">
        <w:rPr>
          <w:rFonts w:eastAsia="Calibri"/>
        </w:rPr>
        <w:t xml:space="preserve"> </w:t>
      </w:r>
      <w:r>
        <w:rPr>
          <w:rFonts w:eastAsia="Calibri"/>
        </w:rPr>
        <w:t>your</w:t>
      </w:r>
      <w:r w:rsidRPr="00B40C44">
        <w:rPr>
          <w:rFonts w:eastAsia="Calibri"/>
        </w:rPr>
        <w:t xml:space="preserve"> school, and will not be linked to any personally identifiable information such as the school’s name.</w:t>
      </w:r>
    </w:p>
    <w:p w14:paraId="7BBC2DEB" w14:textId="77777777" w:rsidR="0062106F" w:rsidRPr="00B40C44" w:rsidRDefault="0062106F" w:rsidP="007736AE">
      <w:pPr>
        <w:widowControl/>
        <w:autoSpaceDE w:val="0"/>
        <w:autoSpaceDN w:val="0"/>
        <w:spacing w:after="0" w:line="240" w:lineRule="auto"/>
        <w:jc w:val="left"/>
        <w:textAlignment w:val="auto"/>
        <w:rPr>
          <w:rFonts w:eastAsia="Calibri"/>
          <w:b/>
        </w:rPr>
      </w:pPr>
    </w:p>
    <w:p w14:paraId="7D3A7B11" w14:textId="77777777" w:rsidR="0062106F"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Pr>
          <w:rFonts w:eastAsia="Calibri"/>
          <w:b/>
        </w:rPr>
        <w:t>What are the benefits of being in the study?</w:t>
      </w:r>
    </w:p>
    <w:p w14:paraId="47902E31" w14:textId="77777777" w:rsidR="0062106F" w:rsidRDefault="0062106F" w:rsidP="007736AE">
      <w:pPr>
        <w:widowControl/>
        <w:autoSpaceDE w:val="0"/>
        <w:autoSpaceDN w:val="0"/>
        <w:adjustRightInd/>
        <w:spacing w:after="0" w:line="240" w:lineRule="auto"/>
        <w:ind w:left="720"/>
        <w:contextualSpacing/>
        <w:jc w:val="left"/>
        <w:textAlignment w:val="auto"/>
        <w:rPr>
          <w:rFonts w:eastAsia="Calibri"/>
        </w:rPr>
      </w:pPr>
      <w:r w:rsidRPr="00A05E8B">
        <w:rPr>
          <w:rFonts w:eastAsia="Calibri"/>
        </w:rPr>
        <w:t>There are no known benefits for you to take part, but your answers w</w:t>
      </w:r>
      <w:r w:rsidR="00FB5CC6">
        <w:rPr>
          <w:rFonts w:eastAsia="Calibri"/>
        </w:rPr>
        <w:t>ill help us improve the survey</w:t>
      </w:r>
      <w:r w:rsidR="00B45200">
        <w:rPr>
          <w:rFonts w:eastAsia="Calibri"/>
        </w:rPr>
        <w:t xml:space="preserve"> questions</w:t>
      </w:r>
      <w:r w:rsidR="00FB5CC6">
        <w:rPr>
          <w:rFonts w:eastAsia="Calibri"/>
        </w:rPr>
        <w:t>.</w:t>
      </w:r>
    </w:p>
    <w:p w14:paraId="0148E0C0" w14:textId="77777777" w:rsidR="00FB5CC6" w:rsidRPr="00A05E8B" w:rsidRDefault="00FB5CC6" w:rsidP="00FB5CC6">
      <w:pPr>
        <w:widowControl/>
        <w:autoSpaceDE w:val="0"/>
        <w:autoSpaceDN w:val="0"/>
        <w:adjustRightInd/>
        <w:spacing w:after="0" w:line="240" w:lineRule="auto"/>
        <w:contextualSpacing/>
        <w:jc w:val="left"/>
        <w:textAlignment w:val="auto"/>
        <w:rPr>
          <w:rFonts w:eastAsia="Calibri"/>
        </w:rPr>
      </w:pPr>
    </w:p>
    <w:p w14:paraId="63E2DC25" w14:textId="77777777" w:rsidR="0062106F" w:rsidRPr="00B40C44"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What are the possible risks of being in the study?</w:t>
      </w:r>
    </w:p>
    <w:p w14:paraId="112472B4" w14:textId="3A2B7D7E" w:rsidR="0062106F" w:rsidRDefault="00142CD6" w:rsidP="007736AE">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062106F" w:rsidRPr="00074364">
        <w:rPr>
          <w:rFonts w:eastAsia="Calibri"/>
        </w:rPr>
        <w:t xml:space="preserve">There is a risk that </w:t>
      </w:r>
      <w:r w:rsidR="0062106F">
        <w:rPr>
          <w:rFonts w:eastAsia="Calibri"/>
        </w:rPr>
        <w:t xml:space="preserve">you may not want to talk in a group with other students your age about your </w:t>
      </w:r>
      <w:r w:rsidR="008424FF">
        <w:rPr>
          <w:rFonts w:eastAsia="Calibri"/>
        </w:rPr>
        <w:t>household(s)</w:t>
      </w:r>
      <w:r w:rsidR="0062106F" w:rsidRPr="00074364">
        <w:rPr>
          <w:rFonts w:eastAsia="Calibri"/>
        </w:rPr>
        <w:t xml:space="preserve">. </w:t>
      </w:r>
      <w:r w:rsidR="0062106F">
        <w:rPr>
          <w:rFonts w:eastAsia="Calibri"/>
        </w:rPr>
        <w:t>You can skip any question you do not want to answer. However, i</w:t>
      </w:r>
      <w:r w:rsidR="0062106F" w:rsidRPr="00074364">
        <w:rPr>
          <w:rFonts w:eastAsia="Calibri"/>
        </w:rPr>
        <w:t xml:space="preserve">f thinking about the questions upsets </w:t>
      </w:r>
      <w:r w:rsidR="0062106F">
        <w:rPr>
          <w:rFonts w:eastAsia="Calibri"/>
        </w:rPr>
        <w:t>you</w:t>
      </w:r>
      <w:r w:rsidR="0062106F" w:rsidRPr="00074364">
        <w:rPr>
          <w:rFonts w:eastAsia="Calibri"/>
        </w:rPr>
        <w:t xml:space="preserve"> or makes </w:t>
      </w:r>
      <w:r w:rsidR="0062106F">
        <w:rPr>
          <w:rFonts w:eastAsia="Calibri"/>
        </w:rPr>
        <w:t xml:space="preserve">you </w:t>
      </w:r>
      <w:r w:rsidR="0062106F" w:rsidRPr="00074364">
        <w:rPr>
          <w:rFonts w:eastAsia="Calibri"/>
        </w:rPr>
        <w:t xml:space="preserve">sad, </w:t>
      </w:r>
      <w:r w:rsidR="0062106F">
        <w:rPr>
          <w:rFonts w:eastAsia="Calibri"/>
        </w:rPr>
        <w:t xml:space="preserve">you </w:t>
      </w:r>
      <w:r w:rsidR="0062106F" w:rsidRPr="00074364">
        <w:rPr>
          <w:rFonts w:eastAsia="Calibri"/>
        </w:rPr>
        <w:t>may want to talk with a counselor</w:t>
      </w:r>
      <w:r w:rsidR="00555AE1">
        <w:rPr>
          <w:rFonts w:eastAsia="Calibri"/>
        </w:rPr>
        <w:t xml:space="preserve"> at your school or some other professional</w:t>
      </w:r>
      <w:r w:rsidR="0062106F" w:rsidRPr="00074364">
        <w:rPr>
          <w:rFonts w:eastAsia="Calibri"/>
        </w:rPr>
        <w:t xml:space="preserve">. We will provide </w:t>
      </w:r>
      <w:r w:rsidR="0062106F">
        <w:rPr>
          <w:rFonts w:eastAsia="Calibri"/>
        </w:rPr>
        <w:t>you</w:t>
      </w:r>
      <w:r w:rsidR="0062106F" w:rsidRPr="00074364">
        <w:rPr>
          <w:rFonts w:eastAsia="Calibri"/>
        </w:rPr>
        <w:t xml:space="preserve"> </w:t>
      </w:r>
      <w:r w:rsidR="0062106F">
        <w:rPr>
          <w:rFonts w:eastAsia="Calibri"/>
        </w:rPr>
        <w:t xml:space="preserve">with a list of </w:t>
      </w:r>
      <w:r w:rsidR="0062106F" w:rsidRPr="00074364">
        <w:rPr>
          <w:rFonts w:eastAsia="Calibri"/>
        </w:rPr>
        <w:t>resources at the end of the interview.</w:t>
      </w:r>
      <w:r>
        <w:rPr>
          <w:rFonts w:eastAsia="Calibri"/>
        </w:rPr>
        <w:t>]</w:t>
      </w:r>
    </w:p>
    <w:p w14:paraId="706BEF54" w14:textId="77777777" w:rsidR="00142CD6" w:rsidRDefault="00142CD6" w:rsidP="007736AE">
      <w:pPr>
        <w:widowControl/>
        <w:autoSpaceDE w:val="0"/>
        <w:autoSpaceDN w:val="0"/>
        <w:spacing w:after="0" w:line="240" w:lineRule="auto"/>
        <w:ind w:left="720"/>
        <w:jc w:val="left"/>
        <w:textAlignment w:val="auto"/>
        <w:rPr>
          <w:rFonts w:eastAsia="Calibri"/>
        </w:rPr>
      </w:pPr>
    </w:p>
    <w:p w14:paraId="1B1647AF" w14:textId="7CE361CA" w:rsidR="00142CD6" w:rsidRDefault="00142CD6" w:rsidP="00142CD6">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Cognitive Interviews: </w:t>
      </w:r>
      <w:r w:rsidRPr="00074364">
        <w:rPr>
          <w:rFonts w:eastAsia="Calibri"/>
        </w:rPr>
        <w:t xml:space="preserve">There is a risk that </w:t>
      </w:r>
      <w:r>
        <w:rPr>
          <w:rFonts w:eastAsia="Calibri"/>
        </w:rPr>
        <w:t>you may not want to talk about your household(s)</w:t>
      </w:r>
      <w:r w:rsidRPr="00074364">
        <w:rPr>
          <w:rFonts w:eastAsia="Calibri"/>
        </w:rPr>
        <w:t xml:space="preserve">. </w:t>
      </w:r>
      <w:r>
        <w:rPr>
          <w:rFonts w:eastAsia="Calibri"/>
        </w:rPr>
        <w:t>You can skip any question you do not want to answer. However, i</w:t>
      </w:r>
      <w:r w:rsidRPr="00074364">
        <w:rPr>
          <w:rFonts w:eastAsia="Calibri"/>
        </w:rPr>
        <w:t xml:space="preserve">f thinking about the questions upsets </w:t>
      </w:r>
      <w:r>
        <w:rPr>
          <w:rFonts w:eastAsia="Calibri"/>
        </w:rPr>
        <w:t>you</w:t>
      </w:r>
      <w:r w:rsidRPr="00074364">
        <w:rPr>
          <w:rFonts w:eastAsia="Calibri"/>
        </w:rPr>
        <w:t xml:space="preserve"> or makes </w:t>
      </w:r>
      <w:r>
        <w:rPr>
          <w:rFonts w:eastAsia="Calibri"/>
        </w:rPr>
        <w:t xml:space="preserve">you </w:t>
      </w:r>
      <w:r w:rsidRPr="00074364">
        <w:rPr>
          <w:rFonts w:eastAsia="Calibri"/>
        </w:rPr>
        <w:t xml:space="preserve">sad, </w:t>
      </w:r>
      <w:r>
        <w:rPr>
          <w:rFonts w:eastAsia="Calibri"/>
        </w:rPr>
        <w:t xml:space="preserve">you </w:t>
      </w:r>
      <w:r w:rsidRPr="00074364">
        <w:rPr>
          <w:rFonts w:eastAsia="Calibri"/>
        </w:rPr>
        <w:t xml:space="preserve">may want to talk with a counselor. We will provide </w:t>
      </w:r>
      <w:r>
        <w:rPr>
          <w:rFonts w:eastAsia="Calibri"/>
        </w:rPr>
        <w:t>you</w:t>
      </w:r>
      <w:r w:rsidRPr="00074364">
        <w:rPr>
          <w:rFonts w:eastAsia="Calibri"/>
        </w:rPr>
        <w:t xml:space="preserve"> </w:t>
      </w:r>
      <w:r>
        <w:rPr>
          <w:rFonts w:eastAsia="Calibri"/>
        </w:rPr>
        <w:t xml:space="preserve">with a list of </w:t>
      </w:r>
      <w:r w:rsidRPr="00074364">
        <w:rPr>
          <w:rFonts w:eastAsia="Calibri"/>
        </w:rPr>
        <w:t>resources at the end of the interview.</w:t>
      </w:r>
      <w:r>
        <w:rPr>
          <w:rFonts w:eastAsia="Calibri"/>
        </w:rPr>
        <w:t>]</w:t>
      </w:r>
    </w:p>
    <w:p w14:paraId="3E511A9D" w14:textId="77777777" w:rsidR="0062106F" w:rsidRPr="00B40C44" w:rsidRDefault="0062106F" w:rsidP="00FB5CC6">
      <w:pPr>
        <w:widowControl/>
        <w:autoSpaceDE w:val="0"/>
        <w:autoSpaceDN w:val="0"/>
        <w:spacing w:after="0" w:line="240" w:lineRule="auto"/>
        <w:jc w:val="left"/>
        <w:textAlignment w:val="auto"/>
        <w:rPr>
          <w:rFonts w:eastAsia="Calibri"/>
        </w:rPr>
      </w:pPr>
    </w:p>
    <w:p w14:paraId="4876CDDB" w14:textId="77777777" w:rsidR="0062106F" w:rsidRPr="00B40C44" w:rsidRDefault="0062106F" w:rsidP="0062106F">
      <w:pPr>
        <w:widowControl/>
        <w:numPr>
          <w:ilvl w:val="0"/>
          <w:numId w:val="24"/>
        </w:numPr>
        <w:autoSpaceDE w:val="0"/>
        <w:autoSpaceDN w:val="0"/>
        <w:adjustRightInd/>
        <w:spacing w:after="0" w:line="240" w:lineRule="auto"/>
        <w:contextualSpacing/>
        <w:jc w:val="left"/>
        <w:textAlignment w:val="auto"/>
        <w:rPr>
          <w:rFonts w:eastAsia="Calibri"/>
          <w:b/>
        </w:rPr>
      </w:pPr>
      <w:r w:rsidRPr="00B40C44">
        <w:rPr>
          <w:rFonts w:eastAsia="Calibri"/>
          <w:b/>
        </w:rPr>
        <w:t>Who can I contact with questions or for further information?</w:t>
      </w:r>
    </w:p>
    <w:p w14:paraId="10C415B7" w14:textId="01FB9015" w:rsidR="0062106F" w:rsidRPr="00B40C44" w:rsidRDefault="0062106F" w:rsidP="007736AE">
      <w:pPr>
        <w:widowControl/>
        <w:autoSpaceDE w:val="0"/>
        <w:autoSpaceDN w:val="0"/>
        <w:spacing w:after="0" w:line="240" w:lineRule="auto"/>
        <w:ind w:left="720"/>
        <w:jc w:val="left"/>
        <w:textAlignment w:val="auto"/>
        <w:rPr>
          <w:rFonts w:eastAsia="Calibri"/>
        </w:rPr>
      </w:pPr>
      <w:r w:rsidRPr="008D1C99">
        <w:rPr>
          <w:rFonts w:eastAsia="Calibri"/>
        </w:rPr>
        <w:t xml:space="preserve">If you have any questions about the study, you can call Cynthia Robins, the project coordinator, at </w:t>
      </w:r>
      <w:r w:rsidR="00E678FD">
        <w:rPr>
          <w:rFonts w:eastAsia="Calibri"/>
        </w:rPr>
        <w:t>(</w:t>
      </w:r>
      <w:r w:rsidRPr="008D1C99">
        <w:rPr>
          <w:rFonts w:eastAsia="Calibri"/>
        </w:rPr>
        <w:t>240</w:t>
      </w:r>
      <w:r w:rsidR="00E678FD">
        <w:rPr>
          <w:rFonts w:eastAsia="Calibri"/>
        </w:rPr>
        <w:t xml:space="preserve">) </w:t>
      </w:r>
      <w:r w:rsidRPr="008D1C99">
        <w:rPr>
          <w:rFonts w:eastAsia="Calibri"/>
        </w:rPr>
        <w:t xml:space="preserve">367-4753. If you have questions about your rights as a study participant, you can call </w:t>
      </w:r>
      <w:r w:rsidR="00AC1BF9">
        <w:rPr>
          <w:rFonts w:eastAsia="Calibri"/>
        </w:rPr>
        <w:t>the ETS</w:t>
      </w:r>
      <w:r w:rsidR="00AC1BF9" w:rsidRPr="008D1C99">
        <w:rPr>
          <w:rFonts w:eastAsia="Calibri"/>
        </w:rPr>
        <w:t xml:space="preserve"> </w:t>
      </w:r>
      <w:r w:rsidRPr="008D1C99">
        <w:rPr>
          <w:rFonts w:eastAsia="Calibri"/>
        </w:rPr>
        <w:t xml:space="preserve">Human Subjects </w:t>
      </w:r>
      <w:r w:rsidR="00DB7C83">
        <w:rPr>
          <w:rFonts w:eastAsia="Calibri"/>
        </w:rPr>
        <w:t xml:space="preserve">Research </w:t>
      </w:r>
      <w:r w:rsidRPr="008D1C99">
        <w:rPr>
          <w:rFonts w:eastAsia="Calibri"/>
        </w:rPr>
        <w:t xml:space="preserve">Protections </w:t>
      </w:r>
      <w:r w:rsidR="00DB7C83">
        <w:rPr>
          <w:rFonts w:eastAsia="Calibri"/>
        </w:rPr>
        <w:t>O</w:t>
      </w:r>
      <w:r w:rsidRPr="008D1C99">
        <w:rPr>
          <w:rFonts w:eastAsia="Calibri"/>
        </w:rPr>
        <w:t xml:space="preserve">ffice at </w:t>
      </w:r>
      <w:r w:rsidR="00997BF9" w:rsidRPr="00E678FD">
        <w:rPr>
          <w:color w:val="000000" w:themeColor="text1"/>
        </w:rPr>
        <w:t>(609) 734-</w:t>
      </w:r>
      <w:r w:rsidR="00DB7C83">
        <w:rPr>
          <w:color w:val="000000" w:themeColor="text1"/>
        </w:rPr>
        <w:t>1191</w:t>
      </w:r>
      <w:r w:rsidRPr="008D1C99">
        <w:rPr>
          <w:rFonts w:eastAsia="Calibri"/>
        </w:rPr>
        <w:t>. Please leave a message with your full name, the name of the research study that you are calling about</w:t>
      </w:r>
      <w:r w:rsidR="00EF5E83">
        <w:rPr>
          <w:rFonts w:eastAsia="Calibri"/>
        </w:rPr>
        <w:t>:</w:t>
      </w:r>
      <w:r w:rsidRPr="008D1C99">
        <w:rPr>
          <w:rFonts w:eastAsia="Calibri"/>
        </w:rPr>
        <w:t xml:space="preserve"> </w:t>
      </w:r>
      <w:r w:rsidR="006D6ECB" w:rsidRPr="00E63813">
        <w:t>The National Assessment of Educational Progress (NAEP) Household Composition and Caregiver Information Survey Questionnaire Items</w:t>
      </w:r>
      <w:r w:rsidRPr="008D1C99">
        <w:rPr>
          <w:rFonts w:eastAsia="Calibri"/>
        </w:rPr>
        <w:t>, and a phone number beginning with the area code. Someone will return your call as soon as possible.</w:t>
      </w:r>
    </w:p>
    <w:p w14:paraId="4D81C813" w14:textId="77777777" w:rsidR="0062106F" w:rsidRPr="00B40C44" w:rsidRDefault="0062106F" w:rsidP="007736AE">
      <w:pPr>
        <w:widowControl/>
        <w:autoSpaceDE w:val="0"/>
        <w:autoSpaceDN w:val="0"/>
        <w:spacing w:after="0" w:line="240" w:lineRule="auto"/>
        <w:jc w:val="left"/>
        <w:textAlignment w:val="auto"/>
        <w:rPr>
          <w:rFonts w:eastAsia="Calibri"/>
        </w:rPr>
      </w:pPr>
    </w:p>
    <w:p w14:paraId="06E55C65" w14:textId="77777777" w:rsidR="004545FA" w:rsidRDefault="0062106F" w:rsidP="007736AE">
      <w:pPr>
        <w:widowControl/>
        <w:adjustRightInd/>
        <w:jc w:val="left"/>
        <w:textAlignment w:val="auto"/>
        <w:rPr>
          <w:rFonts w:eastAsia="Calibri"/>
        </w:rPr>
      </w:pPr>
      <w:r w:rsidRPr="00B40C44">
        <w:rPr>
          <w:rFonts w:eastAsia="Calibri"/>
        </w:rPr>
        <w:t xml:space="preserve">You will receive </w:t>
      </w:r>
      <w:r>
        <w:rPr>
          <w:rFonts w:eastAsia="Calibri"/>
        </w:rPr>
        <w:t>a $30 gift card</w:t>
      </w:r>
      <w:r w:rsidRPr="00B40C44">
        <w:rPr>
          <w:rFonts w:eastAsia="Calibri"/>
        </w:rPr>
        <w:t xml:space="preserve"> at the </w:t>
      </w:r>
      <w:r>
        <w:rPr>
          <w:rFonts w:eastAsia="Calibri"/>
        </w:rPr>
        <w:t>end</w:t>
      </w:r>
      <w:r w:rsidRPr="00B40C44">
        <w:rPr>
          <w:rFonts w:eastAsia="Calibri"/>
        </w:rPr>
        <w:t xml:space="preserve"> of the session for </w:t>
      </w:r>
      <w:r>
        <w:rPr>
          <w:rFonts w:eastAsia="Calibri"/>
        </w:rPr>
        <w:t xml:space="preserve">your </w:t>
      </w:r>
      <w:r w:rsidRPr="00B40C44">
        <w:rPr>
          <w:rFonts w:eastAsia="Calibri"/>
        </w:rPr>
        <w:t xml:space="preserve">time and effort. </w:t>
      </w:r>
      <w:r>
        <w:rPr>
          <w:rFonts w:eastAsia="Calibri"/>
        </w:rPr>
        <w:t>Your</w:t>
      </w:r>
      <w:r w:rsidRPr="00EF0016">
        <w:rPr>
          <w:rFonts w:eastAsia="Calibri"/>
        </w:rPr>
        <w:t xml:space="preserve"> parent or legal guardian will also receive</w:t>
      </w:r>
      <w:r>
        <w:rPr>
          <w:rFonts w:eastAsia="Calibri"/>
        </w:rPr>
        <w:t xml:space="preserve"> a</w:t>
      </w:r>
      <w:r w:rsidRPr="00EF0016">
        <w:rPr>
          <w:rFonts w:eastAsia="Calibri"/>
        </w:rPr>
        <w:t xml:space="preserve"> </w:t>
      </w:r>
      <w:r>
        <w:rPr>
          <w:rFonts w:eastAsia="Calibri"/>
        </w:rPr>
        <w:t>$30 gift card</w:t>
      </w:r>
      <w:r w:rsidRPr="00EF0016">
        <w:rPr>
          <w:rFonts w:eastAsia="Calibri"/>
        </w:rPr>
        <w:t xml:space="preserve"> to thank </w:t>
      </w:r>
      <w:r>
        <w:rPr>
          <w:rFonts w:eastAsia="Calibri"/>
        </w:rPr>
        <w:t>them</w:t>
      </w:r>
      <w:r w:rsidRPr="00EF0016">
        <w:rPr>
          <w:rFonts w:eastAsia="Calibri"/>
        </w:rPr>
        <w:t xml:space="preserve"> for bringing </w:t>
      </w:r>
      <w:r>
        <w:rPr>
          <w:rFonts w:eastAsia="Calibri"/>
        </w:rPr>
        <w:t>you</w:t>
      </w:r>
      <w:r w:rsidRPr="00EF0016">
        <w:rPr>
          <w:rFonts w:eastAsia="Calibri"/>
        </w:rPr>
        <w:t xml:space="preserve"> </w:t>
      </w:r>
      <w:r>
        <w:rPr>
          <w:rFonts w:eastAsia="Calibri"/>
        </w:rPr>
        <w:t xml:space="preserve">to </w:t>
      </w:r>
      <w:r w:rsidRPr="00EF0016">
        <w:rPr>
          <w:rFonts w:eastAsia="Calibri"/>
        </w:rPr>
        <w:t>and from the interview site.</w:t>
      </w:r>
    </w:p>
    <w:p w14:paraId="281639DA" w14:textId="77777777" w:rsidR="004545FA" w:rsidRDefault="004545FA">
      <w:pPr>
        <w:widowControl/>
        <w:adjustRightInd/>
        <w:spacing w:after="0" w:line="240" w:lineRule="auto"/>
        <w:jc w:val="left"/>
        <w:textAlignment w:val="auto"/>
        <w:rPr>
          <w:rFonts w:eastAsia="Calibri"/>
        </w:rPr>
      </w:pPr>
      <w:r>
        <w:rPr>
          <w:rFonts w:eastAsia="Calibri"/>
        </w:rPr>
        <w:br w:type="page"/>
      </w:r>
    </w:p>
    <w:p w14:paraId="77B62BA5" w14:textId="56D3C063" w:rsidR="00B40C44" w:rsidRPr="00F771DE" w:rsidRDefault="0025011B" w:rsidP="03A049AD">
      <w:pPr>
        <w:keepNext/>
        <w:widowControl/>
        <w:pBdr>
          <w:bottom w:val="single" w:sz="12" w:space="1" w:color="auto"/>
        </w:pBdr>
        <w:adjustRightInd/>
        <w:spacing w:after="0"/>
        <w:jc w:val="left"/>
        <w:textAlignment w:val="auto"/>
        <w:outlineLvl w:val="0"/>
        <w:rPr>
          <w:rFonts w:eastAsia="Calibri"/>
          <w:b/>
          <w:bCs/>
        </w:rPr>
      </w:pPr>
      <w:bookmarkStart w:id="54" w:name="_Toc283124655"/>
      <w:bookmarkStart w:id="55" w:name="_Toc337199479"/>
      <w:bookmarkStart w:id="56" w:name="_Toc398803602"/>
      <w:bookmarkStart w:id="57" w:name="_Toc426383412"/>
      <w:bookmarkStart w:id="58" w:name="_Toc457126530"/>
      <w:bookmarkStart w:id="59" w:name="_Toc490827328"/>
      <w:bookmarkStart w:id="60" w:name="_Toc281896096"/>
      <w:bookmarkStart w:id="61" w:name="_Toc398803603"/>
      <w:r>
        <w:rPr>
          <w:rFonts w:eastAsia="Calibri"/>
          <w:b/>
          <w:bCs/>
          <w:kern w:val="32"/>
        </w:rPr>
        <w:t xml:space="preserve">Appendix </w:t>
      </w:r>
      <w:r w:rsidR="00544337">
        <w:rPr>
          <w:rFonts w:eastAsia="Calibri"/>
          <w:b/>
          <w:bCs/>
          <w:kern w:val="32"/>
        </w:rPr>
        <w:t>J</w:t>
      </w:r>
      <w:r w:rsidR="00B40C44" w:rsidRPr="00F771DE">
        <w:rPr>
          <w:rFonts w:eastAsia="Calibri"/>
          <w:b/>
          <w:bCs/>
          <w:kern w:val="32"/>
        </w:rPr>
        <w:t>: Student (</w:t>
      </w:r>
      <w:r w:rsidR="001F38F8">
        <w:rPr>
          <w:rFonts w:eastAsia="Calibri"/>
          <w:b/>
          <w:bCs/>
          <w:kern w:val="32"/>
        </w:rPr>
        <w:t>A</w:t>
      </w:r>
      <w:r w:rsidR="00B40C44" w:rsidRPr="00F771DE">
        <w:rPr>
          <w:rFonts w:eastAsia="Calibri"/>
          <w:b/>
          <w:bCs/>
          <w:kern w:val="32"/>
        </w:rPr>
        <w:t xml:space="preserve">ge 18 or </w:t>
      </w:r>
      <w:r w:rsidR="001F38F8">
        <w:rPr>
          <w:rFonts w:eastAsia="Calibri"/>
          <w:b/>
          <w:bCs/>
          <w:kern w:val="32"/>
        </w:rPr>
        <w:t>O</w:t>
      </w:r>
      <w:r w:rsidR="00B40C44" w:rsidRPr="00F771DE">
        <w:rPr>
          <w:rFonts w:eastAsia="Calibri"/>
          <w:b/>
          <w:bCs/>
          <w:kern w:val="32"/>
        </w:rPr>
        <w:t xml:space="preserve">lder) </w:t>
      </w:r>
      <w:r w:rsidR="00970766">
        <w:rPr>
          <w:rFonts w:eastAsia="Calibri"/>
          <w:b/>
          <w:bCs/>
          <w:kern w:val="32"/>
        </w:rPr>
        <w:t>Permission</w:t>
      </w:r>
      <w:r w:rsidR="00970766" w:rsidRPr="00F771DE">
        <w:rPr>
          <w:rFonts w:eastAsia="Calibri"/>
          <w:b/>
          <w:bCs/>
          <w:kern w:val="32"/>
        </w:rPr>
        <w:t xml:space="preserve"> </w:t>
      </w:r>
      <w:r w:rsidR="00B40C44" w:rsidRPr="00F771DE">
        <w:rPr>
          <w:rFonts w:eastAsia="Calibri"/>
          <w:b/>
          <w:bCs/>
          <w:kern w:val="32"/>
        </w:rPr>
        <w:t>Form</w:t>
      </w:r>
      <w:bookmarkEnd w:id="54"/>
      <w:bookmarkEnd w:id="55"/>
      <w:bookmarkEnd w:id="56"/>
      <w:bookmarkEnd w:id="57"/>
      <w:bookmarkEnd w:id="58"/>
      <w:r w:rsidR="00BA07CD">
        <w:rPr>
          <w:rFonts w:eastAsia="Calibri"/>
          <w:b/>
          <w:bCs/>
          <w:kern w:val="32"/>
        </w:rPr>
        <w:t xml:space="preserve"> for Focus Group</w:t>
      </w:r>
      <w:r w:rsidR="00312BD4">
        <w:rPr>
          <w:rFonts w:eastAsia="Calibri"/>
          <w:b/>
          <w:bCs/>
          <w:kern w:val="32"/>
        </w:rPr>
        <w:t>s and Cognitive Interviews</w:t>
      </w:r>
      <w:bookmarkEnd w:id="59"/>
    </w:p>
    <w:p w14:paraId="22B555C6" w14:textId="77777777" w:rsidR="00FB5CC6" w:rsidRDefault="00FB5CC6" w:rsidP="00FB5CC6">
      <w:pPr>
        <w:widowControl/>
        <w:autoSpaceDE w:val="0"/>
        <w:autoSpaceDN w:val="0"/>
        <w:spacing w:after="0" w:line="240" w:lineRule="auto"/>
        <w:textAlignment w:val="auto"/>
        <w:rPr>
          <w:rFonts w:eastAsia="Calibri"/>
          <w:noProof/>
        </w:rPr>
      </w:pPr>
    </w:p>
    <w:p w14:paraId="21A85816" w14:textId="329F91F4" w:rsidR="00B40C44" w:rsidRPr="00B40C44" w:rsidRDefault="00512AE0" w:rsidP="00B40C44">
      <w:pPr>
        <w:widowControl/>
        <w:autoSpaceDE w:val="0"/>
        <w:autoSpaceDN w:val="0"/>
        <w:spacing w:after="0" w:line="240" w:lineRule="auto"/>
        <w:jc w:val="center"/>
        <w:textAlignment w:val="auto"/>
        <w:rPr>
          <w:rFonts w:eastAsia="Calibri"/>
          <w:noProof/>
        </w:rPr>
      </w:pPr>
      <w:r>
        <w:rPr>
          <w:rFonts w:eastAsia="Calibri"/>
          <w:noProof/>
        </w:rPr>
        <w:t>STUDENT</w:t>
      </w:r>
      <w:r w:rsidRPr="00B40C44">
        <w:rPr>
          <w:rFonts w:eastAsia="Calibri"/>
          <w:noProof/>
        </w:rPr>
        <w:t xml:space="preserve"> </w:t>
      </w:r>
      <w:r w:rsidR="00142CD6">
        <w:rPr>
          <w:rFonts w:eastAsia="Calibri"/>
          <w:noProof/>
        </w:rPr>
        <w:t xml:space="preserve">PARTICIPATION </w:t>
      </w:r>
      <w:r w:rsidR="00970766">
        <w:rPr>
          <w:rFonts w:eastAsia="Calibri"/>
          <w:noProof/>
        </w:rPr>
        <w:t>PERMISSION</w:t>
      </w:r>
      <w:r w:rsidR="00970766" w:rsidRPr="00B40C44">
        <w:rPr>
          <w:rFonts w:eastAsia="Calibri"/>
          <w:noProof/>
        </w:rPr>
        <w:t xml:space="preserve"> </w:t>
      </w:r>
      <w:r w:rsidR="00B40C44" w:rsidRPr="00B40C44">
        <w:rPr>
          <w:rFonts w:eastAsia="Calibri"/>
          <w:noProof/>
        </w:rPr>
        <w:t>DOCUMENT</w:t>
      </w:r>
    </w:p>
    <w:p w14:paraId="5247FE96" w14:textId="77777777" w:rsidR="00B40C44" w:rsidRPr="00B40C44" w:rsidRDefault="00B40C44" w:rsidP="00B40C44">
      <w:pPr>
        <w:widowControl/>
        <w:autoSpaceDE w:val="0"/>
        <w:autoSpaceDN w:val="0"/>
        <w:spacing w:after="0" w:line="240" w:lineRule="auto"/>
        <w:jc w:val="center"/>
        <w:textAlignment w:val="auto"/>
        <w:rPr>
          <w:rFonts w:eastAsia="Calibri"/>
          <w:noProof/>
        </w:rPr>
      </w:pPr>
      <w:r w:rsidRPr="00B40C44">
        <w:rPr>
          <w:rFonts w:eastAsia="Calibri"/>
          <w:noProof/>
        </w:rPr>
        <w:t>FOR PARTICIPATION IN RESEARCH</w:t>
      </w:r>
    </w:p>
    <w:p w14:paraId="2EFE9BFB" w14:textId="77777777" w:rsidR="00B40C44" w:rsidRPr="00B40C44" w:rsidRDefault="00B40C44" w:rsidP="00B40C44">
      <w:pPr>
        <w:widowControl/>
        <w:autoSpaceDE w:val="0"/>
        <w:autoSpaceDN w:val="0"/>
        <w:spacing w:after="0" w:line="240" w:lineRule="auto"/>
        <w:jc w:val="center"/>
        <w:textAlignment w:val="auto"/>
        <w:rPr>
          <w:rFonts w:eastAsia="Calibri"/>
          <w:noProof/>
        </w:rPr>
      </w:pPr>
    </w:p>
    <w:p w14:paraId="78B2BDB4" w14:textId="77777777" w:rsidR="00B40C44" w:rsidRPr="00B40C44" w:rsidRDefault="00E749FE" w:rsidP="03A049AD">
      <w:pPr>
        <w:widowControl/>
        <w:autoSpaceDE w:val="0"/>
        <w:autoSpaceDN w:val="0"/>
        <w:spacing w:after="0" w:line="240" w:lineRule="auto"/>
        <w:jc w:val="center"/>
        <w:textAlignment w:val="auto"/>
        <w:rPr>
          <w:rFonts w:eastAsia="Calibri"/>
          <w:noProof/>
        </w:rPr>
      </w:pPr>
      <w:r>
        <w:rPr>
          <w:rFonts w:eastAsia="Calibri"/>
        </w:rPr>
        <w:t>&lt;</w:t>
      </w:r>
      <w:r w:rsidR="03A049AD" w:rsidRPr="03A049AD">
        <w:rPr>
          <w:rFonts w:eastAsia="Calibri"/>
        </w:rPr>
        <w:t>LOCAL FACILITY NAME</w:t>
      </w:r>
      <w:r>
        <w:rPr>
          <w:rFonts w:eastAsia="Calibri"/>
        </w:rPr>
        <w:t>&gt;</w:t>
      </w:r>
    </w:p>
    <w:p w14:paraId="7C249434" w14:textId="345687E0" w:rsidR="00B40C44" w:rsidRPr="00B40C44" w:rsidRDefault="006D6ECB" w:rsidP="006D6ECB">
      <w:pPr>
        <w:widowControl/>
        <w:autoSpaceDE w:val="0"/>
        <w:autoSpaceDN w:val="0"/>
        <w:spacing w:after="0" w:line="240" w:lineRule="auto"/>
        <w:textAlignment w:val="auto"/>
        <w:rPr>
          <w:rFonts w:eastAsia="Calibri"/>
          <w:noProof/>
        </w:rPr>
      </w:pPr>
      <w:r w:rsidRPr="00E63813">
        <w:t>The National Assessment of Educational Progress (NAEP) Household Composition and Caregiver Information Survey Questionnaire Items</w:t>
      </w:r>
      <w:r>
        <w:t>:</w:t>
      </w:r>
      <w:r w:rsidRPr="006B7A69">
        <w:rPr>
          <w:sz w:val="36"/>
          <w:szCs w:val="36"/>
        </w:rPr>
        <w:t xml:space="preserve"> </w:t>
      </w:r>
      <w:r w:rsidR="00312BD4" w:rsidRPr="00E333A0">
        <w:rPr>
          <w:szCs w:val="36"/>
        </w:rPr>
        <w:t>&lt;</w:t>
      </w:r>
      <w:r w:rsidR="00644F7B">
        <w:rPr>
          <w:rFonts w:eastAsia="Calibri"/>
          <w:noProof/>
        </w:rPr>
        <w:t>Focus Groups</w:t>
      </w:r>
      <w:r w:rsidR="00312BD4">
        <w:rPr>
          <w:rFonts w:eastAsia="Calibri"/>
          <w:noProof/>
        </w:rPr>
        <w:t>/Cognitive Interviews&gt;</w:t>
      </w:r>
      <w:r w:rsidR="00B40C44" w:rsidRPr="00B40C44">
        <w:rPr>
          <w:rFonts w:eastAsia="Calibri"/>
          <w:noProof/>
        </w:rPr>
        <w:t xml:space="preserve"> for NAEP Survey Question Testing</w:t>
      </w:r>
    </w:p>
    <w:p w14:paraId="22568BCC" w14:textId="77777777" w:rsidR="00B40C44" w:rsidRPr="00B40C44" w:rsidRDefault="00B40C44" w:rsidP="00B40C44">
      <w:pPr>
        <w:widowControl/>
        <w:autoSpaceDE w:val="0"/>
        <w:autoSpaceDN w:val="0"/>
        <w:spacing w:after="0" w:line="240" w:lineRule="auto"/>
        <w:jc w:val="center"/>
        <w:textAlignment w:val="auto"/>
        <w:rPr>
          <w:rFonts w:eastAsia="Calibri"/>
          <w:noProof/>
        </w:rPr>
      </w:pPr>
    </w:p>
    <w:p w14:paraId="6D3DE327"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7A404B65" w14:textId="77777777" w:rsidR="00B40C44" w:rsidRPr="00B40C44" w:rsidRDefault="00B40C44" w:rsidP="00B40C44">
      <w:pPr>
        <w:widowControl/>
        <w:autoSpaceDE w:val="0"/>
        <w:autoSpaceDN w:val="0"/>
        <w:spacing w:after="0" w:line="240" w:lineRule="auto"/>
        <w:jc w:val="left"/>
        <w:textAlignment w:val="auto"/>
        <w:rPr>
          <w:rFonts w:eastAsia="Calibri"/>
          <w:noProof/>
        </w:rPr>
      </w:pPr>
      <w:r w:rsidRPr="00B40C44">
        <w:rPr>
          <w:rFonts w:eastAsia="Calibri"/>
          <w:noProof/>
        </w:rPr>
        <w:t xml:space="preserve">Thank you for your interest in participating in the research study described below. This </w:t>
      </w:r>
      <w:r w:rsidR="00970766">
        <w:rPr>
          <w:rFonts w:eastAsia="Calibri"/>
          <w:noProof/>
        </w:rPr>
        <w:t>permission</w:t>
      </w:r>
      <w:r w:rsidR="00970766" w:rsidRPr="00B40C44">
        <w:rPr>
          <w:rFonts w:eastAsia="Calibri"/>
          <w:noProof/>
        </w:rPr>
        <w:t xml:space="preserve"> </w:t>
      </w:r>
      <w:r w:rsidRPr="00B40C44">
        <w:rPr>
          <w:rFonts w:eastAsia="Calibri"/>
          <w:noProof/>
        </w:rPr>
        <w:t>form explains the research study. Please read it carefully, and feel free to ask questions about anything you do not understand. If you do not have questions now, you may ask them if they occur to you later.</w:t>
      </w:r>
    </w:p>
    <w:p w14:paraId="0F996831" w14:textId="77777777" w:rsidR="00B40C44" w:rsidRPr="00B40C44" w:rsidRDefault="00B40C44" w:rsidP="00B40C44">
      <w:pPr>
        <w:widowControl/>
        <w:autoSpaceDE w:val="0"/>
        <w:autoSpaceDN w:val="0"/>
        <w:spacing w:after="0" w:line="240" w:lineRule="auto"/>
        <w:jc w:val="left"/>
        <w:textAlignment w:val="auto"/>
        <w:rPr>
          <w:rFonts w:eastAsia="Calibri"/>
        </w:rPr>
      </w:pPr>
    </w:p>
    <w:p w14:paraId="0B3ED514" w14:textId="77777777" w:rsidR="00B40C44" w:rsidRPr="00B40C44" w:rsidRDefault="03A049AD" w:rsidP="03A049AD">
      <w:pPr>
        <w:widowControl/>
        <w:numPr>
          <w:ilvl w:val="0"/>
          <w:numId w:val="9"/>
        </w:numPr>
        <w:autoSpaceDE w:val="0"/>
        <w:autoSpaceDN w:val="0"/>
        <w:adjustRightInd/>
        <w:spacing w:after="0" w:line="240" w:lineRule="auto"/>
        <w:contextualSpacing/>
        <w:jc w:val="left"/>
        <w:textAlignment w:val="auto"/>
        <w:rPr>
          <w:rFonts w:eastAsia="Calibri"/>
          <w:b/>
          <w:bCs/>
        </w:rPr>
      </w:pPr>
      <w:r w:rsidRPr="03A049AD">
        <w:rPr>
          <w:rFonts w:eastAsia="Calibri"/>
          <w:b/>
          <w:bCs/>
        </w:rPr>
        <w:t>What is this study about?</w:t>
      </w:r>
    </w:p>
    <w:p w14:paraId="0481195D" w14:textId="10249F00" w:rsidR="00B40C44" w:rsidRPr="00B40C44"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 xml:space="preserve">On behalf of the National Center for Education Statistics (NCES), part of the U.S. Department of Education, </w:t>
      </w:r>
      <w:r w:rsidR="00070651">
        <w:rPr>
          <w:rFonts w:eastAsia="Calibri"/>
        </w:rPr>
        <w:t>&lt;</w:t>
      </w:r>
      <w:r w:rsidRPr="03A049AD">
        <w:rPr>
          <w:rFonts w:eastAsia="Calibri"/>
        </w:rPr>
        <w:t>LOCAL FACILITY NAME</w:t>
      </w:r>
      <w:r w:rsidR="00070651">
        <w:rPr>
          <w:rFonts w:eastAsia="Calibri"/>
        </w:rPr>
        <w:t>&gt;</w:t>
      </w:r>
      <w:r w:rsidRPr="03A049AD">
        <w:rPr>
          <w:rFonts w:eastAsia="Calibri"/>
        </w:rPr>
        <w:t xml:space="preserve"> is conducting </w:t>
      </w:r>
      <w:r w:rsidR="00312BD4">
        <w:rPr>
          <w:rFonts w:eastAsia="Calibri"/>
        </w:rPr>
        <w:t>&lt;</w:t>
      </w:r>
      <w:r w:rsidRPr="03A049AD">
        <w:rPr>
          <w:rFonts w:eastAsia="Calibri"/>
        </w:rPr>
        <w:t>focus groups</w:t>
      </w:r>
      <w:r w:rsidR="00312BD4">
        <w:rPr>
          <w:rFonts w:eastAsia="Calibri"/>
        </w:rPr>
        <w:t>/</w:t>
      </w:r>
      <w:r w:rsidR="00B26D69">
        <w:rPr>
          <w:rFonts w:eastAsia="Calibri"/>
        </w:rPr>
        <w:t xml:space="preserve">research </w:t>
      </w:r>
      <w:r w:rsidR="00312BD4">
        <w:rPr>
          <w:rFonts w:eastAsia="Calibri"/>
        </w:rPr>
        <w:t>interviews&gt;</w:t>
      </w:r>
      <w:r w:rsidRPr="03A049AD">
        <w:rPr>
          <w:rFonts w:eastAsia="Calibri"/>
        </w:rPr>
        <w:t xml:space="preserve"> with students currently in fourth, eighth, and twelfth grades about survey questions </w:t>
      </w:r>
      <w:r w:rsidR="00CE026F" w:rsidRPr="03A049AD">
        <w:rPr>
          <w:rFonts w:eastAsia="Calibri"/>
        </w:rPr>
        <w:t>for the National Assessment of Educational Progress (NAEP)</w:t>
      </w:r>
      <w:r w:rsidR="00CE026F">
        <w:rPr>
          <w:rFonts w:eastAsia="Calibri"/>
        </w:rPr>
        <w:t xml:space="preserve"> </w:t>
      </w:r>
      <w:r w:rsidR="00381984">
        <w:rPr>
          <w:rFonts w:eastAsia="Calibri"/>
        </w:rPr>
        <w:t xml:space="preserve">that ask about who </w:t>
      </w:r>
      <w:r w:rsidR="006747F9">
        <w:rPr>
          <w:rFonts w:eastAsia="Calibri"/>
        </w:rPr>
        <w:t xml:space="preserve">students </w:t>
      </w:r>
      <w:r w:rsidR="00381984">
        <w:rPr>
          <w:rFonts w:eastAsia="Calibri"/>
        </w:rPr>
        <w:t>live with</w:t>
      </w:r>
      <w:r w:rsidRPr="03A049AD">
        <w:rPr>
          <w:rFonts w:eastAsia="Calibri"/>
        </w:rPr>
        <w:t xml:space="preserve">. Your feedback will help NCES improve the survey so students like you understand all the questions. (More information about the NAEP assessment is available online at: </w:t>
      </w:r>
      <w:hyperlink r:id="rId30">
        <w:r w:rsidRPr="00E63813">
          <w:rPr>
            <w:rFonts w:eastAsia="Calibri"/>
            <w:u w:val="single"/>
          </w:rPr>
          <w:t>http://nces.ed.gov/nationsreportcard/</w:t>
        </w:r>
      </w:hyperlink>
      <w:r w:rsidR="00A37948" w:rsidRPr="00E63813">
        <w:rPr>
          <w:rFonts w:eastAsia="Calibri"/>
          <w:u w:val="single"/>
        </w:rPr>
        <w:t>.</w:t>
      </w:r>
      <w:r w:rsidRPr="00E749FE">
        <w:rPr>
          <w:rFonts w:eastAsia="Calibri"/>
        </w:rPr>
        <w:t>)</w:t>
      </w:r>
    </w:p>
    <w:p w14:paraId="67B6C7FE" w14:textId="77777777" w:rsidR="00B40C44" w:rsidRPr="00B40C44" w:rsidRDefault="00B40C44" w:rsidP="00B40C44">
      <w:pPr>
        <w:widowControl/>
        <w:autoSpaceDE w:val="0"/>
        <w:autoSpaceDN w:val="0"/>
        <w:spacing w:after="0" w:line="240" w:lineRule="auto"/>
        <w:jc w:val="left"/>
        <w:textAlignment w:val="auto"/>
        <w:rPr>
          <w:rFonts w:eastAsia="Calibri"/>
        </w:rPr>
      </w:pPr>
    </w:p>
    <w:p w14:paraId="6A2358DA" w14:textId="10980B5F" w:rsidR="00B40C44" w:rsidRPr="00B40C44" w:rsidRDefault="03A049AD" w:rsidP="03A049AD">
      <w:pPr>
        <w:widowControl/>
        <w:numPr>
          <w:ilvl w:val="0"/>
          <w:numId w:val="9"/>
        </w:numPr>
        <w:autoSpaceDE w:val="0"/>
        <w:autoSpaceDN w:val="0"/>
        <w:adjustRightInd/>
        <w:spacing w:after="0" w:line="240" w:lineRule="auto"/>
        <w:contextualSpacing/>
        <w:jc w:val="left"/>
        <w:textAlignment w:val="auto"/>
        <w:rPr>
          <w:rFonts w:eastAsia="Calibri"/>
          <w:b/>
          <w:bCs/>
        </w:rPr>
      </w:pPr>
      <w:r w:rsidRPr="03A049AD">
        <w:rPr>
          <w:rFonts w:eastAsia="Calibri"/>
          <w:b/>
          <w:bCs/>
        </w:rPr>
        <w:t xml:space="preserve">Where will the </w:t>
      </w:r>
      <w:r w:rsidR="00312BD4">
        <w:rPr>
          <w:rFonts w:eastAsia="Calibri"/>
          <w:b/>
          <w:bCs/>
        </w:rPr>
        <w:t>&lt;</w:t>
      </w:r>
      <w:r w:rsidRPr="03A049AD">
        <w:rPr>
          <w:rFonts w:eastAsia="Calibri"/>
          <w:b/>
          <w:bCs/>
        </w:rPr>
        <w:t>focus group</w:t>
      </w:r>
      <w:r w:rsidR="00312BD4" w:rsidRPr="00F06427">
        <w:rPr>
          <w:rFonts w:eastAsia="Calibri"/>
          <w:bCs/>
        </w:rPr>
        <w:t>/</w:t>
      </w:r>
      <w:r w:rsidR="00B26D69">
        <w:rPr>
          <w:rFonts w:eastAsia="Calibri"/>
          <w:b/>
          <w:bCs/>
        </w:rPr>
        <w:t xml:space="preserve">research </w:t>
      </w:r>
      <w:r w:rsidR="00312BD4" w:rsidRPr="00142CD6">
        <w:rPr>
          <w:rFonts w:eastAsia="Calibri"/>
          <w:b/>
          <w:bCs/>
        </w:rPr>
        <w:t>interview</w:t>
      </w:r>
      <w:r w:rsidR="00312BD4" w:rsidRPr="00142CD6">
        <w:rPr>
          <w:rFonts w:eastAsia="Calibri"/>
          <w:bCs/>
        </w:rPr>
        <w:t>&gt;</w:t>
      </w:r>
      <w:r w:rsidRPr="03A049AD">
        <w:rPr>
          <w:rFonts w:eastAsia="Calibri"/>
          <w:b/>
          <w:bCs/>
        </w:rPr>
        <w:t xml:space="preserve"> take place?</w:t>
      </w:r>
    </w:p>
    <w:p w14:paraId="50043293" w14:textId="77777777" w:rsidR="006D101F" w:rsidRDefault="03A049AD" w:rsidP="03A049AD">
      <w:pPr>
        <w:widowControl/>
        <w:autoSpaceDE w:val="0"/>
        <w:autoSpaceDN w:val="0"/>
        <w:spacing w:after="0" w:line="240" w:lineRule="auto"/>
        <w:ind w:left="720"/>
        <w:jc w:val="left"/>
        <w:textAlignment w:val="auto"/>
        <w:rPr>
          <w:rFonts w:eastAsia="Calibri"/>
        </w:rPr>
      </w:pPr>
      <w:r w:rsidRPr="03A049AD">
        <w:rPr>
          <w:rFonts w:eastAsia="Calibri"/>
        </w:rPr>
        <w:t xml:space="preserve">The </w:t>
      </w:r>
      <w:r w:rsidR="00B26D69">
        <w:rPr>
          <w:rFonts w:eastAsia="Calibri"/>
        </w:rPr>
        <w:t>&lt;</w:t>
      </w:r>
      <w:r w:rsidRPr="03A049AD">
        <w:rPr>
          <w:rFonts w:eastAsia="Calibri"/>
        </w:rPr>
        <w:t>focus group</w:t>
      </w:r>
      <w:r w:rsidR="00B26D69">
        <w:rPr>
          <w:rFonts w:eastAsia="Calibri"/>
        </w:rPr>
        <w:t>/</w:t>
      </w:r>
      <w:r w:rsidR="00B26D69">
        <w:rPr>
          <w:rFonts w:eastAsia="Calibri"/>
          <w:b/>
        </w:rPr>
        <w:t>research interview&gt;</w:t>
      </w:r>
      <w:r w:rsidRPr="03A049AD">
        <w:rPr>
          <w:rFonts w:eastAsia="Calibri"/>
        </w:rPr>
        <w:t xml:space="preserve"> will take place at &lt;NAME OF INTERVIEW LOCATION&gt;, located at &lt;LOCATION&gt;, near &lt;NEARBY LANDMARK OR METRO STATION&gt; </w:t>
      </w:r>
      <w:r w:rsidR="006747F9">
        <w:rPr>
          <w:rFonts w:eastAsia="Calibri"/>
        </w:rPr>
        <w:t>during</w:t>
      </w:r>
      <w:r w:rsidR="006747F9" w:rsidRPr="03A049AD">
        <w:rPr>
          <w:rFonts w:eastAsia="Calibri"/>
        </w:rPr>
        <w:t xml:space="preserve"> </w:t>
      </w:r>
      <w:r w:rsidRPr="03A049AD">
        <w:rPr>
          <w:rFonts w:eastAsia="Calibri"/>
        </w:rPr>
        <w:t>an after-school or weekend session.</w:t>
      </w:r>
    </w:p>
    <w:p w14:paraId="5485F77D" w14:textId="5C2D46DB" w:rsidR="00B40C44" w:rsidRPr="00B40C44" w:rsidRDefault="00B40C44" w:rsidP="00B40C44">
      <w:pPr>
        <w:widowControl/>
        <w:autoSpaceDE w:val="0"/>
        <w:autoSpaceDN w:val="0"/>
        <w:spacing w:after="0" w:line="240" w:lineRule="auto"/>
        <w:jc w:val="left"/>
        <w:textAlignment w:val="auto"/>
        <w:rPr>
          <w:rFonts w:eastAsia="Calibri"/>
          <w:b/>
        </w:rPr>
      </w:pPr>
    </w:p>
    <w:p w14:paraId="32745DE3" w14:textId="737EA8D7" w:rsidR="00B40C44" w:rsidRPr="00B40C44" w:rsidRDefault="03A049AD" w:rsidP="03A049AD">
      <w:pPr>
        <w:widowControl/>
        <w:numPr>
          <w:ilvl w:val="0"/>
          <w:numId w:val="9"/>
        </w:numPr>
        <w:autoSpaceDE w:val="0"/>
        <w:autoSpaceDN w:val="0"/>
        <w:adjustRightInd/>
        <w:spacing w:after="0" w:line="240" w:lineRule="auto"/>
        <w:contextualSpacing/>
        <w:jc w:val="left"/>
        <w:textAlignment w:val="auto"/>
        <w:rPr>
          <w:rFonts w:eastAsia="Calibri"/>
          <w:b/>
          <w:bCs/>
        </w:rPr>
      </w:pPr>
      <w:r w:rsidRPr="03A049AD">
        <w:rPr>
          <w:rFonts w:eastAsia="Calibri"/>
          <w:b/>
          <w:bCs/>
        </w:rPr>
        <w:t xml:space="preserve">What will happen during the </w:t>
      </w:r>
      <w:r w:rsidR="003F620F">
        <w:rPr>
          <w:rFonts w:eastAsia="Calibri"/>
          <w:b/>
          <w:bCs/>
        </w:rPr>
        <w:t>&lt;</w:t>
      </w:r>
      <w:r w:rsidRPr="03A049AD">
        <w:rPr>
          <w:rFonts w:eastAsia="Calibri"/>
          <w:b/>
          <w:bCs/>
        </w:rPr>
        <w:t>focus group</w:t>
      </w:r>
      <w:r w:rsidR="003F620F">
        <w:rPr>
          <w:rFonts w:eastAsia="Calibri"/>
          <w:b/>
          <w:bCs/>
        </w:rPr>
        <w:t>/</w:t>
      </w:r>
      <w:r w:rsidR="00B26D69">
        <w:rPr>
          <w:rFonts w:eastAsia="Calibri"/>
          <w:b/>
          <w:bCs/>
        </w:rPr>
        <w:t xml:space="preserve">research </w:t>
      </w:r>
      <w:r w:rsidR="003F620F">
        <w:rPr>
          <w:rFonts w:eastAsia="Calibri"/>
          <w:b/>
          <w:bCs/>
        </w:rPr>
        <w:t>interview&gt;</w:t>
      </w:r>
      <w:r w:rsidRPr="03A049AD">
        <w:rPr>
          <w:rFonts w:eastAsia="Calibri"/>
          <w:b/>
          <w:bCs/>
        </w:rPr>
        <w:t>?</w:t>
      </w:r>
    </w:p>
    <w:p w14:paraId="3542A163" w14:textId="758A080D" w:rsidR="00B40C44" w:rsidRDefault="00B26D69" w:rsidP="03A049AD">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3A049AD" w:rsidRPr="03A049AD">
        <w:rPr>
          <w:rFonts w:eastAsia="Calibri"/>
        </w:rPr>
        <w:t xml:space="preserve">During the </w:t>
      </w:r>
      <w:r>
        <w:rPr>
          <w:rFonts w:eastAsia="Calibri"/>
        </w:rPr>
        <w:t>focus group</w:t>
      </w:r>
      <w:r w:rsidR="03A049AD" w:rsidRPr="03A049AD">
        <w:rPr>
          <w:rFonts w:eastAsia="Calibri"/>
        </w:rPr>
        <w:t>, you will be asked to identify the parent</w:t>
      </w:r>
      <w:r w:rsidR="0060335D">
        <w:rPr>
          <w:rFonts w:eastAsia="Calibri"/>
        </w:rPr>
        <w:t>(</w:t>
      </w:r>
      <w:r w:rsidR="03A049AD" w:rsidRPr="03A049AD">
        <w:rPr>
          <w:rFonts w:eastAsia="Calibri"/>
        </w:rPr>
        <w:t>s</w:t>
      </w:r>
      <w:r w:rsidR="0060335D">
        <w:rPr>
          <w:rFonts w:eastAsia="Calibri"/>
        </w:rPr>
        <w:t>)</w:t>
      </w:r>
      <w:r w:rsidR="03A049AD" w:rsidRPr="03A049AD">
        <w:rPr>
          <w:rFonts w:eastAsia="Calibri"/>
        </w:rPr>
        <w:t xml:space="preserve"> and/or</w:t>
      </w:r>
      <w:r w:rsidR="0052612D">
        <w:rPr>
          <w:rFonts w:eastAsia="Calibri"/>
        </w:rPr>
        <w:t xml:space="preserve"> </w:t>
      </w:r>
      <w:r w:rsidR="002106B1">
        <w:rPr>
          <w:rFonts w:eastAsia="Calibri"/>
        </w:rPr>
        <w:t xml:space="preserve">legal </w:t>
      </w:r>
      <w:r w:rsidR="03A049AD" w:rsidRPr="03A049AD">
        <w:rPr>
          <w:rFonts w:eastAsia="Calibri"/>
        </w:rPr>
        <w:t>guardian</w:t>
      </w:r>
      <w:r w:rsidR="0060335D">
        <w:rPr>
          <w:rFonts w:eastAsia="Calibri"/>
        </w:rPr>
        <w:t>(</w:t>
      </w:r>
      <w:r w:rsidR="03A049AD" w:rsidRPr="03A049AD">
        <w:rPr>
          <w:rFonts w:eastAsia="Calibri"/>
        </w:rPr>
        <w:t>s</w:t>
      </w:r>
      <w:r w:rsidR="0060335D">
        <w:rPr>
          <w:rFonts w:eastAsia="Calibri"/>
        </w:rPr>
        <w:t>)</w:t>
      </w:r>
      <w:r w:rsidR="03A049AD" w:rsidRPr="03A049AD">
        <w:rPr>
          <w:rFonts w:eastAsia="Calibri"/>
        </w:rPr>
        <w:t xml:space="preserve"> with whom you live at least some of the time. The moderator will then ask you and the other students how much you know about each parent or </w:t>
      </w:r>
      <w:r w:rsidR="002106B1">
        <w:rPr>
          <w:rFonts w:eastAsia="Calibri"/>
        </w:rPr>
        <w:t xml:space="preserve">legal </w:t>
      </w:r>
      <w:r w:rsidR="03A049AD" w:rsidRPr="03A049AD">
        <w:rPr>
          <w:rFonts w:eastAsia="Calibri"/>
        </w:rPr>
        <w:t>guardian’s level of education, as well as what kind of work he or she does. These discussions will help us to improve the survey questions and make the questions easier to understand.</w:t>
      </w:r>
      <w:r>
        <w:rPr>
          <w:rFonts w:eastAsia="Calibri"/>
        </w:rPr>
        <w:t xml:space="preserve"> </w:t>
      </w:r>
      <w:r w:rsidRPr="005D3D68">
        <w:rPr>
          <w:rFonts w:eastAsia="Calibri"/>
        </w:rPr>
        <w:t>If someone drove you to the interview, they will be asked to wait in the facility’s lobby while the interview is being conducted.</w:t>
      </w:r>
      <w:r>
        <w:rPr>
          <w:rFonts w:eastAsia="Calibri"/>
        </w:rPr>
        <w:t>]</w:t>
      </w:r>
    </w:p>
    <w:p w14:paraId="4FC0C8CF" w14:textId="77777777" w:rsidR="00B26D69" w:rsidRDefault="00B26D69" w:rsidP="03A049AD">
      <w:pPr>
        <w:widowControl/>
        <w:autoSpaceDE w:val="0"/>
        <w:autoSpaceDN w:val="0"/>
        <w:spacing w:after="0" w:line="240" w:lineRule="auto"/>
        <w:ind w:left="720"/>
        <w:jc w:val="left"/>
        <w:textAlignment w:val="auto"/>
        <w:rPr>
          <w:rFonts w:eastAsia="Calibri"/>
        </w:rPr>
      </w:pPr>
    </w:p>
    <w:p w14:paraId="2A61D6AC" w14:textId="679B600C" w:rsidR="00B26D69" w:rsidRPr="00B26D69" w:rsidRDefault="00B26D69" w:rsidP="00F06427">
      <w:pPr>
        <w:widowControl/>
        <w:autoSpaceDE w:val="0"/>
        <w:autoSpaceDN w:val="0"/>
        <w:spacing w:after="0" w:line="240" w:lineRule="auto"/>
        <w:ind w:left="720"/>
        <w:contextualSpacing/>
        <w:jc w:val="left"/>
        <w:textAlignment w:val="auto"/>
        <w:rPr>
          <w:rFonts w:eastAsia="Calibri"/>
        </w:rPr>
      </w:pPr>
      <w:r>
        <w:rPr>
          <w:rFonts w:eastAsia="Calibri"/>
        </w:rPr>
        <w:t>[</w:t>
      </w:r>
      <w:r>
        <w:rPr>
          <w:rFonts w:eastAsia="Calibri"/>
          <w:i/>
        </w:rPr>
        <w:t xml:space="preserve">For Cognitive Interviews: </w:t>
      </w:r>
      <w:r w:rsidRPr="005D3D68">
        <w:rPr>
          <w:rFonts w:eastAsia="Calibri"/>
        </w:rPr>
        <w:t>During the interview, you will receive a copy of survey questions that you will be asked to answer verbally. The interviewer will ask open-ended questions to follow up on why you selected each answer. These open-ended questions will focus on your understanding of the survey questions. You will also be asked whether you have any suggestions on how we might improve the questions. The purpose of these interviews is not to test or grade students. NCES wants to hear your thoughts to improve the survey questions and make the questions easier to understand. If someone drove you to the interview, they will be asked to wait in the facility’s lobby while the interview is being conducted.</w:t>
      </w:r>
      <w:r>
        <w:rPr>
          <w:rFonts w:eastAsia="Calibri"/>
        </w:rPr>
        <w:t>]</w:t>
      </w:r>
    </w:p>
    <w:p w14:paraId="58361739" w14:textId="77777777" w:rsidR="00644F7B" w:rsidRPr="00644F7B" w:rsidRDefault="00644F7B" w:rsidP="00644F7B">
      <w:pPr>
        <w:widowControl/>
        <w:autoSpaceDE w:val="0"/>
        <w:autoSpaceDN w:val="0"/>
        <w:spacing w:after="0" w:line="240" w:lineRule="auto"/>
        <w:jc w:val="left"/>
        <w:textAlignment w:val="auto"/>
        <w:rPr>
          <w:rFonts w:eastAsia="Calibri"/>
        </w:rPr>
      </w:pPr>
    </w:p>
    <w:p w14:paraId="5D51C739" w14:textId="77777777" w:rsidR="006D101F" w:rsidRDefault="03A049AD" w:rsidP="00046E63">
      <w:pPr>
        <w:keepNext/>
        <w:widowControl/>
        <w:numPr>
          <w:ilvl w:val="0"/>
          <w:numId w:val="9"/>
        </w:numPr>
        <w:autoSpaceDE w:val="0"/>
        <w:autoSpaceDN w:val="0"/>
        <w:adjustRightInd/>
        <w:spacing w:after="0" w:line="240" w:lineRule="auto"/>
        <w:contextualSpacing/>
        <w:jc w:val="left"/>
        <w:textAlignment w:val="auto"/>
        <w:rPr>
          <w:rFonts w:eastAsia="Calibri"/>
          <w:b/>
          <w:bCs/>
        </w:rPr>
      </w:pPr>
      <w:r w:rsidRPr="03A049AD">
        <w:rPr>
          <w:rFonts w:eastAsia="Calibri"/>
          <w:b/>
          <w:bCs/>
        </w:rPr>
        <w:t>Will you keep information private?</w:t>
      </w:r>
    </w:p>
    <w:p w14:paraId="4B5ADEC8" w14:textId="77777777" w:rsidR="00046E63" w:rsidRDefault="00046E63" w:rsidP="00046E63">
      <w:pPr>
        <w:keepNext/>
        <w:widowControl/>
        <w:autoSpaceDE w:val="0"/>
        <w:autoSpaceDN w:val="0"/>
        <w:spacing w:after="0" w:line="240" w:lineRule="auto"/>
        <w:ind w:left="720"/>
        <w:contextualSpacing/>
        <w:jc w:val="left"/>
        <w:textAlignment w:val="auto"/>
        <w:rPr>
          <w:rFonts w:eastAsia="Calibri"/>
        </w:rPr>
      </w:pPr>
      <w:r>
        <w:rPr>
          <w:rFonts w:eastAsia="Calibri"/>
        </w:rPr>
        <w:t>T</w:t>
      </w:r>
      <w:r w:rsidRPr="008D1C99">
        <w:rPr>
          <w:rFonts w:eastAsia="Calibri"/>
        </w:rPr>
        <w:t>o help keep everything private:</w:t>
      </w:r>
    </w:p>
    <w:p w14:paraId="782182AF" w14:textId="77777777" w:rsidR="00046E63" w:rsidRPr="003F2880" w:rsidRDefault="00046E63" w:rsidP="00046E63">
      <w:pPr>
        <w:pStyle w:val="ListParagraph"/>
        <w:keepNext/>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3F2880">
        <w:rPr>
          <w:rFonts w:ascii="Times New Roman" w:eastAsia="Calibri" w:hAnsi="Times New Roman"/>
          <w:iCs/>
        </w:rPr>
        <w:t>Only your first name will be recorded on the discussion notes. Your name will not</w:t>
      </w:r>
      <w:r>
        <w:rPr>
          <w:rFonts w:ascii="Times New Roman" w:eastAsia="Calibri" w:hAnsi="Times New Roman"/>
          <w:iCs/>
        </w:rPr>
        <w:t xml:space="preserve"> be</w:t>
      </w:r>
      <w:r w:rsidRPr="003F2880">
        <w:rPr>
          <w:rFonts w:ascii="Times New Roman" w:eastAsia="Calibri" w:hAnsi="Times New Roman"/>
          <w:iCs/>
        </w:rPr>
        <w:t xml:space="preserve"> reported in any reports, though we may include quotes that you provide</w:t>
      </w:r>
      <w:r>
        <w:rPr>
          <w:rFonts w:ascii="Times New Roman" w:eastAsia="Calibri" w:hAnsi="Times New Roman"/>
          <w:iCs/>
        </w:rPr>
        <w:t xml:space="preserve"> in our reports.</w:t>
      </w:r>
    </w:p>
    <w:p w14:paraId="389F6039" w14:textId="77777777" w:rsidR="00046E63" w:rsidRPr="003F2880" w:rsidRDefault="00046E63" w:rsidP="00046E63">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Pr>
          <w:rFonts w:ascii="Times New Roman" w:eastAsia="Calibri" w:hAnsi="Times New Roman"/>
          <w:iCs/>
        </w:rPr>
        <w:t>W</w:t>
      </w:r>
      <w:r w:rsidRPr="003F2880">
        <w:rPr>
          <w:rFonts w:ascii="Times New Roman" w:eastAsia="Calibri" w:hAnsi="Times New Roman"/>
          <w:iCs/>
        </w:rPr>
        <w:t xml:space="preserve">e will not share </w:t>
      </w:r>
      <w:r>
        <w:rPr>
          <w:rFonts w:ascii="Times New Roman" w:eastAsia="Calibri" w:hAnsi="Times New Roman"/>
          <w:iCs/>
        </w:rPr>
        <w:t>the</w:t>
      </w:r>
      <w:r w:rsidRPr="003F2880">
        <w:rPr>
          <w:rFonts w:ascii="Times New Roman" w:eastAsia="Calibri" w:hAnsi="Times New Roman"/>
          <w:iCs/>
        </w:rPr>
        <w:t xml:space="preserve"> information </w:t>
      </w:r>
      <w:r>
        <w:rPr>
          <w:rFonts w:ascii="Times New Roman" w:eastAsia="Calibri" w:hAnsi="Times New Roman"/>
          <w:iCs/>
        </w:rPr>
        <w:t xml:space="preserve">you provide </w:t>
      </w:r>
      <w:r w:rsidRPr="003F2880">
        <w:rPr>
          <w:rFonts w:ascii="Times New Roman" w:eastAsia="Calibri" w:hAnsi="Times New Roman"/>
          <w:iCs/>
        </w:rPr>
        <w:t>with your parents</w:t>
      </w:r>
      <w:r>
        <w:rPr>
          <w:rFonts w:ascii="Times New Roman" w:eastAsia="Calibri" w:hAnsi="Times New Roman"/>
          <w:iCs/>
        </w:rPr>
        <w:t xml:space="preserve"> or legal guardians</w:t>
      </w:r>
      <w:r w:rsidRPr="003F2880">
        <w:rPr>
          <w:rFonts w:ascii="Times New Roman" w:eastAsia="Calibri" w:hAnsi="Times New Roman"/>
          <w:iCs/>
        </w:rPr>
        <w:t xml:space="preserve">, your school, or anyone </w:t>
      </w:r>
      <w:r>
        <w:rPr>
          <w:rFonts w:ascii="Times New Roman" w:eastAsia="Calibri" w:hAnsi="Times New Roman"/>
          <w:iCs/>
        </w:rPr>
        <w:t>outside of our team</w:t>
      </w:r>
      <w:r w:rsidRPr="003F2880">
        <w:rPr>
          <w:rFonts w:ascii="Times New Roman" w:eastAsia="Calibri" w:hAnsi="Times New Roman"/>
          <w:iCs/>
        </w:rPr>
        <w:t xml:space="preserve">. Your parent or </w:t>
      </w:r>
      <w:r>
        <w:rPr>
          <w:rFonts w:ascii="Times New Roman" w:eastAsia="Calibri" w:hAnsi="Times New Roman"/>
          <w:iCs/>
        </w:rPr>
        <w:t xml:space="preserve">legal </w:t>
      </w:r>
      <w:r w:rsidRPr="003F2880">
        <w:rPr>
          <w:rFonts w:ascii="Times New Roman" w:eastAsia="Calibri" w:hAnsi="Times New Roman"/>
          <w:iCs/>
        </w:rPr>
        <w:t>guardian who brings you to the interview will not be allowed to sit in or watch the interview and will not know how you answer the questions.</w:t>
      </w:r>
    </w:p>
    <w:p w14:paraId="553B2CB8" w14:textId="77777777" w:rsidR="00046E63" w:rsidRDefault="00046E63" w:rsidP="00046E63">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iCs/>
        </w:rPr>
      </w:pPr>
      <w:r w:rsidRPr="00C06E43">
        <w:rPr>
          <w:rFonts w:ascii="Times New Roman" w:eastAsia="Calibri" w:hAnsi="Times New Roman"/>
          <w:iCs/>
        </w:rPr>
        <w:t>We will be audio-recording the discussion to help us with our analysis. Only the researchers will be allowed to listen to the recording.</w:t>
      </w:r>
    </w:p>
    <w:p w14:paraId="5A2F69A8" w14:textId="77777777" w:rsidR="00046E63" w:rsidRPr="00C06E43" w:rsidRDefault="00046E63" w:rsidP="00046E63">
      <w:pPr>
        <w:pStyle w:val="ListParagraph"/>
        <w:widowControl/>
        <w:numPr>
          <w:ilvl w:val="0"/>
          <w:numId w:val="13"/>
        </w:numPr>
        <w:autoSpaceDE w:val="0"/>
        <w:autoSpaceDN w:val="0"/>
        <w:spacing w:after="0" w:line="240" w:lineRule="auto"/>
        <w:contextualSpacing/>
        <w:jc w:val="left"/>
        <w:textAlignment w:val="auto"/>
        <w:rPr>
          <w:rFonts w:ascii="Times New Roman" w:eastAsia="Calibri" w:hAnsi="Times New Roman"/>
        </w:rPr>
      </w:pPr>
      <w:r>
        <w:rPr>
          <w:rFonts w:ascii="Times New Roman" w:eastAsia="Calibri" w:hAnsi="Times New Roman"/>
          <w:iCs/>
        </w:rPr>
        <w:t>[</w:t>
      </w:r>
      <w:r>
        <w:rPr>
          <w:rFonts w:ascii="Times New Roman" w:eastAsia="Calibri" w:hAnsi="Times New Roman"/>
          <w:i/>
          <w:iCs/>
        </w:rPr>
        <w:t xml:space="preserve">Focus group only: </w:t>
      </w:r>
      <w:r>
        <w:rPr>
          <w:rFonts w:ascii="Times New Roman" w:eastAsia="Calibri" w:hAnsi="Times New Roman"/>
          <w:iCs/>
        </w:rPr>
        <w:t>To help keep everyone’s information private, we also ask that you not talk about today’s discussion with students who did not participate.]</w:t>
      </w:r>
    </w:p>
    <w:p w14:paraId="4192E273" w14:textId="77777777" w:rsidR="00B40C44" w:rsidRPr="00B40C44" w:rsidRDefault="00B40C44" w:rsidP="00FB5CC6">
      <w:pPr>
        <w:widowControl/>
        <w:autoSpaceDE w:val="0"/>
        <w:autoSpaceDN w:val="0"/>
        <w:spacing w:after="0" w:line="240" w:lineRule="auto"/>
        <w:jc w:val="left"/>
        <w:textAlignment w:val="auto"/>
        <w:rPr>
          <w:rFonts w:eastAsia="Calibri"/>
        </w:rPr>
      </w:pPr>
    </w:p>
    <w:p w14:paraId="3B063C34" w14:textId="2D3C5FE6" w:rsidR="00B40C44" w:rsidRPr="00B40C44" w:rsidRDefault="03A049AD" w:rsidP="00AC1BF9">
      <w:pPr>
        <w:widowControl/>
        <w:numPr>
          <w:ilvl w:val="0"/>
          <w:numId w:val="9"/>
        </w:numPr>
        <w:autoSpaceDE w:val="0"/>
        <w:autoSpaceDN w:val="0"/>
        <w:adjustRightInd/>
        <w:spacing w:after="0" w:line="240" w:lineRule="auto"/>
        <w:contextualSpacing/>
        <w:jc w:val="left"/>
        <w:textAlignment w:val="auto"/>
        <w:rPr>
          <w:rFonts w:eastAsia="Calibri"/>
          <w:b/>
          <w:bCs/>
        </w:rPr>
      </w:pPr>
      <w:r w:rsidRPr="00AC1BF9">
        <w:rPr>
          <w:rFonts w:eastAsia="Calibri"/>
          <w:b/>
          <w:bCs/>
        </w:rPr>
        <w:t xml:space="preserve">How long will the </w:t>
      </w:r>
      <w:r w:rsidR="003F620F">
        <w:rPr>
          <w:rFonts w:eastAsia="Calibri"/>
          <w:b/>
          <w:bCs/>
        </w:rPr>
        <w:t>&lt;</w:t>
      </w:r>
      <w:r w:rsidRPr="00AC1BF9">
        <w:rPr>
          <w:rFonts w:eastAsia="Calibri"/>
          <w:b/>
          <w:bCs/>
        </w:rPr>
        <w:t>focus group</w:t>
      </w:r>
      <w:r w:rsidR="003F620F">
        <w:rPr>
          <w:rFonts w:eastAsia="Calibri"/>
          <w:b/>
          <w:bCs/>
        </w:rPr>
        <w:t>/</w:t>
      </w:r>
      <w:r w:rsidR="00B26D69">
        <w:rPr>
          <w:rFonts w:eastAsia="Calibri"/>
          <w:b/>
          <w:bCs/>
        </w:rPr>
        <w:t>research</w:t>
      </w:r>
      <w:r w:rsidR="003F620F">
        <w:rPr>
          <w:rFonts w:eastAsia="Calibri"/>
          <w:b/>
          <w:bCs/>
        </w:rPr>
        <w:t xml:space="preserve"> interview&gt;</w:t>
      </w:r>
      <w:r w:rsidRPr="00AC1BF9">
        <w:rPr>
          <w:rFonts w:eastAsia="Calibri"/>
          <w:b/>
          <w:bCs/>
        </w:rPr>
        <w:t xml:space="preserve"> last </w:t>
      </w:r>
      <w:r w:rsidRPr="03A049AD">
        <w:rPr>
          <w:rFonts w:eastAsia="Calibri"/>
          <w:b/>
          <w:bCs/>
        </w:rPr>
        <w:t>and when will it take place?</w:t>
      </w:r>
    </w:p>
    <w:p w14:paraId="79407C57" w14:textId="30519EF8" w:rsidR="00B40C44" w:rsidRDefault="00B26D69" w:rsidP="00790702">
      <w:pPr>
        <w:widowControl/>
        <w:autoSpaceDE w:val="0"/>
        <w:autoSpaceDN w:val="0"/>
        <w:adjustRightInd/>
        <w:spacing w:after="0" w:line="240" w:lineRule="auto"/>
        <w:ind w:left="720"/>
        <w:contextualSpacing/>
        <w:jc w:val="left"/>
        <w:textAlignment w:val="auto"/>
        <w:rPr>
          <w:rFonts w:eastAsia="Calibri"/>
        </w:rPr>
      </w:pPr>
      <w:r>
        <w:rPr>
          <w:rFonts w:eastAsia="Calibri"/>
        </w:rPr>
        <w:t>[</w:t>
      </w:r>
      <w:r>
        <w:rPr>
          <w:rFonts w:eastAsia="Calibri"/>
          <w:i/>
        </w:rPr>
        <w:t xml:space="preserve">For Focus Groups: </w:t>
      </w:r>
      <w:r w:rsidR="00B055AA" w:rsidRPr="00AC1BF9">
        <w:rPr>
          <w:rFonts w:eastAsia="Calibri"/>
        </w:rPr>
        <w:t xml:space="preserve">The focus group will last no more than 60 minutes </w:t>
      </w:r>
      <w:r w:rsidR="00AC1BF9">
        <w:rPr>
          <w:rFonts w:eastAsia="Calibri"/>
        </w:rPr>
        <w:t xml:space="preserve">and is scheduled for </w:t>
      </w:r>
      <w:r w:rsidR="0052612D">
        <w:rPr>
          <w:rFonts w:eastAsia="Calibri"/>
        </w:rPr>
        <w:t>&lt;</w:t>
      </w:r>
      <w:r w:rsidR="00AC1BF9">
        <w:rPr>
          <w:rFonts w:eastAsia="Calibri"/>
        </w:rPr>
        <w:t>TIME</w:t>
      </w:r>
      <w:r w:rsidR="0052612D">
        <w:rPr>
          <w:rFonts w:eastAsia="Calibri"/>
        </w:rPr>
        <w:t>&gt;</w:t>
      </w:r>
      <w:r w:rsidR="00AC1BF9" w:rsidRPr="00AC1BF9">
        <w:rPr>
          <w:rFonts w:eastAsia="Calibri"/>
        </w:rPr>
        <w:t>.</w:t>
      </w:r>
      <w:r>
        <w:rPr>
          <w:rFonts w:eastAsia="Calibri"/>
        </w:rPr>
        <w:t>]</w:t>
      </w:r>
    </w:p>
    <w:p w14:paraId="502B831C" w14:textId="77777777" w:rsidR="00B26D69" w:rsidRDefault="00B26D69" w:rsidP="00790702">
      <w:pPr>
        <w:widowControl/>
        <w:autoSpaceDE w:val="0"/>
        <w:autoSpaceDN w:val="0"/>
        <w:adjustRightInd/>
        <w:spacing w:after="0" w:line="240" w:lineRule="auto"/>
        <w:ind w:left="720"/>
        <w:contextualSpacing/>
        <w:jc w:val="left"/>
        <w:textAlignment w:val="auto"/>
        <w:rPr>
          <w:rFonts w:eastAsia="Calibri"/>
        </w:rPr>
      </w:pPr>
    </w:p>
    <w:p w14:paraId="464C4E36" w14:textId="716051D1" w:rsidR="00B26D69" w:rsidRPr="00B26D69" w:rsidRDefault="00B26D69" w:rsidP="00F06427">
      <w:pPr>
        <w:widowControl/>
        <w:autoSpaceDE w:val="0"/>
        <w:autoSpaceDN w:val="0"/>
        <w:spacing w:after="0" w:line="240" w:lineRule="auto"/>
        <w:ind w:left="720"/>
        <w:contextualSpacing/>
        <w:jc w:val="left"/>
        <w:textAlignment w:val="auto"/>
        <w:rPr>
          <w:rFonts w:eastAsia="Calibri"/>
        </w:rPr>
      </w:pPr>
      <w:r>
        <w:rPr>
          <w:rFonts w:eastAsia="Calibri"/>
        </w:rPr>
        <w:t>[</w:t>
      </w:r>
      <w:r>
        <w:rPr>
          <w:rFonts w:eastAsia="Calibri"/>
          <w:i/>
        </w:rPr>
        <w:t xml:space="preserve">For Cognitive Interviews: </w:t>
      </w:r>
      <w:r w:rsidRPr="005D3D68">
        <w:rPr>
          <w:rFonts w:eastAsia="Calibri"/>
        </w:rPr>
        <w:t>The interview will last no more than 60 minutes and requires only one visit to the interview site.  The session will take place at a time and date convenient to you.</w:t>
      </w:r>
      <w:r>
        <w:rPr>
          <w:rFonts w:eastAsia="Calibri"/>
        </w:rPr>
        <w:t>]</w:t>
      </w:r>
    </w:p>
    <w:p w14:paraId="39EF1390" w14:textId="77777777" w:rsidR="00B40C44" w:rsidRPr="00B40C44" w:rsidRDefault="00B40C44" w:rsidP="00FB5CC6">
      <w:pPr>
        <w:widowControl/>
        <w:autoSpaceDE w:val="0"/>
        <w:autoSpaceDN w:val="0"/>
        <w:spacing w:after="0" w:line="240" w:lineRule="auto"/>
        <w:contextualSpacing/>
        <w:jc w:val="left"/>
        <w:textAlignment w:val="auto"/>
        <w:rPr>
          <w:rFonts w:eastAsia="Calibri"/>
        </w:rPr>
      </w:pPr>
    </w:p>
    <w:p w14:paraId="23CE3BD4" w14:textId="77777777" w:rsidR="00B40C44" w:rsidRPr="00B40C44" w:rsidRDefault="03A049AD" w:rsidP="03A049AD">
      <w:pPr>
        <w:keepNext/>
        <w:widowControl/>
        <w:numPr>
          <w:ilvl w:val="0"/>
          <w:numId w:val="9"/>
        </w:numPr>
        <w:autoSpaceDE w:val="0"/>
        <w:autoSpaceDN w:val="0"/>
        <w:adjustRightInd/>
        <w:spacing w:after="0" w:line="240" w:lineRule="auto"/>
        <w:contextualSpacing/>
        <w:jc w:val="left"/>
        <w:textAlignment w:val="auto"/>
        <w:rPr>
          <w:rFonts w:eastAsia="Calibri"/>
          <w:b/>
          <w:bCs/>
        </w:rPr>
      </w:pPr>
      <w:r w:rsidRPr="03A049AD">
        <w:rPr>
          <w:rFonts w:eastAsia="Calibri"/>
          <w:b/>
          <w:bCs/>
        </w:rPr>
        <w:t>Will the results go to my school?</w:t>
      </w:r>
    </w:p>
    <w:p w14:paraId="39D9F68D" w14:textId="77777777" w:rsidR="00B40C44" w:rsidRPr="00B40C44"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Your answers will not be disclosed to your school, and will not be linked to any personally identifiable information such as the school’s name.</w:t>
      </w:r>
    </w:p>
    <w:p w14:paraId="79D46473" w14:textId="77777777" w:rsidR="00B40C44" w:rsidRPr="00B40C44" w:rsidRDefault="00B40C44" w:rsidP="00B40C44">
      <w:pPr>
        <w:widowControl/>
        <w:autoSpaceDE w:val="0"/>
        <w:autoSpaceDN w:val="0"/>
        <w:spacing w:after="0" w:line="240" w:lineRule="auto"/>
        <w:jc w:val="left"/>
        <w:textAlignment w:val="auto"/>
        <w:rPr>
          <w:rFonts w:eastAsia="Calibri"/>
          <w:b/>
        </w:rPr>
      </w:pPr>
    </w:p>
    <w:p w14:paraId="641E78D3" w14:textId="77777777" w:rsidR="0062106F" w:rsidRPr="0062106F" w:rsidRDefault="0062106F" w:rsidP="0062106F">
      <w:pPr>
        <w:pStyle w:val="ListParagraph"/>
        <w:widowControl/>
        <w:numPr>
          <w:ilvl w:val="0"/>
          <w:numId w:val="9"/>
        </w:numPr>
        <w:autoSpaceDE w:val="0"/>
        <w:autoSpaceDN w:val="0"/>
        <w:adjustRightInd/>
        <w:spacing w:after="0" w:line="240" w:lineRule="auto"/>
        <w:contextualSpacing/>
        <w:jc w:val="left"/>
        <w:textAlignment w:val="auto"/>
        <w:rPr>
          <w:rFonts w:ascii="Times New Roman" w:eastAsia="Calibri" w:hAnsi="Times New Roman"/>
          <w:b/>
        </w:rPr>
      </w:pPr>
      <w:r w:rsidRPr="0062106F">
        <w:rPr>
          <w:rFonts w:ascii="Times New Roman" w:eastAsia="Calibri" w:hAnsi="Times New Roman"/>
          <w:b/>
        </w:rPr>
        <w:t>What are the benefits of being in the study?</w:t>
      </w:r>
    </w:p>
    <w:p w14:paraId="000E29F9" w14:textId="77777777" w:rsidR="0062106F" w:rsidRDefault="0062106F" w:rsidP="0062106F">
      <w:pPr>
        <w:widowControl/>
        <w:autoSpaceDE w:val="0"/>
        <w:autoSpaceDN w:val="0"/>
        <w:adjustRightInd/>
        <w:spacing w:after="0" w:line="240" w:lineRule="auto"/>
        <w:ind w:left="720"/>
        <w:contextualSpacing/>
        <w:jc w:val="left"/>
        <w:textAlignment w:val="auto"/>
        <w:rPr>
          <w:rFonts w:eastAsia="Calibri"/>
        </w:rPr>
      </w:pPr>
      <w:r w:rsidRPr="0062106F">
        <w:rPr>
          <w:rFonts w:eastAsia="Calibri"/>
        </w:rPr>
        <w:t xml:space="preserve">There are no known benefits for </w:t>
      </w:r>
      <w:r>
        <w:rPr>
          <w:rFonts w:eastAsia="Calibri"/>
        </w:rPr>
        <w:t>taking part</w:t>
      </w:r>
      <w:r w:rsidRPr="0062106F">
        <w:rPr>
          <w:rFonts w:eastAsia="Calibri"/>
        </w:rPr>
        <w:t>, but your answers w</w:t>
      </w:r>
      <w:r w:rsidR="00FB5CC6">
        <w:rPr>
          <w:rFonts w:eastAsia="Calibri"/>
        </w:rPr>
        <w:t>ill help us improve the survey.</w:t>
      </w:r>
    </w:p>
    <w:p w14:paraId="3A6CD77A" w14:textId="77777777" w:rsidR="00FB5CC6" w:rsidRPr="0062106F" w:rsidRDefault="00FB5CC6" w:rsidP="00FB5CC6">
      <w:pPr>
        <w:widowControl/>
        <w:autoSpaceDE w:val="0"/>
        <w:autoSpaceDN w:val="0"/>
        <w:adjustRightInd/>
        <w:spacing w:after="0" w:line="240" w:lineRule="auto"/>
        <w:contextualSpacing/>
        <w:jc w:val="left"/>
        <w:textAlignment w:val="auto"/>
        <w:rPr>
          <w:rFonts w:eastAsia="Calibri"/>
        </w:rPr>
      </w:pPr>
    </w:p>
    <w:p w14:paraId="7C9328A1" w14:textId="77777777" w:rsidR="0062106F" w:rsidRPr="00B40C44" w:rsidRDefault="0062106F" w:rsidP="0062106F">
      <w:pPr>
        <w:widowControl/>
        <w:numPr>
          <w:ilvl w:val="0"/>
          <w:numId w:val="9"/>
        </w:numPr>
        <w:autoSpaceDE w:val="0"/>
        <w:autoSpaceDN w:val="0"/>
        <w:adjustRightInd/>
        <w:spacing w:after="0" w:line="240" w:lineRule="auto"/>
        <w:contextualSpacing/>
        <w:jc w:val="left"/>
        <w:textAlignment w:val="auto"/>
        <w:rPr>
          <w:rFonts w:eastAsia="Calibri"/>
          <w:b/>
        </w:rPr>
      </w:pPr>
      <w:r w:rsidRPr="00B40C44">
        <w:rPr>
          <w:rFonts w:eastAsia="Calibri"/>
          <w:b/>
        </w:rPr>
        <w:t>What are the possible risks of being in the study?</w:t>
      </w:r>
    </w:p>
    <w:p w14:paraId="348A90A4" w14:textId="5FB686F7" w:rsidR="0062106F" w:rsidRDefault="00B26D69" w:rsidP="0062106F">
      <w:pPr>
        <w:widowControl/>
        <w:autoSpaceDE w:val="0"/>
        <w:autoSpaceDN w:val="0"/>
        <w:spacing w:after="0" w:line="240" w:lineRule="auto"/>
        <w:ind w:left="720"/>
        <w:jc w:val="left"/>
        <w:textAlignment w:val="auto"/>
        <w:rPr>
          <w:rFonts w:eastAsia="Calibri"/>
        </w:rPr>
      </w:pPr>
      <w:r>
        <w:rPr>
          <w:rFonts w:eastAsia="Calibri"/>
        </w:rPr>
        <w:t>[</w:t>
      </w:r>
      <w:r>
        <w:rPr>
          <w:rFonts w:eastAsia="Calibri"/>
          <w:i/>
        </w:rPr>
        <w:t xml:space="preserve">For Focus Groups: </w:t>
      </w:r>
      <w:r w:rsidR="0062106F" w:rsidRPr="00074364">
        <w:rPr>
          <w:rFonts w:eastAsia="Calibri"/>
        </w:rPr>
        <w:t xml:space="preserve">There is a risk that </w:t>
      </w:r>
      <w:r w:rsidR="0062106F">
        <w:rPr>
          <w:rFonts w:eastAsia="Calibri"/>
        </w:rPr>
        <w:t xml:space="preserve">you may not want to talk in a group setting with others </w:t>
      </w:r>
      <w:r w:rsidR="00381984">
        <w:rPr>
          <w:rFonts w:eastAsia="Calibri"/>
        </w:rPr>
        <w:t xml:space="preserve">your </w:t>
      </w:r>
      <w:r w:rsidR="0062106F">
        <w:rPr>
          <w:rFonts w:eastAsia="Calibri"/>
        </w:rPr>
        <w:t xml:space="preserve">age about </w:t>
      </w:r>
      <w:r w:rsidR="00381984">
        <w:rPr>
          <w:rFonts w:eastAsia="Calibri"/>
        </w:rPr>
        <w:t xml:space="preserve">your </w:t>
      </w:r>
      <w:r w:rsidR="008424FF">
        <w:rPr>
          <w:rFonts w:eastAsia="Calibri"/>
        </w:rPr>
        <w:t>household(s)</w:t>
      </w:r>
      <w:r w:rsidR="0062106F" w:rsidRPr="00074364">
        <w:rPr>
          <w:rFonts w:eastAsia="Calibri"/>
        </w:rPr>
        <w:t xml:space="preserve">. </w:t>
      </w:r>
      <w:r w:rsidR="0062106F">
        <w:rPr>
          <w:rFonts w:eastAsia="Calibri"/>
        </w:rPr>
        <w:t>You will be told at the beginning of the discussion that you can skip any question you do not want to answer. However, i</w:t>
      </w:r>
      <w:r w:rsidR="0062106F" w:rsidRPr="00074364">
        <w:rPr>
          <w:rFonts w:eastAsia="Calibri"/>
        </w:rPr>
        <w:t xml:space="preserve">f thinking about the questions upsets </w:t>
      </w:r>
      <w:r w:rsidR="0062106F">
        <w:rPr>
          <w:rFonts w:eastAsia="Calibri"/>
        </w:rPr>
        <w:t>you</w:t>
      </w:r>
      <w:r w:rsidR="0062106F" w:rsidRPr="00074364">
        <w:rPr>
          <w:rFonts w:eastAsia="Calibri"/>
        </w:rPr>
        <w:t xml:space="preserve"> or makes </w:t>
      </w:r>
      <w:r w:rsidR="0062106F">
        <w:rPr>
          <w:rFonts w:eastAsia="Calibri"/>
        </w:rPr>
        <w:t xml:space="preserve">you </w:t>
      </w:r>
      <w:r w:rsidR="0062106F" w:rsidRPr="00074364">
        <w:rPr>
          <w:rFonts w:eastAsia="Calibri"/>
        </w:rPr>
        <w:t xml:space="preserve">sad, </w:t>
      </w:r>
      <w:r w:rsidR="0062106F">
        <w:rPr>
          <w:rFonts w:eastAsia="Calibri"/>
        </w:rPr>
        <w:t xml:space="preserve">you </w:t>
      </w:r>
      <w:r w:rsidR="0062106F" w:rsidRPr="00074364">
        <w:rPr>
          <w:rFonts w:eastAsia="Calibri"/>
        </w:rPr>
        <w:t xml:space="preserve">may want to talk with a counselor. We will provide </w:t>
      </w:r>
      <w:r w:rsidR="0062106F">
        <w:rPr>
          <w:rFonts w:eastAsia="Calibri"/>
        </w:rPr>
        <w:t>you</w:t>
      </w:r>
      <w:r w:rsidR="0062106F" w:rsidRPr="00074364">
        <w:rPr>
          <w:rFonts w:eastAsia="Calibri"/>
        </w:rPr>
        <w:t xml:space="preserve"> </w:t>
      </w:r>
      <w:r w:rsidR="0062106F">
        <w:rPr>
          <w:rFonts w:eastAsia="Calibri"/>
        </w:rPr>
        <w:t xml:space="preserve">with a list of </w:t>
      </w:r>
      <w:r w:rsidR="0062106F" w:rsidRPr="00074364">
        <w:rPr>
          <w:rFonts w:eastAsia="Calibri"/>
        </w:rPr>
        <w:t>resources at the end of the interview.</w:t>
      </w:r>
      <w:r>
        <w:rPr>
          <w:rFonts w:eastAsia="Calibri"/>
        </w:rPr>
        <w:t>]</w:t>
      </w:r>
    </w:p>
    <w:p w14:paraId="3445400A" w14:textId="77777777" w:rsidR="00B26D69" w:rsidRDefault="00B26D69" w:rsidP="0062106F">
      <w:pPr>
        <w:widowControl/>
        <w:autoSpaceDE w:val="0"/>
        <w:autoSpaceDN w:val="0"/>
        <w:spacing w:after="0" w:line="240" w:lineRule="auto"/>
        <w:ind w:left="720"/>
        <w:jc w:val="left"/>
        <w:textAlignment w:val="auto"/>
        <w:rPr>
          <w:rFonts w:eastAsia="Calibri"/>
        </w:rPr>
      </w:pPr>
    </w:p>
    <w:p w14:paraId="78648892" w14:textId="2CC1DCE7" w:rsidR="00B26D69" w:rsidRPr="00680605" w:rsidRDefault="00B26D69" w:rsidP="0062106F">
      <w:pPr>
        <w:widowControl/>
        <w:autoSpaceDE w:val="0"/>
        <w:autoSpaceDN w:val="0"/>
        <w:spacing w:after="0" w:line="240" w:lineRule="auto"/>
        <w:ind w:left="720"/>
        <w:jc w:val="left"/>
        <w:textAlignment w:val="auto"/>
        <w:rPr>
          <w:rFonts w:eastAsia="Calibri"/>
        </w:rPr>
      </w:pPr>
      <w:r>
        <w:rPr>
          <w:rFonts w:eastAsia="Calibri"/>
        </w:rPr>
        <w:t>[</w:t>
      </w:r>
      <w:r>
        <w:rPr>
          <w:rFonts w:eastAsia="Calibri"/>
          <w:i/>
        </w:rPr>
        <w:t>For Cognitive Interviews:</w:t>
      </w:r>
      <w:r w:rsidR="00680605">
        <w:rPr>
          <w:rFonts w:eastAsia="Calibri"/>
          <w:i/>
        </w:rPr>
        <w:t xml:space="preserve"> </w:t>
      </w:r>
      <w:r w:rsidR="00680605" w:rsidRPr="005D3D68">
        <w:rPr>
          <w:rFonts w:eastAsia="Calibri"/>
          <w:bCs/>
        </w:rPr>
        <w:t>You will be told at the beginning of the discussion that you can skip any question you do not want to answer. However, if thinking about the questions upsets you or makes you sad, you may want to talk with a counselor. We will provide you with a list of resources at the end of the interview.</w:t>
      </w:r>
      <w:r w:rsidR="00680605">
        <w:rPr>
          <w:rFonts w:eastAsia="Calibri"/>
          <w:bCs/>
        </w:rPr>
        <w:t>]</w:t>
      </w:r>
    </w:p>
    <w:p w14:paraId="42DBA9A3" w14:textId="77777777" w:rsidR="0062106F" w:rsidRPr="00B40C44" w:rsidRDefault="0062106F" w:rsidP="00FB5CC6">
      <w:pPr>
        <w:widowControl/>
        <w:autoSpaceDE w:val="0"/>
        <w:autoSpaceDN w:val="0"/>
        <w:spacing w:after="0" w:line="240" w:lineRule="auto"/>
        <w:jc w:val="left"/>
        <w:textAlignment w:val="auto"/>
        <w:rPr>
          <w:rFonts w:eastAsia="Calibri"/>
        </w:rPr>
      </w:pPr>
    </w:p>
    <w:p w14:paraId="0007A5B0" w14:textId="77777777" w:rsidR="0062106F" w:rsidRPr="00B40C44" w:rsidRDefault="0062106F" w:rsidP="0062106F">
      <w:pPr>
        <w:widowControl/>
        <w:numPr>
          <w:ilvl w:val="0"/>
          <w:numId w:val="9"/>
        </w:numPr>
        <w:autoSpaceDE w:val="0"/>
        <w:autoSpaceDN w:val="0"/>
        <w:adjustRightInd/>
        <w:spacing w:after="0" w:line="240" w:lineRule="auto"/>
        <w:contextualSpacing/>
        <w:jc w:val="left"/>
        <w:textAlignment w:val="auto"/>
        <w:rPr>
          <w:rFonts w:eastAsia="Calibri"/>
          <w:b/>
        </w:rPr>
      </w:pPr>
      <w:r w:rsidRPr="00B40C44">
        <w:rPr>
          <w:rFonts w:eastAsia="Calibri"/>
          <w:b/>
        </w:rPr>
        <w:t>Who can I contact with questions or for further information?</w:t>
      </w:r>
    </w:p>
    <w:p w14:paraId="406C11C0" w14:textId="6192A82C" w:rsidR="0062106F" w:rsidRPr="00B40C44" w:rsidRDefault="0062106F" w:rsidP="0062106F">
      <w:pPr>
        <w:widowControl/>
        <w:autoSpaceDE w:val="0"/>
        <w:autoSpaceDN w:val="0"/>
        <w:spacing w:after="0" w:line="240" w:lineRule="auto"/>
        <w:ind w:left="720"/>
        <w:jc w:val="left"/>
        <w:textAlignment w:val="auto"/>
        <w:rPr>
          <w:rFonts w:eastAsia="Calibri"/>
        </w:rPr>
      </w:pPr>
      <w:r w:rsidRPr="008D1C99">
        <w:rPr>
          <w:rFonts w:eastAsia="Calibri"/>
        </w:rPr>
        <w:t xml:space="preserve">If you have any questions about the study, you can call Cynthia Robins, the project coordinator, at </w:t>
      </w:r>
      <w:r w:rsidR="00E678FD">
        <w:rPr>
          <w:rFonts w:eastAsia="Calibri"/>
        </w:rPr>
        <w:t>(</w:t>
      </w:r>
      <w:r w:rsidRPr="008D1C99">
        <w:rPr>
          <w:rFonts w:eastAsia="Calibri"/>
        </w:rPr>
        <w:t>240</w:t>
      </w:r>
      <w:r w:rsidR="00E678FD">
        <w:rPr>
          <w:rFonts w:eastAsia="Calibri"/>
        </w:rPr>
        <w:t xml:space="preserve">) </w:t>
      </w:r>
      <w:r w:rsidRPr="008D1C99">
        <w:rPr>
          <w:rFonts w:eastAsia="Calibri"/>
        </w:rPr>
        <w:t xml:space="preserve">367-4753.  If you have questions about your rights as a study participant, you can call </w:t>
      </w:r>
      <w:r w:rsidR="00997BF9">
        <w:rPr>
          <w:rFonts w:eastAsia="Calibri"/>
        </w:rPr>
        <w:t>the ETS</w:t>
      </w:r>
      <w:r w:rsidR="00997BF9" w:rsidRPr="008D1C99">
        <w:rPr>
          <w:rFonts w:eastAsia="Calibri"/>
        </w:rPr>
        <w:t xml:space="preserve"> </w:t>
      </w:r>
      <w:r w:rsidRPr="008D1C99">
        <w:rPr>
          <w:rFonts w:eastAsia="Calibri"/>
        </w:rPr>
        <w:t xml:space="preserve">Human Subjects </w:t>
      </w:r>
      <w:r w:rsidR="00DB7C83">
        <w:rPr>
          <w:rFonts w:eastAsia="Calibri"/>
        </w:rPr>
        <w:t xml:space="preserve">Research </w:t>
      </w:r>
      <w:r w:rsidRPr="008D1C99">
        <w:rPr>
          <w:rFonts w:eastAsia="Calibri"/>
        </w:rPr>
        <w:t xml:space="preserve">Protections </w:t>
      </w:r>
      <w:r w:rsidR="00DB7C83">
        <w:rPr>
          <w:rFonts w:eastAsia="Calibri"/>
        </w:rPr>
        <w:t>O</w:t>
      </w:r>
      <w:r w:rsidRPr="008D1C99">
        <w:rPr>
          <w:rFonts w:eastAsia="Calibri"/>
        </w:rPr>
        <w:t xml:space="preserve">ffice </w:t>
      </w:r>
      <w:r w:rsidRPr="00E678FD">
        <w:rPr>
          <w:rFonts w:eastAsia="Calibri"/>
          <w:color w:val="000000" w:themeColor="text1"/>
        </w:rPr>
        <w:t xml:space="preserve">at </w:t>
      </w:r>
      <w:r w:rsidR="00997BF9" w:rsidRPr="00E678FD">
        <w:rPr>
          <w:color w:val="000000" w:themeColor="text1"/>
        </w:rPr>
        <w:t>(609) 734-</w:t>
      </w:r>
      <w:r w:rsidR="00DB7C83">
        <w:rPr>
          <w:color w:val="000000" w:themeColor="text1"/>
        </w:rPr>
        <w:t>1191</w:t>
      </w:r>
      <w:r w:rsidRPr="00E678FD">
        <w:rPr>
          <w:rFonts w:eastAsia="Calibri"/>
          <w:color w:val="000000" w:themeColor="text1"/>
        </w:rPr>
        <w:t xml:space="preserve">. </w:t>
      </w:r>
      <w:r w:rsidRPr="008D1C99">
        <w:rPr>
          <w:rFonts w:eastAsia="Calibri"/>
        </w:rPr>
        <w:t>Please leave a message with your full name, the name of the research study that you are calling about</w:t>
      </w:r>
      <w:r w:rsidR="00EF5E83">
        <w:rPr>
          <w:rFonts w:eastAsia="Calibri"/>
        </w:rPr>
        <w:t>:</w:t>
      </w:r>
      <w:r w:rsidRPr="008D1C99">
        <w:rPr>
          <w:rFonts w:eastAsia="Calibri"/>
        </w:rPr>
        <w:t xml:space="preserve"> </w:t>
      </w:r>
      <w:r w:rsidR="008424FF" w:rsidRPr="00E63813">
        <w:t>The National Assessment of Educational Progress (NAEP) Household Composition and Caregiver Information Survey Questionnaire Items</w:t>
      </w:r>
      <w:r w:rsidRPr="008D1C99">
        <w:rPr>
          <w:rFonts w:eastAsia="Calibri"/>
        </w:rPr>
        <w:t>, and a phone number beginning with the area code. Someone will return your call as soon as possible.</w:t>
      </w:r>
    </w:p>
    <w:p w14:paraId="0CF1D12A" w14:textId="77777777" w:rsidR="00B40C44" w:rsidRPr="00B40C44" w:rsidRDefault="00B40C44" w:rsidP="00B40C44">
      <w:pPr>
        <w:widowControl/>
        <w:autoSpaceDE w:val="0"/>
        <w:autoSpaceDN w:val="0"/>
        <w:spacing w:after="0" w:line="240" w:lineRule="auto"/>
        <w:jc w:val="left"/>
        <w:textAlignment w:val="auto"/>
        <w:rPr>
          <w:rFonts w:eastAsia="Calibri"/>
        </w:rPr>
      </w:pPr>
    </w:p>
    <w:p w14:paraId="33F1F447" w14:textId="77777777" w:rsidR="00B40C44" w:rsidRPr="00B40C44" w:rsidRDefault="03A049AD" w:rsidP="03A049AD">
      <w:pPr>
        <w:widowControl/>
        <w:numPr>
          <w:ilvl w:val="0"/>
          <w:numId w:val="9"/>
        </w:numPr>
        <w:autoSpaceDE w:val="0"/>
        <w:autoSpaceDN w:val="0"/>
        <w:adjustRightInd/>
        <w:spacing w:after="0" w:line="240" w:lineRule="auto"/>
        <w:contextualSpacing/>
        <w:jc w:val="left"/>
        <w:textAlignment w:val="auto"/>
        <w:rPr>
          <w:rFonts w:eastAsia="Calibri"/>
          <w:b/>
          <w:bCs/>
        </w:rPr>
      </w:pPr>
      <w:r w:rsidRPr="03A049AD">
        <w:rPr>
          <w:rFonts w:eastAsia="Calibri"/>
          <w:b/>
          <w:bCs/>
        </w:rPr>
        <w:t>Can my participation end early?</w:t>
      </w:r>
    </w:p>
    <w:p w14:paraId="64350E39" w14:textId="77777777" w:rsidR="00B40C44" w:rsidRPr="00B40C44" w:rsidRDefault="03A049AD" w:rsidP="03A049AD">
      <w:pPr>
        <w:widowControl/>
        <w:autoSpaceDE w:val="0"/>
        <w:autoSpaceDN w:val="0"/>
        <w:spacing w:after="0" w:line="240" w:lineRule="auto"/>
        <w:ind w:left="720"/>
        <w:contextualSpacing/>
        <w:jc w:val="left"/>
        <w:textAlignment w:val="auto"/>
        <w:rPr>
          <w:rFonts w:eastAsia="Calibri"/>
        </w:rPr>
      </w:pPr>
      <w:r w:rsidRPr="03A049AD">
        <w:rPr>
          <w:rFonts w:eastAsia="Calibri"/>
        </w:rPr>
        <w:t>Participation in this study is completely voluntary. You have the right to refuse to answer particular questions. You may elect to withdraw from this study at any time.</w:t>
      </w:r>
    </w:p>
    <w:p w14:paraId="626F9704" w14:textId="77777777" w:rsidR="00B40C44" w:rsidRPr="00B40C44" w:rsidRDefault="00B40C44" w:rsidP="00B40C44">
      <w:pPr>
        <w:widowControl/>
        <w:autoSpaceDE w:val="0"/>
        <w:autoSpaceDN w:val="0"/>
        <w:spacing w:after="0" w:line="240" w:lineRule="auto"/>
        <w:jc w:val="left"/>
        <w:textAlignment w:val="auto"/>
        <w:rPr>
          <w:rFonts w:eastAsia="Calibri"/>
        </w:rPr>
      </w:pPr>
    </w:p>
    <w:p w14:paraId="3CBFC0F4" w14:textId="77777777" w:rsidR="006D101F" w:rsidRDefault="03A049AD" w:rsidP="03A049AD">
      <w:pPr>
        <w:widowControl/>
        <w:autoSpaceDE w:val="0"/>
        <w:autoSpaceDN w:val="0"/>
        <w:spacing w:after="0" w:line="240" w:lineRule="auto"/>
        <w:jc w:val="left"/>
        <w:textAlignment w:val="auto"/>
        <w:rPr>
          <w:rFonts w:eastAsia="Calibri"/>
        </w:rPr>
      </w:pPr>
      <w:r w:rsidRPr="03A049AD">
        <w:rPr>
          <w:rFonts w:eastAsia="Calibri"/>
          <w:noProof/>
        </w:rPr>
        <w:t xml:space="preserve">By signing below, you agree that you will participate in this research study and that you have read and understood the information provided above. </w:t>
      </w:r>
      <w:r w:rsidRPr="03A049AD">
        <w:rPr>
          <w:rFonts w:eastAsia="Calibri"/>
        </w:rPr>
        <w:t xml:space="preserve">You will receive </w:t>
      </w:r>
      <w:r w:rsidR="003306CC">
        <w:rPr>
          <w:rFonts w:eastAsia="Calibri"/>
        </w:rPr>
        <w:t xml:space="preserve">a </w:t>
      </w:r>
      <w:r w:rsidRPr="03A049AD">
        <w:rPr>
          <w:rFonts w:eastAsia="Calibri"/>
        </w:rPr>
        <w:t xml:space="preserve">$30 </w:t>
      </w:r>
      <w:r w:rsidR="0093240A">
        <w:rPr>
          <w:rFonts w:eastAsia="Calibri"/>
        </w:rPr>
        <w:t>gift card</w:t>
      </w:r>
      <w:r w:rsidRPr="03A049AD">
        <w:rPr>
          <w:rFonts w:eastAsia="Calibri"/>
        </w:rPr>
        <w:t xml:space="preserve"> at the conclusion of the session for your time and effort. </w:t>
      </w:r>
      <w:r w:rsidR="003306CC">
        <w:rPr>
          <w:rFonts w:eastAsia="Calibri"/>
        </w:rPr>
        <w:t>Your</w:t>
      </w:r>
      <w:r w:rsidRPr="03A049AD">
        <w:rPr>
          <w:rFonts w:eastAsia="Calibri"/>
        </w:rPr>
        <w:t xml:space="preserve"> parent or legal guardian will also receive</w:t>
      </w:r>
      <w:r w:rsidR="003306CC">
        <w:rPr>
          <w:rFonts w:eastAsia="Calibri"/>
        </w:rPr>
        <w:t xml:space="preserve"> a</w:t>
      </w:r>
      <w:r w:rsidRPr="03A049AD">
        <w:rPr>
          <w:rFonts w:eastAsia="Calibri"/>
        </w:rPr>
        <w:t xml:space="preserve"> $30 </w:t>
      </w:r>
      <w:r w:rsidR="0093240A">
        <w:rPr>
          <w:rFonts w:eastAsia="Calibri"/>
        </w:rPr>
        <w:t>gift card</w:t>
      </w:r>
      <w:r w:rsidRPr="03A049AD">
        <w:rPr>
          <w:rFonts w:eastAsia="Calibri"/>
        </w:rPr>
        <w:t xml:space="preserve"> to thank him or her for bringing </w:t>
      </w:r>
      <w:r w:rsidR="003306CC">
        <w:rPr>
          <w:rFonts w:eastAsia="Calibri"/>
        </w:rPr>
        <w:t>you</w:t>
      </w:r>
      <w:r w:rsidRPr="03A049AD">
        <w:rPr>
          <w:rFonts w:eastAsia="Calibri"/>
        </w:rPr>
        <w:t xml:space="preserve"> to and from the </w:t>
      </w:r>
      <w:r w:rsidR="0093240A">
        <w:rPr>
          <w:rFonts w:eastAsia="Calibri"/>
        </w:rPr>
        <w:t>focus group</w:t>
      </w:r>
      <w:r w:rsidRPr="03A049AD">
        <w:rPr>
          <w:rFonts w:eastAsia="Calibri"/>
        </w:rPr>
        <w:t xml:space="preserve"> site.</w:t>
      </w:r>
    </w:p>
    <w:p w14:paraId="47CE4F3F" w14:textId="2554AEB9" w:rsidR="009A2C7E" w:rsidRDefault="009A2C7E" w:rsidP="00B40C44">
      <w:pPr>
        <w:widowControl/>
        <w:autoSpaceDE w:val="0"/>
        <w:autoSpaceDN w:val="0"/>
        <w:spacing w:after="0" w:line="240" w:lineRule="auto"/>
        <w:jc w:val="left"/>
        <w:textAlignment w:val="auto"/>
        <w:rPr>
          <w:rFonts w:eastAsia="Calibri"/>
        </w:rPr>
      </w:pPr>
    </w:p>
    <w:p w14:paraId="5616971A" w14:textId="77777777" w:rsidR="006D101F" w:rsidRDefault="03A049AD" w:rsidP="03A049AD">
      <w:pPr>
        <w:widowControl/>
        <w:autoSpaceDE w:val="0"/>
        <w:autoSpaceDN w:val="0"/>
        <w:spacing w:after="0" w:line="240" w:lineRule="auto"/>
        <w:jc w:val="left"/>
        <w:textAlignment w:val="auto"/>
        <w:rPr>
          <w:rFonts w:eastAsia="Calibri"/>
        </w:rPr>
      </w:pPr>
      <w:r w:rsidRPr="03A049AD">
        <w:rPr>
          <w:rFonts w:eastAsia="Calibri"/>
        </w:rPr>
        <w:t>We thank you for your voluntary participation and ask you to sign the form below.</w:t>
      </w:r>
    </w:p>
    <w:p w14:paraId="65E83F15" w14:textId="235A3100" w:rsidR="00B40C44" w:rsidRPr="00B40C44" w:rsidRDefault="00B40C44" w:rsidP="00B40C44">
      <w:pPr>
        <w:widowControl/>
        <w:autoSpaceDE w:val="0"/>
        <w:autoSpaceDN w:val="0"/>
        <w:spacing w:after="0" w:line="240" w:lineRule="auto"/>
        <w:jc w:val="left"/>
        <w:textAlignment w:val="auto"/>
        <w:rPr>
          <w:rFonts w:eastAsia="Calibri"/>
          <w:noProof/>
        </w:rPr>
      </w:pPr>
    </w:p>
    <w:p w14:paraId="19C8F2F4"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4D1D4AD0" w14:textId="77777777" w:rsidR="00B40C44" w:rsidRPr="00B40C44" w:rsidRDefault="00B40C44" w:rsidP="00B40C44">
      <w:pPr>
        <w:widowControl/>
        <w:autoSpaceDE w:val="0"/>
        <w:autoSpaceDN w:val="0"/>
        <w:spacing w:after="0" w:line="240" w:lineRule="auto"/>
        <w:jc w:val="left"/>
        <w:textAlignment w:val="auto"/>
        <w:rPr>
          <w:rFonts w:eastAsia="Calibri"/>
          <w:noProof/>
        </w:rPr>
      </w:pPr>
      <w:r w:rsidRPr="00B40C44">
        <w:rPr>
          <w:rFonts w:eastAsia="Calibri"/>
          <w:noProof/>
        </w:rPr>
        <w:t>Print Name: _____________________________________________</w:t>
      </w:r>
    </w:p>
    <w:p w14:paraId="77CBF509"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6684548D"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7DAC8FD8" w14:textId="77777777" w:rsidR="00B40C44" w:rsidRPr="00B40C44" w:rsidRDefault="00B40C44" w:rsidP="00B40C44">
      <w:pPr>
        <w:widowControl/>
        <w:autoSpaceDE w:val="0"/>
        <w:autoSpaceDN w:val="0"/>
        <w:spacing w:after="0" w:line="240" w:lineRule="auto"/>
        <w:jc w:val="left"/>
        <w:textAlignment w:val="auto"/>
        <w:rPr>
          <w:rFonts w:eastAsia="Calibri"/>
          <w:noProof/>
        </w:rPr>
      </w:pPr>
      <w:r w:rsidRPr="00B40C44">
        <w:rPr>
          <w:rFonts w:eastAsia="Calibri"/>
          <w:noProof/>
        </w:rPr>
        <w:t>Signature:______________________________________________Date:________________________</w:t>
      </w:r>
    </w:p>
    <w:p w14:paraId="60173D84"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769FC817" w14:textId="77777777" w:rsidR="00B40C44" w:rsidRPr="00B40C44" w:rsidRDefault="00B40C44" w:rsidP="00B40C44">
      <w:pPr>
        <w:widowControl/>
        <w:autoSpaceDE w:val="0"/>
        <w:autoSpaceDN w:val="0"/>
        <w:spacing w:after="0" w:line="240" w:lineRule="auto"/>
        <w:jc w:val="left"/>
        <w:textAlignment w:val="auto"/>
        <w:rPr>
          <w:rFonts w:eastAsia="Calibri"/>
          <w:noProof/>
        </w:rPr>
      </w:pPr>
    </w:p>
    <w:p w14:paraId="6ACC2412" w14:textId="77777777" w:rsidR="00B40C44" w:rsidRDefault="00B40C44" w:rsidP="00B40C44">
      <w:pPr>
        <w:widowControl/>
        <w:autoSpaceDE w:val="0"/>
        <w:autoSpaceDN w:val="0"/>
        <w:spacing w:after="0" w:line="240" w:lineRule="auto"/>
        <w:jc w:val="left"/>
        <w:textAlignment w:val="auto"/>
        <w:rPr>
          <w:rFonts w:eastAsia="Calibri"/>
          <w:noProof/>
        </w:rPr>
      </w:pPr>
    </w:p>
    <w:bookmarkEnd w:id="60"/>
    <w:p w14:paraId="30FD727A" w14:textId="4BA37D3E" w:rsidR="00DB7C83" w:rsidRPr="00DB7C83" w:rsidRDefault="00DB7C83" w:rsidP="00DB7C83">
      <w:pPr>
        <w:widowControl/>
        <w:adjustRightInd/>
        <w:spacing w:after="0" w:line="240" w:lineRule="auto"/>
        <w:jc w:val="left"/>
        <w:textAlignment w:val="auto"/>
        <w:rPr>
          <w:rFonts w:eastAsia="Calibri"/>
          <w:b/>
          <w:bCs/>
        </w:rPr>
      </w:pPr>
      <w:r w:rsidRPr="00DB7C83">
        <w:rPr>
          <w:rFonts w:eastAsia="Calibri"/>
          <w:b/>
          <w:bCs/>
        </w:rPr>
        <w:t xml:space="preserve">To be completed by </w:t>
      </w:r>
      <w:r w:rsidR="003F620F">
        <w:rPr>
          <w:rFonts w:eastAsia="Calibri"/>
          <w:b/>
          <w:bCs/>
        </w:rPr>
        <w:t>Westat</w:t>
      </w:r>
      <w:r w:rsidR="003F620F" w:rsidRPr="00DB7C83">
        <w:rPr>
          <w:rFonts w:eastAsia="Calibri"/>
          <w:b/>
          <w:bCs/>
        </w:rPr>
        <w:t xml:space="preserve"> </w:t>
      </w:r>
      <w:r w:rsidRPr="00DB7C83">
        <w:rPr>
          <w:rFonts w:eastAsia="Calibri"/>
          <w:b/>
          <w:bCs/>
        </w:rPr>
        <w:t>staff:</w:t>
      </w:r>
    </w:p>
    <w:p w14:paraId="061D8AE4" w14:textId="77777777" w:rsidR="00FE593A" w:rsidRDefault="00DB7C83" w:rsidP="00DB7C83">
      <w:pPr>
        <w:widowControl/>
        <w:adjustRightInd/>
        <w:spacing w:after="0" w:line="240" w:lineRule="auto"/>
        <w:jc w:val="left"/>
        <w:textAlignment w:val="auto"/>
        <w:rPr>
          <w:rFonts w:eastAsia="Calibri"/>
          <w:bCs/>
        </w:rPr>
      </w:pPr>
      <w:r w:rsidRPr="00DB7C83">
        <w:rPr>
          <w:rFonts w:eastAsia="Calibri"/>
          <w:b/>
          <w:bCs/>
        </w:rPr>
        <w:t>Payment Card Transaction Number: __________________________</w:t>
      </w:r>
    </w:p>
    <w:p w14:paraId="3665F4C4" w14:textId="77777777" w:rsidR="004D7434" w:rsidRDefault="004D7434" w:rsidP="00B40C44">
      <w:pPr>
        <w:widowControl/>
        <w:adjustRightInd/>
        <w:spacing w:after="0" w:line="240" w:lineRule="auto"/>
        <w:jc w:val="left"/>
        <w:textAlignment w:val="auto"/>
        <w:rPr>
          <w:rFonts w:eastAsia="Calibri"/>
          <w:bCs/>
        </w:rPr>
      </w:pPr>
    </w:p>
    <w:p w14:paraId="006BD5EE" w14:textId="77777777" w:rsidR="00FE593A" w:rsidRDefault="00FE593A" w:rsidP="00B40C44">
      <w:pPr>
        <w:widowControl/>
        <w:adjustRightInd/>
        <w:spacing w:after="0" w:line="240" w:lineRule="auto"/>
        <w:jc w:val="left"/>
        <w:textAlignment w:val="auto"/>
        <w:rPr>
          <w:rFonts w:eastAsia="Calibri"/>
          <w:bCs/>
        </w:rPr>
      </w:pPr>
    </w:p>
    <w:p w14:paraId="43FAACF4" w14:textId="77777777" w:rsidR="00B6308C" w:rsidRDefault="00B6308C">
      <w:pPr>
        <w:widowControl/>
        <w:adjustRightInd/>
        <w:spacing w:after="0" w:line="240" w:lineRule="auto"/>
        <w:jc w:val="left"/>
        <w:textAlignment w:val="auto"/>
        <w:rPr>
          <w:rFonts w:eastAsia="Calibri"/>
          <w:b/>
          <w:bCs/>
          <w:kern w:val="32"/>
        </w:rPr>
      </w:pPr>
      <w:bookmarkStart w:id="62" w:name="_Toc457126532"/>
      <w:bookmarkEnd w:id="61"/>
      <w:r>
        <w:rPr>
          <w:rFonts w:eastAsia="Calibri"/>
          <w:b/>
          <w:bCs/>
          <w:kern w:val="32"/>
        </w:rPr>
        <w:br w:type="page"/>
      </w:r>
    </w:p>
    <w:p w14:paraId="08091391" w14:textId="501A9E4E" w:rsidR="00B40C44" w:rsidRPr="00F771DE" w:rsidRDefault="00B40C44" w:rsidP="03A049AD">
      <w:pPr>
        <w:keepNext/>
        <w:widowControl/>
        <w:pBdr>
          <w:bottom w:val="single" w:sz="12" w:space="1" w:color="auto"/>
        </w:pBdr>
        <w:adjustRightInd/>
        <w:spacing w:after="0"/>
        <w:jc w:val="left"/>
        <w:textAlignment w:val="auto"/>
        <w:outlineLvl w:val="0"/>
        <w:rPr>
          <w:rFonts w:eastAsia="Calibri"/>
          <w:b/>
          <w:bCs/>
        </w:rPr>
      </w:pPr>
      <w:bookmarkStart w:id="63" w:name="_Toc490827329"/>
      <w:r w:rsidRPr="00F771DE">
        <w:rPr>
          <w:rFonts w:eastAsia="Calibri"/>
          <w:b/>
          <w:bCs/>
          <w:kern w:val="32"/>
        </w:rPr>
        <w:t>A</w:t>
      </w:r>
      <w:bookmarkStart w:id="64" w:name="_Toc398803610"/>
      <w:bookmarkStart w:id="65" w:name="_Toc337199487"/>
      <w:bookmarkStart w:id="66" w:name="_Toc281896106"/>
      <w:bookmarkStart w:id="67" w:name="_Toc283124665"/>
      <w:bookmarkStart w:id="68" w:name="_Toc258596818"/>
      <w:bookmarkEnd w:id="27"/>
      <w:bookmarkEnd w:id="28"/>
      <w:r w:rsidR="0025011B">
        <w:rPr>
          <w:rFonts w:eastAsia="Calibri"/>
          <w:b/>
          <w:bCs/>
          <w:kern w:val="32"/>
        </w:rPr>
        <w:t xml:space="preserve">ppendix </w:t>
      </w:r>
      <w:r w:rsidR="00837AA0">
        <w:rPr>
          <w:rFonts w:eastAsia="Calibri"/>
          <w:b/>
          <w:bCs/>
          <w:kern w:val="32"/>
        </w:rPr>
        <w:t>K</w:t>
      </w:r>
      <w:r w:rsidRPr="00F771DE">
        <w:rPr>
          <w:rFonts w:eastAsia="Calibri"/>
          <w:b/>
          <w:bCs/>
          <w:kern w:val="32"/>
        </w:rPr>
        <w:t>: Email/Letter Confirmation to Parent or Legal Guardian of Student (</w:t>
      </w:r>
      <w:r w:rsidR="001153F0">
        <w:rPr>
          <w:rFonts w:eastAsia="Calibri"/>
          <w:b/>
          <w:bCs/>
          <w:kern w:val="32"/>
        </w:rPr>
        <w:t>U</w:t>
      </w:r>
      <w:r w:rsidRPr="00F771DE">
        <w:rPr>
          <w:rFonts w:eastAsia="Calibri"/>
          <w:b/>
          <w:bCs/>
          <w:kern w:val="32"/>
        </w:rPr>
        <w:t xml:space="preserve">nder </w:t>
      </w:r>
      <w:r w:rsidR="001153F0">
        <w:rPr>
          <w:rFonts w:eastAsia="Calibri"/>
          <w:b/>
          <w:bCs/>
          <w:kern w:val="32"/>
        </w:rPr>
        <w:t>A</w:t>
      </w:r>
      <w:r w:rsidRPr="00F771DE">
        <w:rPr>
          <w:rFonts w:eastAsia="Calibri"/>
          <w:b/>
          <w:bCs/>
          <w:kern w:val="32"/>
        </w:rPr>
        <w:t>ge 18) Participants</w:t>
      </w:r>
      <w:bookmarkEnd w:id="62"/>
      <w:bookmarkEnd w:id="64"/>
      <w:bookmarkEnd w:id="65"/>
      <w:r w:rsidR="00BA07CD">
        <w:rPr>
          <w:rFonts w:eastAsia="Calibri"/>
          <w:b/>
          <w:bCs/>
          <w:kern w:val="32"/>
        </w:rPr>
        <w:t xml:space="preserve"> in Focus Group</w:t>
      </w:r>
      <w:r w:rsidR="00680605">
        <w:rPr>
          <w:rFonts w:eastAsia="Calibri"/>
          <w:b/>
          <w:bCs/>
          <w:kern w:val="32"/>
        </w:rPr>
        <w:t>s and</w:t>
      </w:r>
      <w:r w:rsidR="003F620F">
        <w:rPr>
          <w:rFonts w:eastAsia="Calibri"/>
          <w:b/>
          <w:bCs/>
          <w:kern w:val="32"/>
        </w:rPr>
        <w:t xml:space="preserve"> Cognitive Interview</w:t>
      </w:r>
      <w:r w:rsidR="00680605">
        <w:rPr>
          <w:rFonts w:eastAsia="Calibri"/>
          <w:b/>
          <w:bCs/>
          <w:kern w:val="32"/>
        </w:rPr>
        <w:t>s</w:t>
      </w:r>
      <w:bookmarkEnd w:id="63"/>
    </w:p>
    <w:p w14:paraId="5F406243" w14:textId="77777777" w:rsidR="00B40C44" w:rsidRPr="00B40C44" w:rsidRDefault="00B40C44" w:rsidP="00FB5CC6">
      <w:pPr>
        <w:widowControl/>
        <w:adjustRightInd/>
        <w:spacing w:after="0"/>
        <w:jc w:val="left"/>
        <w:textAlignment w:val="auto"/>
        <w:rPr>
          <w:rFonts w:eastAsia="Calibri"/>
        </w:rPr>
      </w:pPr>
    </w:p>
    <w:p w14:paraId="44069435" w14:textId="77777777" w:rsidR="00B40C44" w:rsidRPr="00B40C44" w:rsidRDefault="00B40C44" w:rsidP="00FB5CC6">
      <w:pPr>
        <w:widowControl/>
        <w:adjustRightInd/>
        <w:spacing w:after="0"/>
        <w:jc w:val="right"/>
        <w:textAlignment w:val="auto"/>
        <w:rPr>
          <w:rFonts w:eastAsia="Calibri"/>
          <w:noProof/>
        </w:rPr>
      </w:pPr>
      <w:r w:rsidRPr="00B40C44">
        <w:rPr>
          <w:rFonts w:eastAsia="Calibri"/>
          <w:noProof/>
        </w:rPr>
        <w:tab/>
        <w:t>&lt;DATE&gt;</w:t>
      </w:r>
    </w:p>
    <w:p w14:paraId="4B70965C" w14:textId="77777777" w:rsidR="00B40C44" w:rsidRPr="00B40C44" w:rsidRDefault="00B40C44" w:rsidP="00FB5CC6">
      <w:pPr>
        <w:widowControl/>
        <w:adjustRightInd/>
        <w:spacing w:after="0"/>
        <w:jc w:val="left"/>
        <w:textAlignment w:val="auto"/>
        <w:rPr>
          <w:rFonts w:eastAsia="Calibri"/>
          <w:noProof/>
        </w:rPr>
      </w:pPr>
    </w:p>
    <w:p w14:paraId="394530D9" w14:textId="77777777" w:rsidR="00B40C44" w:rsidRPr="00B40C44" w:rsidRDefault="00B40C44" w:rsidP="00B40C44">
      <w:pPr>
        <w:widowControl/>
        <w:adjustRightInd/>
        <w:jc w:val="left"/>
        <w:textAlignment w:val="auto"/>
        <w:rPr>
          <w:rFonts w:eastAsia="Calibri"/>
          <w:noProof/>
        </w:rPr>
      </w:pPr>
      <w:r w:rsidRPr="00B40C44">
        <w:rPr>
          <w:rFonts w:eastAsia="Calibri"/>
          <w:noProof/>
        </w:rPr>
        <w:t>Dear &lt;NAME&gt;:</w:t>
      </w:r>
    </w:p>
    <w:p w14:paraId="2E6FBE1D" w14:textId="030DA6A7" w:rsidR="00E15960" w:rsidRDefault="03A049AD" w:rsidP="03A049AD">
      <w:pPr>
        <w:widowControl/>
        <w:adjustRightInd/>
        <w:jc w:val="left"/>
        <w:textAlignment w:val="auto"/>
        <w:rPr>
          <w:rFonts w:cs="Calibri"/>
          <w:sz w:val="22"/>
          <w:szCs w:val="22"/>
        </w:rPr>
      </w:pPr>
      <w:r w:rsidRPr="03A049AD">
        <w:rPr>
          <w:rFonts w:eastAsia="Calibri"/>
          <w:noProof/>
        </w:rPr>
        <w:t xml:space="preserve">Thank you for agreeing to allow your child, &lt;STUDENT NAME&gt;, to participate in this voluntary </w:t>
      </w:r>
      <w:r w:rsidR="003F620F">
        <w:rPr>
          <w:rFonts w:eastAsia="Calibri"/>
          <w:noProof/>
        </w:rPr>
        <w:t>&lt;</w:t>
      </w:r>
      <w:r w:rsidRPr="03A049AD">
        <w:rPr>
          <w:rFonts w:eastAsia="Calibri"/>
          <w:noProof/>
        </w:rPr>
        <w:t>focus group</w:t>
      </w:r>
      <w:r w:rsidR="003F620F">
        <w:rPr>
          <w:rFonts w:eastAsia="Calibri"/>
          <w:noProof/>
        </w:rPr>
        <w:t>/</w:t>
      </w:r>
      <w:r w:rsidR="00680605">
        <w:rPr>
          <w:rFonts w:eastAsia="Calibri"/>
          <w:noProof/>
        </w:rPr>
        <w:t>research</w:t>
      </w:r>
      <w:r w:rsidR="003F620F">
        <w:rPr>
          <w:rFonts w:eastAsia="Calibri"/>
          <w:noProof/>
        </w:rPr>
        <w:t xml:space="preserve"> interview&gt;</w:t>
      </w:r>
      <w:r w:rsidRPr="03A049AD">
        <w:rPr>
          <w:rFonts w:eastAsia="Calibri"/>
          <w:noProof/>
        </w:rPr>
        <w:t xml:space="preserve"> to provide feedback on survey questions for the National Assessment of Educational Progress (NAEP). </w:t>
      </w:r>
      <w:r w:rsidR="00060443" w:rsidRPr="00060443">
        <w:rPr>
          <w:rFonts w:eastAsia="Calibri"/>
          <w:noProof/>
        </w:rPr>
        <w:t>All of the information provide</w:t>
      </w:r>
      <w:r w:rsidR="00060443">
        <w:rPr>
          <w:rFonts w:eastAsia="Calibri"/>
          <w:noProof/>
        </w:rPr>
        <w:t>d by your child</w:t>
      </w:r>
      <w:r w:rsidR="00060443" w:rsidRPr="00060443">
        <w:rPr>
          <w:rFonts w:eastAsia="Calibri"/>
          <w:noProof/>
        </w:rPr>
        <w:t xml:space="preserve"> may be used only for statistical purposes and may not be disclosed, or used, in identifiable form for any other purpose except as required by law (20 U.S.C. §9573 and 6 U.S.C. §151</w:t>
      </w:r>
      <w:r w:rsidR="00E15960" w:rsidRPr="00E63813">
        <w:rPr>
          <w:rFonts w:cs="Calibri"/>
        </w:rPr>
        <w:t>).</w:t>
      </w:r>
    </w:p>
    <w:p w14:paraId="5E7069A4" w14:textId="77777777" w:rsidR="006D101F" w:rsidRDefault="03A049AD" w:rsidP="03A049AD">
      <w:pPr>
        <w:widowControl/>
        <w:adjustRightInd/>
        <w:jc w:val="left"/>
        <w:textAlignment w:val="auto"/>
        <w:rPr>
          <w:rFonts w:eastAsia="Calibri"/>
          <w:sz w:val="22"/>
          <w:szCs w:val="22"/>
        </w:rPr>
      </w:pPr>
      <w:r w:rsidRPr="03A049AD">
        <w:rPr>
          <w:rFonts w:eastAsia="Calibri"/>
          <w:noProof/>
        </w:rPr>
        <w:t xml:space="preserve">Your child has been scheduled for a </w:t>
      </w:r>
      <w:r w:rsidR="003F620F">
        <w:rPr>
          <w:rFonts w:eastAsia="Calibri"/>
          <w:noProof/>
        </w:rPr>
        <w:t>&lt;</w:t>
      </w:r>
      <w:r w:rsidRPr="03A049AD">
        <w:rPr>
          <w:rFonts w:eastAsia="Calibri"/>
          <w:noProof/>
        </w:rPr>
        <w:t>focus group</w:t>
      </w:r>
      <w:r w:rsidR="003F620F">
        <w:rPr>
          <w:rFonts w:eastAsia="Calibri"/>
          <w:noProof/>
        </w:rPr>
        <w:t>/</w:t>
      </w:r>
      <w:r w:rsidR="00680605">
        <w:rPr>
          <w:rFonts w:eastAsia="Calibri"/>
          <w:noProof/>
        </w:rPr>
        <w:t>research</w:t>
      </w:r>
      <w:r w:rsidR="003F620F">
        <w:rPr>
          <w:rFonts w:eastAsia="Calibri"/>
          <w:noProof/>
        </w:rPr>
        <w:t xml:space="preserve"> interview&gt;</w:t>
      </w:r>
      <w:r w:rsidR="003F620F" w:rsidRPr="03A049AD">
        <w:rPr>
          <w:rFonts w:eastAsia="Calibri"/>
          <w:noProof/>
        </w:rPr>
        <w:t xml:space="preserve"> </w:t>
      </w:r>
      <w:r w:rsidRPr="03A049AD">
        <w:rPr>
          <w:rFonts w:eastAsia="Calibri"/>
          <w:noProof/>
        </w:rPr>
        <w:t xml:space="preserve"> at &lt;TIME&gt; on &lt;DATE&gt;. The </w:t>
      </w:r>
      <w:r w:rsidR="003F620F">
        <w:rPr>
          <w:rFonts w:eastAsia="Calibri"/>
          <w:noProof/>
        </w:rPr>
        <w:t>&lt;</w:t>
      </w:r>
      <w:r w:rsidRPr="03A049AD">
        <w:rPr>
          <w:rFonts w:eastAsia="Calibri"/>
          <w:noProof/>
        </w:rPr>
        <w:t>discussion</w:t>
      </w:r>
      <w:r w:rsidR="003F620F">
        <w:rPr>
          <w:rFonts w:eastAsia="Calibri"/>
          <w:noProof/>
        </w:rPr>
        <w:t>/interview&gt;</w:t>
      </w:r>
      <w:r w:rsidRPr="03A049AD">
        <w:rPr>
          <w:rFonts w:eastAsia="Calibri"/>
          <w:noProof/>
        </w:rPr>
        <w:t xml:space="preserve"> will last no more than 60 minutes. Your child will receive</w:t>
      </w:r>
      <w:r w:rsidR="002E302B">
        <w:rPr>
          <w:rFonts w:eastAsia="Calibri"/>
          <w:noProof/>
        </w:rPr>
        <w:t xml:space="preserve"> a</w:t>
      </w:r>
      <w:r w:rsidRPr="03A049AD">
        <w:rPr>
          <w:rFonts w:eastAsia="Calibri"/>
          <w:noProof/>
        </w:rPr>
        <w:t xml:space="preserve"> $30 </w:t>
      </w:r>
      <w:r w:rsidR="0093240A">
        <w:rPr>
          <w:rFonts w:eastAsia="Calibri"/>
          <w:noProof/>
        </w:rPr>
        <w:t>gift card</w:t>
      </w:r>
      <w:r w:rsidRPr="03A049AD">
        <w:rPr>
          <w:rFonts w:eastAsia="Calibri"/>
          <w:noProof/>
        </w:rPr>
        <w:t xml:space="preserve"> at the conclusion of the session for &lt;</w:t>
      </w:r>
      <w:r w:rsidR="002E302B">
        <w:rPr>
          <w:rFonts w:eastAsia="Calibri"/>
          <w:noProof/>
        </w:rPr>
        <w:t>his</w:t>
      </w:r>
      <w:r w:rsidRPr="03A049AD">
        <w:rPr>
          <w:rFonts w:eastAsia="Calibri"/>
          <w:noProof/>
        </w:rPr>
        <w:t>/</w:t>
      </w:r>
      <w:r w:rsidR="002E302B">
        <w:rPr>
          <w:rFonts w:eastAsia="Calibri"/>
          <w:noProof/>
        </w:rPr>
        <w:t>her</w:t>
      </w:r>
      <w:r w:rsidRPr="03A049AD">
        <w:rPr>
          <w:rFonts w:eastAsia="Calibri"/>
          <w:noProof/>
        </w:rPr>
        <w:t xml:space="preserve">&gt; time and effort. </w:t>
      </w:r>
      <w:r w:rsidRPr="03A049AD">
        <w:rPr>
          <w:rFonts w:eastAsia="Calibri"/>
        </w:rPr>
        <w:t xml:space="preserve">The student’s parent or legal guardian will also receive </w:t>
      </w:r>
      <w:r w:rsidR="00A51C2A">
        <w:rPr>
          <w:rFonts w:eastAsia="Calibri"/>
        </w:rPr>
        <w:t xml:space="preserve">a </w:t>
      </w:r>
      <w:r w:rsidRPr="03A049AD">
        <w:rPr>
          <w:rFonts w:eastAsia="Calibri"/>
        </w:rPr>
        <w:t xml:space="preserve">$30 </w:t>
      </w:r>
      <w:r w:rsidR="0093240A">
        <w:rPr>
          <w:rFonts w:eastAsia="Calibri"/>
        </w:rPr>
        <w:t>gift card</w:t>
      </w:r>
      <w:r w:rsidRPr="03A049AD">
        <w:rPr>
          <w:rFonts w:eastAsia="Calibri"/>
        </w:rPr>
        <w:t xml:space="preserve"> to thank him</w:t>
      </w:r>
      <w:r w:rsidR="009A182F">
        <w:rPr>
          <w:rFonts w:eastAsia="Calibri"/>
        </w:rPr>
        <w:t>/</w:t>
      </w:r>
      <w:r w:rsidRPr="03A049AD">
        <w:rPr>
          <w:rFonts w:eastAsia="Calibri"/>
        </w:rPr>
        <w:t>her for bringing</w:t>
      </w:r>
      <w:r w:rsidR="009A182F">
        <w:rPr>
          <w:rFonts w:eastAsia="Calibri"/>
        </w:rPr>
        <w:t xml:space="preserve"> his/her</w:t>
      </w:r>
      <w:r w:rsidRPr="03A049AD">
        <w:rPr>
          <w:rFonts w:eastAsia="Calibri"/>
        </w:rPr>
        <w:t xml:space="preserve"> child to and from the </w:t>
      </w:r>
      <w:r w:rsidR="003F620F">
        <w:rPr>
          <w:rFonts w:eastAsia="Calibri"/>
        </w:rPr>
        <w:t>&lt;focus group/</w:t>
      </w:r>
      <w:r w:rsidRPr="03A049AD">
        <w:rPr>
          <w:rFonts w:eastAsia="Calibri"/>
        </w:rPr>
        <w:t>interview</w:t>
      </w:r>
      <w:r w:rsidR="003F620F">
        <w:rPr>
          <w:rFonts w:eastAsia="Calibri"/>
        </w:rPr>
        <w:t>&gt;</w:t>
      </w:r>
      <w:r w:rsidRPr="03A049AD">
        <w:rPr>
          <w:rFonts w:eastAsia="Calibri"/>
        </w:rPr>
        <w:t xml:space="preserve"> site.</w:t>
      </w:r>
    </w:p>
    <w:p w14:paraId="046259BD" w14:textId="77777777" w:rsidR="006D101F" w:rsidRDefault="00B40C44" w:rsidP="00B40C44">
      <w:pPr>
        <w:widowControl/>
        <w:adjustRightInd/>
        <w:jc w:val="left"/>
        <w:textAlignment w:val="auto"/>
        <w:rPr>
          <w:rFonts w:eastAsia="Calibri"/>
          <w:noProof/>
        </w:rPr>
      </w:pPr>
      <w:r w:rsidRPr="00B40C44">
        <w:rPr>
          <w:rFonts w:eastAsia="Calibri"/>
          <w:noProof/>
        </w:rPr>
        <w:t xml:space="preserve">The </w:t>
      </w:r>
      <w:r w:rsidR="003927BA">
        <w:rPr>
          <w:rFonts w:eastAsia="Calibri"/>
          <w:noProof/>
        </w:rPr>
        <w:t>&lt;</w:t>
      </w:r>
      <w:r w:rsidR="003927BA" w:rsidRPr="03A049AD">
        <w:rPr>
          <w:rFonts w:eastAsia="Calibri"/>
          <w:noProof/>
        </w:rPr>
        <w:t>discussion</w:t>
      </w:r>
      <w:r w:rsidR="003927BA">
        <w:rPr>
          <w:rFonts w:eastAsia="Calibri"/>
          <w:noProof/>
        </w:rPr>
        <w:t>/interview&gt;</w:t>
      </w:r>
      <w:r w:rsidR="003927BA" w:rsidRPr="03A049AD">
        <w:rPr>
          <w:rFonts w:eastAsia="Calibri"/>
          <w:noProof/>
        </w:rPr>
        <w:t xml:space="preserve"> </w:t>
      </w:r>
      <w:r w:rsidRPr="00B40C44">
        <w:rPr>
          <w:rFonts w:eastAsia="Calibri"/>
          <w:noProof/>
        </w:rPr>
        <w:t>will take place at &lt;LOCATION&gt; at:</w:t>
      </w:r>
    </w:p>
    <w:p w14:paraId="26B56826" w14:textId="1991AB39" w:rsidR="00B40C44" w:rsidRPr="00B40C44" w:rsidRDefault="00B40C44" w:rsidP="00B40C44">
      <w:pPr>
        <w:widowControl/>
        <w:adjustRightInd/>
        <w:jc w:val="left"/>
        <w:textAlignment w:val="auto"/>
        <w:rPr>
          <w:rFonts w:eastAsia="Calibri"/>
          <w:noProof/>
        </w:rPr>
      </w:pPr>
      <w:r w:rsidRPr="00B40C44">
        <w:rPr>
          <w:rFonts w:eastAsia="Calibri"/>
          <w:noProof/>
        </w:rPr>
        <w:t>&lt;ADDRESS&gt;</w:t>
      </w:r>
    </w:p>
    <w:p w14:paraId="18695093" w14:textId="77777777" w:rsidR="00B40C44" w:rsidRPr="00B40C44" w:rsidRDefault="00B40C44" w:rsidP="00B40C44">
      <w:pPr>
        <w:widowControl/>
        <w:adjustRightInd/>
        <w:jc w:val="left"/>
        <w:textAlignment w:val="auto"/>
        <w:rPr>
          <w:rFonts w:eastAsia="Calibri"/>
          <w:noProof/>
        </w:rPr>
      </w:pPr>
      <w:r w:rsidRPr="00B40C44">
        <w:rPr>
          <w:rFonts w:eastAsia="Calibri"/>
          <w:noProof/>
        </w:rPr>
        <w:t>&lt;DIRECTIONS&gt;</w:t>
      </w:r>
    </w:p>
    <w:p w14:paraId="1B44D7EB" w14:textId="08D11464" w:rsidR="00B40C44" w:rsidRPr="00B40C44" w:rsidRDefault="00B40C44" w:rsidP="00B40C44">
      <w:pPr>
        <w:widowControl/>
        <w:adjustRightInd/>
        <w:jc w:val="left"/>
        <w:textAlignment w:val="auto"/>
        <w:rPr>
          <w:rFonts w:eastAsia="Calibri"/>
          <w:noProof/>
        </w:rPr>
      </w:pPr>
      <w:r w:rsidRPr="00B40C44">
        <w:rPr>
          <w:rFonts w:eastAsia="Calibri"/>
          <w:noProof/>
        </w:rPr>
        <w:t>We have &lt;</w:t>
      </w:r>
      <w:r w:rsidR="00097077">
        <w:rPr>
          <w:rFonts w:eastAsia="Calibri"/>
          <w:noProof/>
        </w:rPr>
        <w:t>attached</w:t>
      </w:r>
      <w:r w:rsidRPr="00B40C44">
        <w:rPr>
          <w:rFonts w:eastAsia="Calibri"/>
          <w:noProof/>
        </w:rPr>
        <w:t>/</w:t>
      </w:r>
      <w:r w:rsidR="00097077">
        <w:rPr>
          <w:rFonts w:eastAsia="Calibri"/>
          <w:noProof/>
        </w:rPr>
        <w:t>included</w:t>
      </w:r>
      <w:r w:rsidRPr="00B40C44">
        <w:rPr>
          <w:rFonts w:eastAsia="Calibri"/>
          <w:noProof/>
        </w:rPr>
        <w:t xml:space="preserve">&gt; a </w:t>
      </w:r>
      <w:r w:rsidR="00970766">
        <w:rPr>
          <w:rFonts w:eastAsia="Calibri"/>
          <w:noProof/>
        </w:rPr>
        <w:t>permission</w:t>
      </w:r>
      <w:r w:rsidR="00970766" w:rsidRPr="00B40C44">
        <w:rPr>
          <w:rFonts w:eastAsia="Calibri"/>
          <w:noProof/>
        </w:rPr>
        <w:t xml:space="preserve"> </w:t>
      </w:r>
      <w:r w:rsidRPr="00B40C44">
        <w:rPr>
          <w:rFonts w:eastAsia="Calibri"/>
          <w:noProof/>
        </w:rPr>
        <w:t>form &lt;</w:t>
      </w:r>
      <w:r w:rsidR="00EE54DD">
        <w:rPr>
          <w:rFonts w:eastAsia="Calibri"/>
          <w:noProof/>
        </w:rPr>
        <w:t>to</w:t>
      </w:r>
      <w:r w:rsidRPr="00B40C44">
        <w:rPr>
          <w:rFonts w:eastAsia="Calibri"/>
          <w:noProof/>
        </w:rPr>
        <w:t>/</w:t>
      </w:r>
      <w:r w:rsidR="00EE54DD">
        <w:rPr>
          <w:rFonts w:eastAsia="Calibri"/>
          <w:noProof/>
        </w:rPr>
        <w:t>with</w:t>
      </w:r>
      <w:r w:rsidRPr="00B40C44">
        <w:rPr>
          <w:rFonts w:eastAsia="Calibri"/>
          <w:noProof/>
        </w:rPr>
        <w:t xml:space="preserve">&gt; this confirmation. Please sign, date, and return the form when you bring your child to the </w:t>
      </w:r>
      <w:r w:rsidR="00680605">
        <w:rPr>
          <w:rFonts w:eastAsia="Calibri"/>
          <w:noProof/>
        </w:rPr>
        <w:t>&lt;</w:t>
      </w:r>
      <w:r w:rsidR="00CC0690">
        <w:rPr>
          <w:rFonts w:eastAsia="Calibri"/>
          <w:noProof/>
        </w:rPr>
        <w:t>focus group</w:t>
      </w:r>
      <w:r w:rsidR="00680605">
        <w:rPr>
          <w:rFonts w:eastAsia="Calibri"/>
          <w:noProof/>
        </w:rPr>
        <w:t>/interview&gt;</w:t>
      </w:r>
      <w:r w:rsidRPr="00B40C44">
        <w:rPr>
          <w:rFonts w:eastAsia="Calibri"/>
          <w:noProof/>
        </w:rPr>
        <w:t xml:space="preserve">, granting </w:t>
      </w:r>
      <w:r w:rsidR="00970766">
        <w:rPr>
          <w:rFonts w:eastAsia="Calibri"/>
          <w:noProof/>
        </w:rPr>
        <w:t>permission</w:t>
      </w:r>
      <w:r w:rsidR="00970766" w:rsidRPr="00B40C44">
        <w:rPr>
          <w:rFonts w:eastAsia="Calibri"/>
          <w:noProof/>
        </w:rPr>
        <w:t xml:space="preserve"> </w:t>
      </w:r>
      <w:r w:rsidRPr="00B40C44">
        <w:rPr>
          <w:rFonts w:eastAsia="Calibri"/>
          <w:noProof/>
        </w:rPr>
        <w:t xml:space="preserve">for your child to participate in the voluntary NAEP research. Without your </w:t>
      </w:r>
      <w:r w:rsidR="00970766">
        <w:rPr>
          <w:rFonts w:eastAsia="Calibri"/>
          <w:noProof/>
        </w:rPr>
        <w:t>permission</w:t>
      </w:r>
      <w:r w:rsidRPr="00B40C44">
        <w:rPr>
          <w:rFonts w:eastAsia="Calibri"/>
          <w:noProof/>
        </w:rPr>
        <w:t xml:space="preserve">, your child will not be able to participate in the </w:t>
      </w:r>
      <w:r w:rsidR="00CC0690">
        <w:rPr>
          <w:rFonts w:eastAsia="Calibri"/>
          <w:noProof/>
        </w:rPr>
        <w:t>discussion</w:t>
      </w:r>
      <w:r w:rsidRPr="00B40C44">
        <w:rPr>
          <w:rFonts w:eastAsia="Calibri"/>
          <w:noProof/>
        </w:rPr>
        <w:t>.</w:t>
      </w:r>
    </w:p>
    <w:p w14:paraId="3B1C14E8" w14:textId="77777777" w:rsidR="00B40C44" w:rsidRPr="00B40C44" w:rsidRDefault="03A049AD" w:rsidP="03A049AD">
      <w:pPr>
        <w:widowControl/>
        <w:adjustRightInd/>
        <w:jc w:val="left"/>
        <w:textAlignment w:val="auto"/>
        <w:rPr>
          <w:rFonts w:eastAsia="Calibri"/>
          <w:noProof/>
        </w:rPr>
      </w:pPr>
      <w:r w:rsidRPr="03A049AD">
        <w:rPr>
          <w:rFonts w:eastAsia="Calibri"/>
        </w:rPr>
        <w:t>We look forward to having &lt;STUDENT NAME&gt; participate in this very important research study.</w:t>
      </w:r>
      <w:r w:rsidRPr="03A049AD">
        <w:rPr>
          <w:rFonts w:eastAsia="Calibri"/>
          <w:noProof/>
        </w:rPr>
        <w:t xml:space="preserve"> If you or your child has any questions, please contact &lt;CONTACT INFORMATION&gt;.</w:t>
      </w:r>
    </w:p>
    <w:p w14:paraId="3F5AED82" w14:textId="77777777" w:rsidR="00B40C44" w:rsidRPr="00B40C44" w:rsidRDefault="00B40C44" w:rsidP="00B40C44">
      <w:pPr>
        <w:widowControl/>
        <w:adjustRightInd/>
        <w:jc w:val="left"/>
        <w:textAlignment w:val="auto"/>
        <w:rPr>
          <w:rFonts w:eastAsia="Calibri"/>
          <w:noProof/>
        </w:rPr>
      </w:pPr>
      <w:r w:rsidRPr="00B40C44">
        <w:rPr>
          <w:rFonts w:eastAsia="Calibri"/>
          <w:noProof/>
        </w:rPr>
        <w:t>Sincerely,</w:t>
      </w:r>
    </w:p>
    <w:p w14:paraId="1E567D47" w14:textId="77777777" w:rsidR="00B40C44" w:rsidRPr="00B40C44" w:rsidRDefault="00B40C44" w:rsidP="00B40C44">
      <w:pPr>
        <w:widowControl/>
        <w:adjustRightInd/>
        <w:spacing w:after="0"/>
        <w:jc w:val="left"/>
        <w:textAlignment w:val="auto"/>
        <w:rPr>
          <w:rFonts w:eastAsia="Calibri"/>
          <w:noProof/>
        </w:rPr>
      </w:pPr>
      <w:r w:rsidRPr="00B40C44">
        <w:rPr>
          <w:rFonts w:eastAsia="Calibri"/>
          <w:noProof/>
        </w:rPr>
        <w:t>&lt;NAME&gt;</w:t>
      </w:r>
    </w:p>
    <w:p w14:paraId="7710D997" w14:textId="77777777" w:rsidR="00B40C44" w:rsidRPr="00B40C44" w:rsidRDefault="03A049AD" w:rsidP="03A049AD">
      <w:pPr>
        <w:widowControl/>
        <w:adjustRightInd/>
        <w:spacing w:after="0"/>
        <w:jc w:val="left"/>
        <w:textAlignment w:val="auto"/>
        <w:rPr>
          <w:rFonts w:eastAsia="Calibri"/>
        </w:rPr>
      </w:pPr>
      <w:r w:rsidRPr="03A049AD">
        <w:rPr>
          <w:rFonts w:eastAsia="Calibri"/>
        </w:rPr>
        <w:t>&lt;JOB TITLE&gt;</w:t>
      </w:r>
    </w:p>
    <w:p w14:paraId="5C787D06" w14:textId="77777777" w:rsidR="00CE6A18" w:rsidRDefault="00CE6A18" w:rsidP="03A049AD">
      <w:pPr>
        <w:widowControl/>
        <w:adjustRightInd/>
        <w:spacing w:after="0"/>
        <w:jc w:val="left"/>
        <w:textAlignment w:val="auto"/>
        <w:rPr>
          <w:rFonts w:eastAsia="Calibri"/>
        </w:rPr>
      </w:pPr>
      <w:r>
        <w:rPr>
          <w:rFonts w:eastAsia="Calibri"/>
        </w:rPr>
        <w:t>&lt;</w:t>
      </w:r>
      <w:r w:rsidR="03A049AD" w:rsidRPr="03A049AD">
        <w:rPr>
          <w:rFonts w:eastAsia="Calibri"/>
        </w:rPr>
        <w:t>LOCAL FACILITY NAME</w:t>
      </w:r>
      <w:r>
        <w:rPr>
          <w:rFonts w:eastAsia="Calibri"/>
        </w:rPr>
        <w:t>&gt;</w:t>
      </w:r>
    </w:p>
    <w:p w14:paraId="15614319" w14:textId="77777777" w:rsidR="00B40C44" w:rsidRPr="00B40C44" w:rsidRDefault="03A049AD" w:rsidP="03A049AD">
      <w:pPr>
        <w:widowControl/>
        <w:adjustRightInd/>
        <w:spacing w:after="0"/>
        <w:jc w:val="left"/>
        <w:textAlignment w:val="auto"/>
        <w:rPr>
          <w:rFonts w:eastAsia="Calibri"/>
          <w:noProof/>
        </w:rPr>
      </w:pPr>
      <w:r w:rsidRPr="03A049AD">
        <w:rPr>
          <w:rFonts w:eastAsia="Calibri"/>
          <w:noProof/>
        </w:rPr>
        <w:t xml:space="preserve"> &lt;CONTACT PHONE&gt;</w:t>
      </w:r>
    </w:p>
    <w:p w14:paraId="4F57C97B" w14:textId="77777777" w:rsidR="00B40C44" w:rsidRPr="00B40C44" w:rsidRDefault="00B40C44" w:rsidP="00B40C44">
      <w:pPr>
        <w:widowControl/>
        <w:adjustRightInd/>
        <w:spacing w:after="0" w:line="240" w:lineRule="auto"/>
        <w:jc w:val="left"/>
        <w:textAlignment w:val="auto"/>
        <w:rPr>
          <w:rFonts w:eastAsia="Calibri"/>
          <w:noProof/>
        </w:rPr>
      </w:pPr>
      <w:r w:rsidRPr="00B40C44">
        <w:rPr>
          <w:rFonts w:eastAsia="Calibri"/>
          <w:noProof/>
        </w:rPr>
        <w:br w:type="page"/>
      </w:r>
    </w:p>
    <w:p w14:paraId="75D964BF" w14:textId="03EDBAE8" w:rsidR="00B40C44" w:rsidRPr="00F771DE" w:rsidRDefault="0062106F" w:rsidP="03A049AD">
      <w:pPr>
        <w:keepNext/>
        <w:widowControl/>
        <w:pBdr>
          <w:bottom w:val="single" w:sz="12" w:space="1" w:color="auto"/>
        </w:pBdr>
        <w:adjustRightInd/>
        <w:spacing w:after="0"/>
        <w:jc w:val="left"/>
        <w:textAlignment w:val="auto"/>
        <w:outlineLvl w:val="0"/>
        <w:rPr>
          <w:rFonts w:eastAsia="Calibri"/>
          <w:b/>
          <w:bCs/>
        </w:rPr>
      </w:pPr>
      <w:bookmarkStart w:id="69" w:name="_Toc337199488"/>
      <w:bookmarkStart w:id="70" w:name="_Toc398803611"/>
      <w:bookmarkStart w:id="71" w:name="_Toc426383415"/>
      <w:bookmarkStart w:id="72" w:name="_Toc457126533"/>
      <w:bookmarkStart w:id="73" w:name="_Toc490827330"/>
      <w:bookmarkStart w:id="74" w:name="_Toc396304016"/>
      <w:bookmarkStart w:id="75" w:name="_Toc398803612"/>
      <w:bookmarkStart w:id="76" w:name="_Toc337199489"/>
      <w:r>
        <w:rPr>
          <w:rFonts w:eastAsia="Calibri"/>
          <w:b/>
          <w:bCs/>
          <w:kern w:val="32"/>
        </w:rPr>
        <w:t xml:space="preserve">Appendix </w:t>
      </w:r>
      <w:r w:rsidR="00837AA0">
        <w:rPr>
          <w:rFonts w:eastAsia="Calibri"/>
          <w:b/>
          <w:bCs/>
          <w:kern w:val="32"/>
        </w:rPr>
        <w:t>L</w:t>
      </w:r>
      <w:r w:rsidR="00B40C44" w:rsidRPr="00F771DE">
        <w:rPr>
          <w:rFonts w:eastAsia="Calibri"/>
          <w:b/>
          <w:bCs/>
          <w:kern w:val="32"/>
        </w:rPr>
        <w:t>: Email/Letter Confirmation to Student (</w:t>
      </w:r>
      <w:r w:rsidR="00EE54DD">
        <w:rPr>
          <w:rFonts w:eastAsia="Calibri"/>
          <w:b/>
          <w:bCs/>
          <w:kern w:val="32"/>
        </w:rPr>
        <w:t>A</w:t>
      </w:r>
      <w:r w:rsidR="00B40C44" w:rsidRPr="00F771DE">
        <w:rPr>
          <w:rFonts w:eastAsia="Calibri"/>
          <w:b/>
          <w:bCs/>
          <w:kern w:val="32"/>
        </w:rPr>
        <w:t xml:space="preserve">ge 18 or </w:t>
      </w:r>
      <w:r w:rsidR="00EE54DD">
        <w:rPr>
          <w:rFonts w:eastAsia="Calibri"/>
          <w:b/>
          <w:bCs/>
          <w:kern w:val="32"/>
        </w:rPr>
        <w:t>O</w:t>
      </w:r>
      <w:r w:rsidR="00B40C44" w:rsidRPr="00F771DE">
        <w:rPr>
          <w:rFonts w:eastAsia="Calibri"/>
          <w:b/>
          <w:bCs/>
          <w:kern w:val="32"/>
        </w:rPr>
        <w:t>lder) Participants</w:t>
      </w:r>
      <w:bookmarkEnd w:id="69"/>
      <w:bookmarkEnd w:id="70"/>
      <w:bookmarkEnd w:id="71"/>
      <w:bookmarkEnd w:id="72"/>
      <w:r w:rsidR="00BA07CD">
        <w:rPr>
          <w:rFonts w:eastAsia="Calibri"/>
          <w:b/>
          <w:bCs/>
          <w:kern w:val="32"/>
        </w:rPr>
        <w:t xml:space="preserve"> in Focus Group</w:t>
      </w:r>
      <w:r w:rsidR="00680605">
        <w:rPr>
          <w:rFonts w:eastAsia="Calibri"/>
          <w:b/>
          <w:bCs/>
          <w:kern w:val="32"/>
        </w:rPr>
        <w:t>s and Cognitive Interviews</w:t>
      </w:r>
      <w:bookmarkEnd w:id="73"/>
    </w:p>
    <w:p w14:paraId="2FFAF743" w14:textId="77777777" w:rsidR="00B40C44" w:rsidRPr="00B40C44" w:rsidRDefault="00B40C44" w:rsidP="00FB5CC6">
      <w:pPr>
        <w:widowControl/>
        <w:adjustRightInd/>
        <w:spacing w:after="0"/>
        <w:textAlignment w:val="auto"/>
        <w:rPr>
          <w:rFonts w:eastAsia="Calibri"/>
          <w:noProof/>
        </w:rPr>
      </w:pPr>
    </w:p>
    <w:p w14:paraId="49EC9331" w14:textId="77777777" w:rsidR="00B40C44" w:rsidRPr="00B40C44" w:rsidRDefault="00B40C44" w:rsidP="00FB5CC6">
      <w:pPr>
        <w:widowControl/>
        <w:adjustRightInd/>
        <w:spacing w:after="0"/>
        <w:jc w:val="right"/>
        <w:textAlignment w:val="auto"/>
        <w:rPr>
          <w:rFonts w:eastAsia="Calibri"/>
          <w:noProof/>
        </w:rPr>
      </w:pPr>
      <w:r w:rsidRPr="00B40C44">
        <w:rPr>
          <w:rFonts w:eastAsia="Calibri"/>
          <w:noProof/>
        </w:rPr>
        <w:t>&lt;DATE&gt;</w:t>
      </w:r>
    </w:p>
    <w:p w14:paraId="13D78E14" w14:textId="77777777" w:rsidR="00B40C44" w:rsidRPr="00B40C44" w:rsidRDefault="00B40C44" w:rsidP="00FB5CC6">
      <w:pPr>
        <w:widowControl/>
        <w:adjustRightInd/>
        <w:spacing w:after="0"/>
        <w:jc w:val="left"/>
        <w:textAlignment w:val="auto"/>
        <w:rPr>
          <w:rFonts w:eastAsia="Calibri"/>
          <w:noProof/>
        </w:rPr>
      </w:pPr>
    </w:p>
    <w:p w14:paraId="4F724F7C" w14:textId="77777777" w:rsidR="00B40C44" w:rsidRPr="00B40C44" w:rsidRDefault="00B40C44" w:rsidP="00B40C44">
      <w:pPr>
        <w:widowControl/>
        <w:adjustRightInd/>
        <w:jc w:val="left"/>
        <w:textAlignment w:val="auto"/>
        <w:rPr>
          <w:rFonts w:eastAsia="Calibri"/>
          <w:noProof/>
        </w:rPr>
      </w:pPr>
      <w:r w:rsidRPr="00B40C44">
        <w:rPr>
          <w:rFonts w:eastAsia="Calibri"/>
          <w:noProof/>
        </w:rPr>
        <w:t>Dear &lt;NAME&gt;:</w:t>
      </w:r>
    </w:p>
    <w:p w14:paraId="6F60270E" w14:textId="1A5B8D98" w:rsidR="00B40C44" w:rsidRPr="00B40C44" w:rsidRDefault="03A049AD" w:rsidP="03A049AD">
      <w:pPr>
        <w:widowControl/>
        <w:adjustRightInd/>
        <w:jc w:val="left"/>
        <w:textAlignment w:val="auto"/>
        <w:rPr>
          <w:rFonts w:eastAsia="Calibri"/>
          <w:noProof/>
        </w:rPr>
      </w:pPr>
      <w:r w:rsidRPr="03A049AD">
        <w:rPr>
          <w:rFonts w:eastAsia="Calibri"/>
          <w:noProof/>
        </w:rPr>
        <w:t xml:space="preserve">Thank you for agreeing to participate in this voluntary </w:t>
      </w:r>
      <w:r w:rsidR="00680605">
        <w:rPr>
          <w:rFonts w:eastAsia="Calibri"/>
          <w:noProof/>
        </w:rPr>
        <w:t>&lt;</w:t>
      </w:r>
      <w:r w:rsidRPr="03A049AD">
        <w:rPr>
          <w:rFonts w:eastAsia="Calibri"/>
          <w:noProof/>
        </w:rPr>
        <w:t>focus group</w:t>
      </w:r>
      <w:r w:rsidR="00680605">
        <w:rPr>
          <w:rFonts w:eastAsia="Calibri"/>
          <w:noProof/>
        </w:rPr>
        <w:t>/research interview&gt;</w:t>
      </w:r>
      <w:r w:rsidRPr="03A049AD">
        <w:rPr>
          <w:rFonts w:eastAsia="Calibri"/>
          <w:noProof/>
        </w:rPr>
        <w:t xml:space="preserve"> to provide feedback on survey questions for the National Assessment of Educational Progress (NAEP). </w:t>
      </w:r>
      <w:r w:rsidR="00060443" w:rsidRPr="00060443">
        <w:rPr>
          <w:rFonts w:eastAsia="Calibri"/>
          <w:noProof/>
        </w:rPr>
        <w:t>All of the information you provide may be used only for statistical purposes and may not be disclosed, or used, in identifiable form for any other purpose except as required by law (20 U.S.C. §9573 and 6 U.S.C. §151</w:t>
      </w:r>
      <w:r w:rsidR="00026437" w:rsidRPr="00026437">
        <w:rPr>
          <w:rFonts w:eastAsia="Calibri"/>
          <w:noProof/>
        </w:rPr>
        <w:t>).</w:t>
      </w:r>
    </w:p>
    <w:p w14:paraId="56C72A36" w14:textId="5228075C" w:rsidR="00B40C44" w:rsidRPr="00B40C44" w:rsidRDefault="03A049AD" w:rsidP="03A049AD">
      <w:pPr>
        <w:widowControl/>
        <w:adjustRightInd/>
        <w:jc w:val="left"/>
        <w:textAlignment w:val="auto"/>
        <w:rPr>
          <w:rFonts w:eastAsia="Calibri"/>
        </w:rPr>
      </w:pPr>
      <w:r w:rsidRPr="03A049AD">
        <w:rPr>
          <w:rFonts w:eastAsia="Calibri"/>
          <w:noProof/>
        </w:rPr>
        <w:t xml:space="preserve">You have been scheduled for a </w:t>
      </w:r>
      <w:r w:rsidR="00680605">
        <w:rPr>
          <w:rFonts w:eastAsia="Calibri"/>
          <w:noProof/>
        </w:rPr>
        <w:t>&lt;</w:t>
      </w:r>
      <w:r w:rsidRPr="03A049AD">
        <w:rPr>
          <w:rFonts w:eastAsia="Calibri"/>
          <w:noProof/>
        </w:rPr>
        <w:t>focus group</w:t>
      </w:r>
      <w:r w:rsidR="00680605">
        <w:rPr>
          <w:rFonts w:eastAsia="Calibri"/>
          <w:noProof/>
        </w:rPr>
        <w:t>/research interview&gt;</w:t>
      </w:r>
      <w:r w:rsidR="00680605" w:rsidRPr="03A049AD">
        <w:rPr>
          <w:rFonts w:eastAsia="Calibri"/>
          <w:noProof/>
        </w:rPr>
        <w:t xml:space="preserve"> </w:t>
      </w:r>
      <w:r w:rsidRPr="03A049AD">
        <w:rPr>
          <w:rFonts w:eastAsia="Calibri"/>
          <w:noProof/>
        </w:rPr>
        <w:t xml:space="preserve">at &lt;TIME&gt; on &lt;DATE&gt;. The discussion will last no more than 60 minutes. You will receive </w:t>
      </w:r>
      <w:r w:rsidR="00BA37A4">
        <w:rPr>
          <w:rFonts w:eastAsia="Calibri"/>
          <w:noProof/>
        </w:rPr>
        <w:t xml:space="preserve">a </w:t>
      </w:r>
      <w:r w:rsidRPr="03A049AD">
        <w:rPr>
          <w:rFonts w:eastAsia="Calibri"/>
          <w:noProof/>
        </w:rPr>
        <w:t xml:space="preserve">$30 </w:t>
      </w:r>
      <w:r w:rsidR="0093240A">
        <w:rPr>
          <w:rFonts w:eastAsia="Calibri"/>
          <w:noProof/>
        </w:rPr>
        <w:t>gift card</w:t>
      </w:r>
      <w:r w:rsidRPr="03A049AD">
        <w:rPr>
          <w:rFonts w:eastAsia="Calibri"/>
          <w:noProof/>
        </w:rPr>
        <w:t xml:space="preserve"> at the conclusion of the session for your time and effort.  </w:t>
      </w:r>
      <w:r w:rsidRPr="03A049AD">
        <w:rPr>
          <w:rFonts w:eastAsia="Calibri"/>
        </w:rPr>
        <w:t xml:space="preserve">The student’s parent or legal guardian will also receive </w:t>
      </w:r>
      <w:r w:rsidR="00BA37A4">
        <w:rPr>
          <w:rFonts w:eastAsia="Calibri"/>
        </w:rPr>
        <w:t xml:space="preserve">a </w:t>
      </w:r>
      <w:r w:rsidRPr="03A049AD">
        <w:rPr>
          <w:rFonts w:eastAsia="Calibri"/>
        </w:rPr>
        <w:t xml:space="preserve">$30 </w:t>
      </w:r>
      <w:r w:rsidR="0093240A">
        <w:rPr>
          <w:rFonts w:eastAsia="Calibri"/>
        </w:rPr>
        <w:t>gift card</w:t>
      </w:r>
      <w:r w:rsidRPr="03A049AD">
        <w:rPr>
          <w:rFonts w:eastAsia="Calibri"/>
        </w:rPr>
        <w:t xml:space="preserve"> to thank him</w:t>
      </w:r>
      <w:r w:rsidR="009A182F">
        <w:rPr>
          <w:rFonts w:eastAsia="Calibri"/>
        </w:rPr>
        <w:t>/</w:t>
      </w:r>
      <w:r w:rsidRPr="03A049AD">
        <w:rPr>
          <w:rFonts w:eastAsia="Calibri"/>
        </w:rPr>
        <w:t xml:space="preserve">her for bringing </w:t>
      </w:r>
      <w:r w:rsidR="009A182F">
        <w:rPr>
          <w:rFonts w:eastAsia="Calibri"/>
        </w:rPr>
        <w:t>his/her</w:t>
      </w:r>
      <w:r w:rsidRPr="03A049AD">
        <w:rPr>
          <w:rFonts w:eastAsia="Calibri"/>
        </w:rPr>
        <w:t xml:space="preserve"> child to and from the interview site.</w:t>
      </w:r>
    </w:p>
    <w:p w14:paraId="31AB49A3" w14:textId="6B558B57" w:rsidR="00B40C44" w:rsidRPr="00B40C44" w:rsidRDefault="00B40C44" w:rsidP="00B40C44">
      <w:pPr>
        <w:widowControl/>
        <w:adjustRightInd/>
        <w:jc w:val="left"/>
        <w:textAlignment w:val="auto"/>
        <w:rPr>
          <w:rFonts w:eastAsia="Calibri"/>
          <w:noProof/>
        </w:rPr>
      </w:pPr>
      <w:r w:rsidRPr="00B40C44">
        <w:rPr>
          <w:rFonts w:eastAsia="Calibri"/>
          <w:noProof/>
        </w:rPr>
        <w:t xml:space="preserve">The </w:t>
      </w:r>
      <w:r w:rsidR="00680605">
        <w:rPr>
          <w:rFonts w:eastAsia="Calibri"/>
          <w:noProof/>
        </w:rPr>
        <w:t>&lt;focus group/</w:t>
      </w:r>
      <w:r w:rsidRPr="00B40C44">
        <w:rPr>
          <w:rFonts w:eastAsia="Calibri"/>
          <w:noProof/>
        </w:rPr>
        <w:t>interview</w:t>
      </w:r>
      <w:r w:rsidR="00680605">
        <w:rPr>
          <w:rFonts w:eastAsia="Calibri"/>
          <w:noProof/>
        </w:rPr>
        <w:t>&gt;</w:t>
      </w:r>
      <w:r w:rsidRPr="00B40C44">
        <w:rPr>
          <w:rFonts w:eastAsia="Calibri"/>
          <w:noProof/>
        </w:rPr>
        <w:t xml:space="preserve"> will take place at &lt;LOCATION&gt; at:</w:t>
      </w:r>
    </w:p>
    <w:p w14:paraId="1334BAE6" w14:textId="77777777" w:rsidR="00B40C44" w:rsidRPr="00B40C44" w:rsidRDefault="00B40C44" w:rsidP="00B40C44">
      <w:pPr>
        <w:widowControl/>
        <w:adjustRightInd/>
        <w:jc w:val="left"/>
        <w:textAlignment w:val="auto"/>
        <w:rPr>
          <w:rFonts w:eastAsia="Calibri"/>
          <w:noProof/>
        </w:rPr>
      </w:pPr>
      <w:r w:rsidRPr="00B40C44">
        <w:rPr>
          <w:rFonts w:eastAsia="Calibri"/>
          <w:noProof/>
        </w:rPr>
        <w:t>&lt;ADDRESS&gt;</w:t>
      </w:r>
    </w:p>
    <w:p w14:paraId="68F2C45F" w14:textId="77777777" w:rsidR="00B40C44" w:rsidRPr="00B40C44" w:rsidRDefault="00B40C44" w:rsidP="00B40C44">
      <w:pPr>
        <w:widowControl/>
        <w:adjustRightInd/>
        <w:jc w:val="left"/>
        <w:textAlignment w:val="auto"/>
        <w:rPr>
          <w:rFonts w:eastAsia="Calibri"/>
          <w:noProof/>
        </w:rPr>
      </w:pPr>
      <w:r w:rsidRPr="00B40C44">
        <w:rPr>
          <w:rFonts w:eastAsia="Calibri"/>
          <w:noProof/>
        </w:rPr>
        <w:t>&lt;DIRECTIONS&gt;</w:t>
      </w:r>
    </w:p>
    <w:p w14:paraId="064562CF" w14:textId="77777777" w:rsidR="006D101F" w:rsidRDefault="00B40C44" w:rsidP="00B40C44">
      <w:pPr>
        <w:widowControl/>
        <w:adjustRightInd/>
        <w:jc w:val="left"/>
        <w:textAlignment w:val="auto"/>
        <w:rPr>
          <w:rFonts w:eastAsia="Calibri"/>
          <w:noProof/>
        </w:rPr>
      </w:pPr>
      <w:r w:rsidRPr="00B40C44">
        <w:rPr>
          <w:rFonts w:eastAsia="Calibri"/>
          <w:noProof/>
        </w:rPr>
        <w:t>We have &lt;</w:t>
      </w:r>
      <w:r w:rsidR="008403AF">
        <w:rPr>
          <w:rFonts w:eastAsia="Calibri"/>
          <w:noProof/>
        </w:rPr>
        <w:t>attached</w:t>
      </w:r>
      <w:r w:rsidRPr="00B40C44">
        <w:rPr>
          <w:rFonts w:eastAsia="Calibri"/>
          <w:noProof/>
        </w:rPr>
        <w:t>/</w:t>
      </w:r>
      <w:r w:rsidR="008403AF">
        <w:rPr>
          <w:rFonts w:eastAsia="Calibri"/>
          <w:noProof/>
        </w:rPr>
        <w:t>included&gt;</w:t>
      </w:r>
      <w:r w:rsidRPr="00B40C44">
        <w:rPr>
          <w:rFonts w:eastAsia="Calibri"/>
          <w:noProof/>
        </w:rPr>
        <w:t xml:space="preserve"> a </w:t>
      </w:r>
      <w:r w:rsidR="00970766">
        <w:rPr>
          <w:rFonts w:eastAsia="Calibri"/>
          <w:noProof/>
        </w:rPr>
        <w:t>permission</w:t>
      </w:r>
      <w:r w:rsidR="00970766" w:rsidRPr="00B40C44">
        <w:rPr>
          <w:rFonts w:eastAsia="Calibri"/>
          <w:noProof/>
        </w:rPr>
        <w:t xml:space="preserve"> </w:t>
      </w:r>
      <w:r w:rsidRPr="00B40C44">
        <w:rPr>
          <w:rFonts w:eastAsia="Calibri"/>
          <w:noProof/>
        </w:rPr>
        <w:t>form &lt;</w:t>
      </w:r>
      <w:r w:rsidR="008403AF">
        <w:rPr>
          <w:rFonts w:eastAsia="Calibri"/>
          <w:noProof/>
        </w:rPr>
        <w:t>to</w:t>
      </w:r>
      <w:r w:rsidRPr="00B40C44">
        <w:rPr>
          <w:rFonts w:eastAsia="Calibri"/>
          <w:noProof/>
        </w:rPr>
        <w:t>/</w:t>
      </w:r>
      <w:r w:rsidR="008403AF">
        <w:rPr>
          <w:rFonts w:eastAsia="Calibri"/>
          <w:noProof/>
        </w:rPr>
        <w:t>with&gt;</w:t>
      </w:r>
      <w:r w:rsidRPr="00B40C44">
        <w:rPr>
          <w:rFonts w:eastAsia="Calibri"/>
          <w:noProof/>
        </w:rPr>
        <w:t xml:space="preserve"> this confirmation.  Please sign, date, and return the form when you come to the </w:t>
      </w:r>
      <w:r w:rsidR="00680605">
        <w:rPr>
          <w:rFonts w:eastAsia="Calibri"/>
          <w:noProof/>
        </w:rPr>
        <w:t>&lt;focus group/</w:t>
      </w:r>
      <w:r w:rsidRPr="00B40C44">
        <w:rPr>
          <w:rFonts w:eastAsia="Calibri"/>
          <w:noProof/>
        </w:rPr>
        <w:t>interview</w:t>
      </w:r>
      <w:r w:rsidR="00680605">
        <w:rPr>
          <w:rFonts w:eastAsia="Calibri"/>
          <w:noProof/>
        </w:rPr>
        <w:t>&gt;</w:t>
      </w:r>
      <w:r w:rsidRPr="00B40C44">
        <w:rPr>
          <w:rFonts w:eastAsia="Calibri"/>
          <w:noProof/>
        </w:rPr>
        <w:t>, agreeing to participate in the voluntary NAEP research.</w:t>
      </w:r>
    </w:p>
    <w:p w14:paraId="59E66970" w14:textId="4C196BB2" w:rsidR="00B40C44" w:rsidRPr="00B40C44" w:rsidRDefault="03A049AD" w:rsidP="03A049AD">
      <w:pPr>
        <w:widowControl/>
        <w:adjustRightInd/>
        <w:jc w:val="left"/>
        <w:textAlignment w:val="auto"/>
        <w:rPr>
          <w:rFonts w:eastAsia="Calibri"/>
        </w:rPr>
      </w:pPr>
      <w:r w:rsidRPr="03A049AD">
        <w:rPr>
          <w:rFonts w:eastAsia="Calibri"/>
        </w:rPr>
        <w:t xml:space="preserve">We look forward to having you participate in this very important research study. </w:t>
      </w:r>
      <w:r w:rsidRPr="03A049AD">
        <w:rPr>
          <w:rFonts w:eastAsia="Calibri"/>
          <w:noProof/>
        </w:rPr>
        <w:t>If you have any questions, please contact &lt;CONTACT INFORMATION&gt;.</w:t>
      </w:r>
    </w:p>
    <w:p w14:paraId="7767E0A0" w14:textId="77777777" w:rsidR="00B40C44" w:rsidRPr="00B40C44" w:rsidRDefault="00B40C44" w:rsidP="00B40C44">
      <w:pPr>
        <w:widowControl/>
        <w:adjustRightInd/>
        <w:jc w:val="left"/>
        <w:textAlignment w:val="auto"/>
        <w:rPr>
          <w:rFonts w:eastAsia="Calibri"/>
          <w:noProof/>
        </w:rPr>
      </w:pPr>
      <w:r w:rsidRPr="00B40C44">
        <w:rPr>
          <w:rFonts w:eastAsia="Calibri"/>
          <w:noProof/>
        </w:rPr>
        <w:t>Sincerely,</w:t>
      </w:r>
    </w:p>
    <w:p w14:paraId="67214C63" w14:textId="77777777" w:rsidR="00B40C44" w:rsidRPr="00B40C44" w:rsidRDefault="00B40C44" w:rsidP="00B40C44">
      <w:pPr>
        <w:widowControl/>
        <w:adjustRightInd/>
        <w:spacing w:after="0"/>
        <w:jc w:val="left"/>
        <w:textAlignment w:val="auto"/>
        <w:rPr>
          <w:rFonts w:eastAsia="Calibri"/>
          <w:noProof/>
        </w:rPr>
      </w:pPr>
      <w:r w:rsidRPr="00B40C44">
        <w:rPr>
          <w:rFonts w:eastAsia="Calibri"/>
          <w:noProof/>
        </w:rPr>
        <w:t>&lt;NAME&gt;</w:t>
      </w:r>
    </w:p>
    <w:p w14:paraId="037C7252" w14:textId="77777777" w:rsidR="00B40C44" w:rsidRPr="00B40C44" w:rsidRDefault="03A049AD" w:rsidP="03A049AD">
      <w:pPr>
        <w:widowControl/>
        <w:adjustRightInd/>
        <w:spacing w:after="0"/>
        <w:jc w:val="left"/>
        <w:textAlignment w:val="auto"/>
        <w:rPr>
          <w:rFonts w:eastAsia="Calibri"/>
          <w:noProof/>
        </w:rPr>
      </w:pPr>
      <w:r w:rsidRPr="03A049AD">
        <w:rPr>
          <w:rFonts w:eastAsia="Calibri"/>
        </w:rPr>
        <w:t>&lt;JOB TITLE&gt;</w:t>
      </w:r>
    </w:p>
    <w:p w14:paraId="583A6D08" w14:textId="77777777" w:rsidR="00B40C44" w:rsidRPr="00B40C44" w:rsidRDefault="00CE6A18" w:rsidP="03A049AD">
      <w:pPr>
        <w:widowControl/>
        <w:adjustRightInd/>
        <w:spacing w:after="0"/>
        <w:jc w:val="left"/>
        <w:textAlignment w:val="auto"/>
        <w:rPr>
          <w:rFonts w:eastAsia="Calibri"/>
          <w:noProof/>
        </w:rPr>
      </w:pPr>
      <w:r>
        <w:rPr>
          <w:rFonts w:eastAsia="Calibri"/>
        </w:rPr>
        <w:t>&lt;</w:t>
      </w:r>
      <w:r w:rsidR="03A049AD" w:rsidRPr="03A049AD">
        <w:rPr>
          <w:rFonts w:eastAsia="Calibri"/>
        </w:rPr>
        <w:t>LOCAL FACILITY NAME</w:t>
      </w:r>
      <w:r>
        <w:rPr>
          <w:rFonts w:eastAsia="Calibri"/>
        </w:rPr>
        <w:t>&gt;</w:t>
      </w:r>
    </w:p>
    <w:p w14:paraId="5475C36A" w14:textId="77777777" w:rsidR="00B40C44" w:rsidRPr="00B40C44" w:rsidRDefault="00B40C44" w:rsidP="00B40C44">
      <w:pPr>
        <w:widowControl/>
        <w:adjustRightInd/>
        <w:spacing w:after="0" w:line="240" w:lineRule="auto"/>
        <w:jc w:val="left"/>
        <w:textAlignment w:val="auto"/>
        <w:rPr>
          <w:rFonts w:eastAsia="Calibri"/>
          <w:noProof/>
        </w:rPr>
      </w:pPr>
      <w:r w:rsidRPr="00B40C44">
        <w:rPr>
          <w:rFonts w:eastAsia="Calibri"/>
          <w:noProof/>
        </w:rPr>
        <w:t>&lt;CONTACT PHONE&gt;</w:t>
      </w:r>
    </w:p>
    <w:p w14:paraId="44D6AED8" w14:textId="77777777" w:rsidR="00B40C44" w:rsidRPr="00B40C44" w:rsidRDefault="00B40C44" w:rsidP="00B40C44">
      <w:pPr>
        <w:widowControl/>
        <w:adjustRightInd/>
        <w:spacing w:after="0" w:line="240" w:lineRule="auto"/>
        <w:jc w:val="left"/>
        <w:textAlignment w:val="auto"/>
        <w:rPr>
          <w:rFonts w:ascii="Calibri" w:eastAsia="Calibri" w:hAnsi="Calibri" w:cs="Calibri"/>
          <w:b/>
          <w:bCs/>
          <w:kern w:val="32"/>
        </w:rPr>
      </w:pPr>
      <w:r w:rsidRPr="00B40C44">
        <w:rPr>
          <w:rFonts w:ascii="Calibri" w:eastAsia="Calibri" w:hAnsi="Calibri"/>
          <w:sz w:val="22"/>
          <w:szCs w:val="22"/>
        </w:rPr>
        <w:br w:type="page"/>
      </w:r>
    </w:p>
    <w:p w14:paraId="44D48BE2" w14:textId="0E07EDBA" w:rsidR="00837AA0" w:rsidRDefault="00837AA0" w:rsidP="00837AA0">
      <w:pPr>
        <w:keepNext/>
        <w:widowControl/>
        <w:pBdr>
          <w:bottom w:val="single" w:sz="12" w:space="1" w:color="auto"/>
        </w:pBdr>
        <w:adjustRightInd/>
        <w:spacing w:after="0"/>
        <w:jc w:val="left"/>
        <w:textAlignment w:val="auto"/>
        <w:outlineLvl w:val="0"/>
        <w:rPr>
          <w:rFonts w:asciiTheme="minorHAnsi" w:hAnsiTheme="minorHAnsi" w:cstheme="minorHAnsi"/>
          <w:b/>
        </w:rPr>
      </w:pPr>
      <w:bookmarkStart w:id="77" w:name="_Toc490827331"/>
      <w:bookmarkStart w:id="78" w:name="_Toc398803613"/>
      <w:bookmarkStart w:id="79" w:name="_Toc457126535"/>
      <w:bookmarkEnd w:id="74"/>
      <w:bookmarkEnd w:id="75"/>
      <w:r>
        <w:rPr>
          <w:rFonts w:eastAsia="Calibri"/>
          <w:b/>
          <w:bCs/>
          <w:kern w:val="32"/>
        </w:rPr>
        <w:t>Appendix M</w:t>
      </w:r>
      <w:r w:rsidRPr="00F771DE">
        <w:rPr>
          <w:rFonts w:eastAsia="Calibri"/>
          <w:b/>
          <w:bCs/>
          <w:kern w:val="32"/>
        </w:rPr>
        <w:t xml:space="preserve">: </w:t>
      </w:r>
      <w:r>
        <w:rPr>
          <w:rFonts w:eastAsia="Calibri"/>
          <w:b/>
          <w:bCs/>
          <w:kern w:val="32"/>
        </w:rPr>
        <w:t>Parent/Legal Guardian Receipt for a $30 Gift Card for Transporting Student to Focus Groups and Cognitive Interviews</w:t>
      </w:r>
      <w:bookmarkEnd w:id="77"/>
    </w:p>
    <w:p w14:paraId="2907331F" w14:textId="77777777" w:rsidR="00837AA0" w:rsidRDefault="00837AA0" w:rsidP="00837AA0">
      <w:pPr>
        <w:spacing w:after="0" w:line="240" w:lineRule="auto"/>
        <w:rPr>
          <w:rFonts w:asciiTheme="minorHAnsi" w:hAnsiTheme="minorHAnsi" w:cstheme="minorHAnsi"/>
          <w:b/>
        </w:rPr>
      </w:pPr>
    </w:p>
    <w:p w14:paraId="1440F3D2" w14:textId="77777777" w:rsidR="00837AA0" w:rsidRPr="00E63813" w:rsidRDefault="00837AA0" w:rsidP="00837AA0">
      <w:pPr>
        <w:spacing w:line="240" w:lineRule="auto"/>
        <w:jc w:val="center"/>
        <w:rPr>
          <w:b/>
        </w:rPr>
      </w:pPr>
      <w:r w:rsidRPr="00E63813">
        <w:rPr>
          <w:b/>
        </w:rPr>
        <w:t xml:space="preserve">NAEP Household Composition </w:t>
      </w:r>
      <w:r>
        <w:rPr>
          <w:b/>
        </w:rPr>
        <w:t>&lt;</w:t>
      </w:r>
      <w:r w:rsidRPr="00E63813">
        <w:rPr>
          <w:b/>
        </w:rPr>
        <w:t>Focus Groups</w:t>
      </w:r>
      <w:r>
        <w:rPr>
          <w:b/>
        </w:rPr>
        <w:t>/Cognitive Interviews&gt;</w:t>
      </w:r>
    </w:p>
    <w:p w14:paraId="1AD684AD" w14:textId="77777777" w:rsidR="00837AA0" w:rsidRPr="00E63813" w:rsidRDefault="00837AA0" w:rsidP="00837AA0">
      <w:pPr>
        <w:spacing w:line="240" w:lineRule="auto"/>
        <w:jc w:val="center"/>
        <w:rPr>
          <w:b/>
        </w:rPr>
      </w:pPr>
      <w:r w:rsidRPr="00E63813">
        <w:rPr>
          <w:b/>
        </w:rPr>
        <w:t>INCENTIVE RECEIPT FORM</w:t>
      </w:r>
    </w:p>
    <w:p w14:paraId="32AC9BF8" w14:textId="77777777" w:rsidR="00837AA0" w:rsidRPr="00A72B19" w:rsidRDefault="00837AA0" w:rsidP="00837AA0">
      <w:pPr>
        <w:spacing w:line="240" w:lineRule="auto"/>
        <w:jc w:val="center"/>
        <w:rPr>
          <w:b/>
          <w:sz w:val="32"/>
          <w:szCs w:val="28"/>
        </w:rPr>
      </w:pPr>
    </w:p>
    <w:p w14:paraId="22E838A3" w14:textId="66C468A5" w:rsidR="00837AA0" w:rsidRPr="000B6AFD" w:rsidRDefault="00837AA0" w:rsidP="00837AA0">
      <w:r w:rsidRPr="00F56A1C">
        <w:t xml:space="preserve">I have received a $30 </w:t>
      </w:r>
      <w:r w:rsidRPr="000B6AFD">
        <w:t xml:space="preserve">gift card for bringing a student to </w:t>
      </w:r>
      <w:r w:rsidR="00060443">
        <w:t xml:space="preserve">and from </w:t>
      </w:r>
      <w:r w:rsidRPr="000B6AFD">
        <w:t xml:space="preserve">a </w:t>
      </w:r>
      <w:r>
        <w:t>&lt;</w:t>
      </w:r>
      <w:r w:rsidRPr="000B6AFD">
        <w:t>focus group</w:t>
      </w:r>
      <w:r>
        <w:t>/cognitive interview&gt;</w:t>
      </w:r>
      <w:r w:rsidRPr="000B6AFD">
        <w:t xml:space="preserve"> about the adults in his/her household</w:t>
      </w:r>
      <w:r>
        <w:t>(s)</w:t>
      </w:r>
      <w:r w:rsidRPr="000B6AFD">
        <w:t>.</w:t>
      </w:r>
    </w:p>
    <w:p w14:paraId="41D179E4" w14:textId="77777777" w:rsidR="00837AA0" w:rsidRPr="00CF6931" w:rsidRDefault="00837AA0" w:rsidP="00837AA0">
      <w:r w:rsidRPr="00CF6931">
        <w:t>_________________________________________</w:t>
      </w:r>
      <w:r w:rsidRPr="00CF6931">
        <w:tab/>
      </w:r>
      <w:r w:rsidRPr="00CF6931">
        <w:tab/>
        <w:t>______</w:t>
      </w:r>
      <w:r w:rsidRPr="00CF6931">
        <w:tab/>
      </w:r>
      <w:r w:rsidRPr="00CF6931">
        <w:tab/>
      </w:r>
    </w:p>
    <w:p w14:paraId="1C3DEDE8" w14:textId="77777777" w:rsidR="00837AA0" w:rsidRPr="00A72B19" w:rsidRDefault="00837AA0" w:rsidP="00837AA0">
      <w:r w:rsidRPr="00A72B19">
        <w:t xml:space="preserve">Signature </w:t>
      </w:r>
      <w:r w:rsidRPr="00A72B19">
        <w:tab/>
      </w:r>
      <w:r w:rsidRPr="00A72B19">
        <w:tab/>
      </w:r>
      <w:r w:rsidRPr="00A72B19">
        <w:tab/>
      </w:r>
      <w:r w:rsidRPr="00A72B19">
        <w:tab/>
      </w:r>
      <w:r w:rsidRPr="00A72B19">
        <w:tab/>
      </w:r>
      <w:r w:rsidRPr="00A72B19">
        <w:tab/>
      </w:r>
      <w:r w:rsidRPr="00A72B19">
        <w:tab/>
        <w:t>Date</w:t>
      </w:r>
    </w:p>
    <w:p w14:paraId="0EDC9B1A" w14:textId="77777777" w:rsidR="00837AA0" w:rsidRDefault="00837AA0" w:rsidP="00837AA0">
      <w:pPr>
        <w:pStyle w:val="C2-CtrSglSp"/>
        <w:ind w:right="720"/>
        <w:jc w:val="left"/>
        <w:rPr>
          <w:rFonts w:ascii="Times New Roman" w:hAnsi="Times New Roman"/>
          <w:sz w:val="22"/>
          <w:szCs w:val="22"/>
        </w:rPr>
      </w:pPr>
    </w:p>
    <w:p w14:paraId="4036E24D" w14:textId="77777777" w:rsidR="00837AA0" w:rsidRDefault="00837AA0" w:rsidP="00837AA0">
      <w:pPr>
        <w:pStyle w:val="C2-CtrSglSp"/>
        <w:ind w:right="720"/>
        <w:jc w:val="left"/>
        <w:rPr>
          <w:rFonts w:ascii="Times New Roman" w:hAnsi="Times New Roman"/>
          <w:sz w:val="22"/>
          <w:szCs w:val="22"/>
        </w:rPr>
      </w:pPr>
    </w:p>
    <w:p w14:paraId="1494841C" w14:textId="77777777" w:rsidR="00837AA0" w:rsidRDefault="00837AA0" w:rsidP="00837AA0">
      <w:pPr>
        <w:pStyle w:val="C2-CtrSglSp"/>
        <w:ind w:right="720"/>
        <w:jc w:val="left"/>
        <w:rPr>
          <w:rFonts w:ascii="Times New Roman" w:hAnsi="Times New Roman"/>
          <w:sz w:val="22"/>
          <w:szCs w:val="22"/>
        </w:rPr>
      </w:pPr>
    </w:p>
    <w:p w14:paraId="209CDB60" w14:textId="77777777" w:rsidR="00837AA0" w:rsidRDefault="00837AA0" w:rsidP="00837AA0">
      <w:pPr>
        <w:pStyle w:val="C2-CtrSglSp"/>
        <w:ind w:right="720"/>
        <w:jc w:val="left"/>
        <w:rPr>
          <w:rFonts w:ascii="Times New Roman" w:hAnsi="Times New Roman"/>
          <w:sz w:val="22"/>
          <w:szCs w:val="22"/>
        </w:rPr>
      </w:pPr>
    </w:p>
    <w:p w14:paraId="3C98A401" w14:textId="77777777" w:rsidR="00837AA0" w:rsidRDefault="00837AA0" w:rsidP="00837AA0">
      <w:pPr>
        <w:pStyle w:val="C2-CtrSglSp"/>
        <w:ind w:right="720"/>
        <w:jc w:val="left"/>
        <w:rPr>
          <w:rFonts w:ascii="Times New Roman" w:hAnsi="Times New Roman"/>
          <w:sz w:val="22"/>
          <w:szCs w:val="22"/>
        </w:rPr>
      </w:pPr>
    </w:p>
    <w:p w14:paraId="46D881B2" w14:textId="77777777" w:rsidR="00837AA0" w:rsidRDefault="00837AA0" w:rsidP="00837AA0">
      <w:pPr>
        <w:pStyle w:val="C2-CtrSglSp"/>
        <w:ind w:right="720"/>
        <w:jc w:val="left"/>
        <w:rPr>
          <w:rFonts w:ascii="Times New Roman" w:hAnsi="Times New Roman"/>
          <w:sz w:val="22"/>
          <w:szCs w:val="22"/>
        </w:rPr>
      </w:pPr>
    </w:p>
    <w:p w14:paraId="7AF46081" w14:textId="77777777" w:rsidR="00837AA0" w:rsidRDefault="00837AA0" w:rsidP="00837AA0"/>
    <w:p w14:paraId="0C2722B6" w14:textId="77777777" w:rsidR="00837AA0" w:rsidRDefault="00837AA0" w:rsidP="00837AA0"/>
    <w:p w14:paraId="546B5EAE" w14:textId="77777777" w:rsidR="00837AA0" w:rsidRDefault="00837AA0" w:rsidP="00837AA0">
      <w:pPr>
        <w:widowControl/>
        <w:adjustRightInd/>
        <w:spacing w:after="0" w:line="240" w:lineRule="auto"/>
        <w:jc w:val="left"/>
        <w:textAlignment w:val="auto"/>
      </w:pPr>
      <w:r>
        <w:br w:type="page"/>
      </w:r>
    </w:p>
    <w:p w14:paraId="361C2CC0" w14:textId="11DD6E5A" w:rsidR="00837AA0" w:rsidRPr="00F771DE" w:rsidRDefault="00837AA0" w:rsidP="00837AA0">
      <w:pPr>
        <w:keepNext/>
        <w:widowControl/>
        <w:pBdr>
          <w:bottom w:val="single" w:sz="12" w:space="1" w:color="auto"/>
        </w:pBdr>
        <w:adjustRightInd/>
        <w:spacing w:after="0"/>
        <w:jc w:val="left"/>
        <w:textAlignment w:val="auto"/>
        <w:outlineLvl w:val="0"/>
        <w:rPr>
          <w:rFonts w:eastAsia="Calibri"/>
          <w:b/>
          <w:bCs/>
        </w:rPr>
      </w:pPr>
      <w:bookmarkStart w:id="80" w:name="_Toc490827332"/>
      <w:r>
        <w:rPr>
          <w:rFonts w:eastAsia="Calibri"/>
          <w:b/>
          <w:bCs/>
          <w:kern w:val="32"/>
        </w:rPr>
        <w:t>Appendix N</w:t>
      </w:r>
      <w:r w:rsidRPr="00F771DE">
        <w:rPr>
          <w:rFonts w:eastAsia="Calibri"/>
          <w:b/>
          <w:bCs/>
          <w:kern w:val="32"/>
        </w:rPr>
        <w:t xml:space="preserve">: Student </w:t>
      </w:r>
      <w:r>
        <w:rPr>
          <w:rFonts w:eastAsia="Calibri"/>
          <w:b/>
          <w:bCs/>
          <w:kern w:val="32"/>
        </w:rPr>
        <w:t>Receipt for a $30 Gift Card for Participating in Focus Group and Cognitive Interviews</w:t>
      </w:r>
      <w:bookmarkEnd w:id="80"/>
    </w:p>
    <w:p w14:paraId="71ED9F08" w14:textId="77777777" w:rsidR="00837AA0" w:rsidRDefault="00837AA0" w:rsidP="00837AA0">
      <w:pPr>
        <w:spacing w:after="0" w:line="240" w:lineRule="auto"/>
        <w:rPr>
          <w:rFonts w:asciiTheme="minorHAnsi" w:hAnsiTheme="minorHAnsi" w:cstheme="minorHAnsi"/>
          <w:b/>
        </w:rPr>
      </w:pPr>
    </w:p>
    <w:p w14:paraId="43FAFB94" w14:textId="5247E756" w:rsidR="00837AA0" w:rsidRPr="00E63813" w:rsidRDefault="00837AA0" w:rsidP="00837AA0">
      <w:pPr>
        <w:spacing w:line="240" w:lineRule="auto"/>
        <w:jc w:val="center"/>
        <w:rPr>
          <w:b/>
        </w:rPr>
      </w:pPr>
      <w:r w:rsidRPr="00E63813">
        <w:rPr>
          <w:b/>
        </w:rPr>
        <w:t xml:space="preserve">NAEP Household Composition </w:t>
      </w:r>
      <w:r>
        <w:rPr>
          <w:b/>
        </w:rPr>
        <w:t>&lt;</w:t>
      </w:r>
      <w:r w:rsidRPr="00E63813">
        <w:rPr>
          <w:b/>
        </w:rPr>
        <w:t>Focus Groups</w:t>
      </w:r>
      <w:r>
        <w:rPr>
          <w:b/>
        </w:rPr>
        <w:t xml:space="preserve">/Cognitive </w:t>
      </w:r>
      <w:r w:rsidR="00136316">
        <w:rPr>
          <w:b/>
        </w:rPr>
        <w:t>Interviews</w:t>
      </w:r>
      <w:r>
        <w:rPr>
          <w:b/>
        </w:rPr>
        <w:t>&gt;</w:t>
      </w:r>
    </w:p>
    <w:p w14:paraId="0E923868" w14:textId="77777777" w:rsidR="00837AA0" w:rsidRPr="00E63813" w:rsidRDefault="00837AA0" w:rsidP="00837AA0">
      <w:pPr>
        <w:pStyle w:val="C2-CtrSglSp"/>
        <w:ind w:right="720"/>
        <w:rPr>
          <w:rFonts w:ascii="Times New Roman" w:hAnsi="Times New Roman"/>
          <w:szCs w:val="24"/>
        </w:rPr>
      </w:pPr>
    </w:p>
    <w:p w14:paraId="1A8AA6E1" w14:textId="77777777" w:rsidR="00837AA0" w:rsidRPr="00E63813" w:rsidRDefault="00837AA0" w:rsidP="00837AA0">
      <w:pPr>
        <w:spacing w:line="240" w:lineRule="auto"/>
        <w:jc w:val="center"/>
        <w:rPr>
          <w:b/>
        </w:rPr>
      </w:pPr>
      <w:r w:rsidRPr="00E63813">
        <w:rPr>
          <w:b/>
        </w:rPr>
        <w:t>INCENTIVE RECEIPT FORM</w:t>
      </w:r>
    </w:p>
    <w:p w14:paraId="5430C8F3" w14:textId="77777777" w:rsidR="00837AA0" w:rsidRPr="00A72B19" w:rsidRDefault="00837AA0" w:rsidP="00837AA0">
      <w:pPr>
        <w:spacing w:line="240" w:lineRule="auto"/>
        <w:jc w:val="center"/>
        <w:rPr>
          <w:b/>
          <w:sz w:val="32"/>
          <w:szCs w:val="28"/>
        </w:rPr>
      </w:pPr>
    </w:p>
    <w:p w14:paraId="6E99E97E" w14:textId="77777777" w:rsidR="00837AA0" w:rsidRPr="000B6AFD" w:rsidRDefault="00837AA0" w:rsidP="00837AA0">
      <w:r w:rsidRPr="00F56A1C">
        <w:t xml:space="preserve">I have received a $30 </w:t>
      </w:r>
      <w:r w:rsidRPr="000B6AFD">
        <w:t xml:space="preserve">gift card for taking part in a </w:t>
      </w:r>
      <w:r>
        <w:t>&lt;</w:t>
      </w:r>
      <w:r w:rsidRPr="000B6AFD">
        <w:t>focus group</w:t>
      </w:r>
      <w:r>
        <w:t>/cognitive interview&gt;</w:t>
      </w:r>
      <w:r w:rsidRPr="000B6AFD">
        <w:t xml:space="preserve"> about the adults in my </w:t>
      </w:r>
      <w:r>
        <w:t>household(s)</w:t>
      </w:r>
      <w:r w:rsidRPr="000B6AFD">
        <w:t>.</w:t>
      </w:r>
    </w:p>
    <w:p w14:paraId="219F7119" w14:textId="77777777" w:rsidR="00837AA0" w:rsidRPr="00CF6931" w:rsidRDefault="00837AA0" w:rsidP="00837AA0">
      <w:r w:rsidRPr="00CF6931">
        <w:t>_________________________________________</w:t>
      </w:r>
      <w:r w:rsidRPr="00CF6931">
        <w:tab/>
      </w:r>
      <w:r w:rsidRPr="00CF6931">
        <w:tab/>
        <w:t>____________________</w:t>
      </w:r>
    </w:p>
    <w:p w14:paraId="7CC29C54" w14:textId="77777777" w:rsidR="00837AA0" w:rsidRPr="00A72B19" w:rsidRDefault="00837AA0" w:rsidP="00837AA0">
      <w:r w:rsidRPr="00A72B19">
        <w:t>Signature</w:t>
      </w:r>
      <w:r w:rsidRPr="00A72B19">
        <w:tab/>
      </w:r>
      <w:r w:rsidRPr="00A72B19">
        <w:tab/>
      </w:r>
      <w:r w:rsidRPr="00A72B19">
        <w:tab/>
      </w:r>
      <w:r w:rsidRPr="00A72B19">
        <w:tab/>
      </w:r>
      <w:r w:rsidRPr="00A72B19">
        <w:tab/>
      </w:r>
      <w:r w:rsidRPr="00A72B19">
        <w:tab/>
      </w:r>
      <w:r w:rsidRPr="00A72B19">
        <w:tab/>
        <w:t>Date</w:t>
      </w:r>
    </w:p>
    <w:p w14:paraId="50F430F6" w14:textId="77777777" w:rsidR="00837AA0" w:rsidRDefault="00837AA0" w:rsidP="00837AA0"/>
    <w:p w14:paraId="43071D51" w14:textId="77777777" w:rsidR="00837AA0" w:rsidRDefault="00837AA0" w:rsidP="00837AA0">
      <w:pPr>
        <w:pStyle w:val="C2-CtrSglSp"/>
        <w:ind w:right="720"/>
        <w:jc w:val="left"/>
        <w:rPr>
          <w:rFonts w:ascii="Times New Roman" w:hAnsi="Times New Roman"/>
          <w:sz w:val="22"/>
          <w:szCs w:val="22"/>
        </w:rPr>
      </w:pPr>
    </w:p>
    <w:p w14:paraId="02FC7F00" w14:textId="77777777" w:rsidR="00837AA0" w:rsidRDefault="00837AA0" w:rsidP="00837AA0">
      <w:pPr>
        <w:pStyle w:val="C2-CtrSglSp"/>
        <w:ind w:right="720"/>
        <w:jc w:val="left"/>
        <w:rPr>
          <w:rFonts w:ascii="Times New Roman" w:hAnsi="Times New Roman"/>
          <w:sz w:val="22"/>
          <w:szCs w:val="22"/>
        </w:rPr>
      </w:pPr>
    </w:p>
    <w:p w14:paraId="2BA0DCEC" w14:textId="77777777" w:rsidR="00837AA0" w:rsidRDefault="00837AA0" w:rsidP="00837AA0">
      <w:pPr>
        <w:pStyle w:val="C2-CtrSglSp"/>
        <w:ind w:right="720"/>
        <w:jc w:val="left"/>
        <w:rPr>
          <w:rFonts w:ascii="Times New Roman" w:hAnsi="Times New Roman"/>
          <w:sz w:val="22"/>
          <w:szCs w:val="22"/>
        </w:rPr>
      </w:pPr>
    </w:p>
    <w:p w14:paraId="55480CDF" w14:textId="77777777" w:rsidR="00837AA0" w:rsidRDefault="00837AA0" w:rsidP="00837AA0">
      <w:pPr>
        <w:pStyle w:val="C2-CtrSglSp"/>
        <w:ind w:right="720"/>
        <w:jc w:val="left"/>
        <w:rPr>
          <w:rFonts w:ascii="Times New Roman" w:hAnsi="Times New Roman"/>
          <w:sz w:val="22"/>
          <w:szCs w:val="22"/>
        </w:rPr>
      </w:pPr>
    </w:p>
    <w:p w14:paraId="4822AE43" w14:textId="77777777" w:rsidR="00837AA0" w:rsidRPr="00A72B19" w:rsidRDefault="00837AA0" w:rsidP="00837AA0"/>
    <w:p w14:paraId="758425B7" w14:textId="77777777" w:rsidR="00837AA0" w:rsidRDefault="00837AA0" w:rsidP="00837AA0"/>
    <w:p w14:paraId="69A7D477" w14:textId="77777777" w:rsidR="00837AA0" w:rsidRDefault="00837AA0" w:rsidP="00837AA0">
      <w:pPr>
        <w:widowControl/>
        <w:adjustRightInd/>
        <w:spacing w:after="0" w:line="240" w:lineRule="auto"/>
        <w:jc w:val="left"/>
        <w:textAlignment w:val="auto"/>
        <w:rPr>
          <w:rFonts w:eastAsia="Calibri"/>
          <w:b/>
          <w:bCs/>
          <w:kern w:val="32"/>
        </w:rPr>
      </w:pPr>
      <w:r>
        <w:rPr>
          <w:rFonts w:eastAsia="Calibri"/>
          <w:b/>
          <w:bCs/>
          <w:kern w:val="32"/>
        </w:rPr>
        <w:br w:type="page"/>
      </w:r>
    </w:p>
    <w:p w14:paraId="7AFE7F8A" w14:textId="2F322F35" w:rsidR="00B40C44" w:rsidRPr="00F771DE" w:rsidRDefault="0062106F" w:rsidP="03A049AD">
      <w:pPr>
        <w:keepNext/>
        <w:widowControl/>
        <w:pBdr>
          <w:bottom w:val="single" w:sz="12" w:space="1" w:color="auto"/>
        </w:pBdr>
        <w:adjustRightInd/>
        <w:spacing w:after="0"/>
        <w:jc w:val="left"/>
        <w:textAlignment w:val="auto"/>
        <w:outlineLvl w:val="0"/>
        <w:rPr>
          <w:rFonts w:eastAsia="Calibri"/>
          <w:b/>
          <w:bCs/>
        </w:rPr>
      </w:pPr>
      <w:bookmarkStart w:id="81" w:name="_Toc490827333"/>
      <w:r>
        <w:rPr>
          <w:rFonts w:eastAsia="Calibri"/>
          <w:b/>
          <w:bCs/>
          <w:kern w:val="32"/>
        </w:rPr>
        <w:t xml:space="preserve">Appendix </w:t>
      </w:r>
      <w:r w:rsidR="009D4F1D">
        <w:rPr>
          <w:rFonts w:eastAsia="Calibri"/>
          <w:b/>
          <w:bCs/>
          <w:kern w:val="32"/>
        </w:rPr>
        <w:t>O</w:t>
      </w:r>
      <w:r w:rsidR="00B40C44" w:rsidRPr="00F771DE">
        <w:rPr>
          <w:rFonts w:eastAsia="Calibri"/>
          <w:b/>
          <w:bCs/>
          <w:kern w:val="32"/>
        </w:rPr>
        <w:t>: Thank</w:t>
      </w:r>
      <w:r w:rsidR="00077C75">
        <w:rPr>
          <w:rFonts w:eastAsia="Calibri"/>
          <w:b/>
          <w:bCs/>
          <w:kern w:val="32"/>
        </w:rPr>
        <w:t xml:space="preserve"> </w:t>
      </w:r>
      <w:r w:rsidR="00B40C44" w:rsidRPr="00F771DE">
        <w:rPr>
          <w:rFonts w:eastAsia="Calibri"/>
          <w:b/>
          <w:bCs/>
          <w:kern w:val="32"/>
        </w:rPr>
        <w:t>You Letter to Parent or Legal Guardian of Student (</w:t>
      </w:r>
      <w:r w:rsidR="00FB0438">
        <w:rPr>
          <w:rFonts w:eastAsia="Calibri"/>
          <w:b/>
          <w:bCs/>
          <w:kern w:val="32"/>
        </w:rPr>
        <w:t>U</w:t>
      </w:r>
      <w:r w:rsidR="00B40C44" w:rsidRPr="00F771DE">
        <w:rPr>
          <w:rFonts w:eastAsia="Calibri"/>
          <w:b/>
          <w:bCs/>
          <w:kern w:val="32"/>
        </w:rPr>
        <w:t xml:space="preserve">nder </w:t>
      </w:r>
      <w:r w:rsidR="00FB0438">
        <w:rPr>
          <w:rFonts w:eastAsia="Calibri"/>
          <w:b/>
          <w:bCs/>
          <w:kern w:val="32"/>
        </w:rPr>
        <w:t>A</w:t>
      </w:r>
      <w:r w:rsidR="00B40C44" w:rsidRPr="00F771DE">
        <w:rPr>
          <w:rFonts w:eastAsia="Calibri"/>
          <w:b/>
          <w:bCs/>
          <w:kern w:val="32"/>
        </w:rPr>
        <w:t>ge 18) Participants</w:t>
      </w:r>
      <w:bookmarkEnd w:id="78"/>
      <w:bookmarkEnd w:id="79"/>
      <w:r w:rsidR="00BA07CD">
        <w:rPr>
          <w:rFonts w:eastAsia="Calibri"/>
          <w:b/>
          <w:bCs/>
          <w:kern w:val="32"/>
        </w:rPr>
        <w:t xml:space="preserve"> in Focus Group</w:t>
      </w:r>
      <w:r w:rsidR="00680605">
        <w:rPr>
          <w:rFonts w:eastAsia="Calibri"/>
          <w:b/>
          <w:bCs/>
          <w:kern w:val="32"/>
        </w:rPr>
        <w:t>s and Cognitive Interviews</w:t>
      </w:r>
      <w:bookmarkEnd w:id="81"/>
    </w:p>
    <w:bookmarkEnd w:id="66"/>
    <w:bookmarkEnd w:id="67"/>
    <w:bookmarkEnd w:id="76"/>
    <w:p w14:paraId="106FC0A1" w14:textId="77777777" w:rsidR="00FB5CC6" w:rsidRDefault="00FB5CC6" w:rsidP="00FB5CC6">
      <w:pPr>
        <w:widowControl/>
        <w:adjustRightInd/>
        <w:spacing w:after="0"/>
        <w:textAlignment w:val="auto"/>
        <w:rPr>
          <w:rFonts w:eastAsia="Calibri"/>
        </w:rPr>
      </w:pPr>
    </w:p>
    <w:p w14:paraId="2A3D9EC1" w14:textId="77777777" w:rsidR="00B40C44" w:rsidRPr="00B40C44" w:rsidRDefault="00B40C44" w:rsidP="00FB5CC6">
      <w:pPr>
        <w:widowControl/>
        <w:adjustRightInd/>
        <w:spacing w:after="0"/>
        <w:jc w:val="right"/>
        <w:textAlignment w:val="auto"/>
        <w:rPr>
          <w:rFonts w:eastAsia="Calibri"/>
        </w:rPr>
      </w:pPr>
      <w:r w:rsidRPr="03A049AD">
        <w:rPr>
          <w:rFonts w:eastAsia="Calibri"/>
        </w:rPr>
        <w:t>&lt;DATE&gt;</w:t>
      </w:r>
    </w:p>
    <w:p w14:paraId="190029C8" w14:textId="77777777" w:rsidR="00B40C44" w:rsidRPr="00B40C44" w:rsidRDefault="00B40C44" w:rsidP="00FB5CC6">
      <w:pPr>
        <w:widowControl/>
        <w:adjustRightInd/>
        <w:spacing w:after="0"/>
        <w:jc w:val="left"/>
        <w:textAlignment w:val="auto"/>
        <w:rPr>
          <w:rFonts w:eastAsia="Calibri"/>
          <w:szCs w:val="22"/>
        </w:rPr>
      </w:pPr>
    </w:p>
    <w:p w14:paraId="364FA510" w14:textId="77777777" w:rsidR="00B40C44" w:rsidRPr="00B40C44" w:rsidRDefault="03A049AD" w:rsidP="03A049AD">
      <w:pPr>
        <w:widowControl/>
        <w:adjustRightInd/>
        <w:jc w:val="left"/>
        <w:textAlignment w:val="auto"/>
        <w:rPr>
          <w:rFonts w:eastAsia="Calibri"/>
        </w:rPr>
      </w:pPr>
      <w:r w:rsidRPr="03A049AD">
        <w:rPr>
          <w:rFonts w:eastAsia="Calibri"/>
        </w:rPr>
        <w:t>Dear &lt;NAME&gt;:</w:t>
      </w:r>
    </w:p>
    <w:p w14:paraId="3C999818" w14:textId="77777777" w:rsidR="006D101F" w:rsidRDefault="03A049AD" w:rsidP="03A049AD">
      <w:pPr>
        <w:widowControl/>
        <w:adjustRightInd/>
        <w:jc w:val="left"/>
        <w:textAlignment w:val="auto"/>
        <w:rPr>
          <w:rFonts w:eastAsia="Calibri"/>
        </w:rPr>
      </w:pPr>
      <w:r w:rsidRPr="03A049AD">
        <w:rPr>
          <w:rFonts w:eastAsia="Calibri"/>
        </w:rPr>
        <w:t>On behalf of the National Center for Education Statistics (NCES), part of the U.S. Department of Education, I would like to thank you for allowing your child to participate in our survey research study.</w:t>
      </w:r>
    </w:p>
    <w:p w14:paraId="083185B8" w14:textId="2EEC5C31" w:rsidR="00680605" w:rsidRDefault="00680605" w:rsidP="03A049AD">
      <w:pPr>
        <w:widowControl/>
        <w:adjustRightInd/>
        <w:jc w:val="left"/>
        <w:textAlignment w:val="auto"/>
        <w:rPr>
          <w:rFonts w:eastAsia="Calibri"/>
        </w:rPr>
      </w:pPr>
      <w:r>
        <w:rPr>
          <w:rFonts w:eastAsia="Calibri"/>
        </w:rPr>
        <w:t>[</w:t>
      </w:r>
      <w:r>
        <w:rPr>
          <w:rFonts w:eastAsia="Calibri"/>
          <w:i/>
        </w:rPr>
        <w:t xml:space="preserve">For Focus Groups: </w:t>
      </w:r>
      <w:r w:rsidR="03A049AD" w:rsidRPr="03A049AD">
        <w:rPr>
          <w:rFonts w:eastAsia="Calibri"/>
        </w:rPr>
        <w:t>The assistance provided by your child helped us to better understand how students think and talk about the important adults in their lives. Your child’s input, combined with input from other students, is incredibly useful and informative, and is helping us develop the best possible survey questions for the National Assessment of Educational Progress (NAEP).</w:t>
      </w:r>
      <w:r>
        <w:rPr>
          <w:rFonts w:eastAsia="Calibri"/>
        </w:rPr>
        <w:t>]</w:t>
      </w:r>
    </w:p>
    <w:p w14:paraId="3FFBA17C" w14:textId="2975F0E1" w:rsidR="00B40C44" w:rsidRPr="00B40C44" w:rsidRDefault="00680605" w:rsidP="03A049AD">
      <w:pPr>
        <w:widowControl/>
        <w:adjustRightInd/>
        <w:jc w:val="left"/>
        <w:textAlignment w:val="auto"/>
        <w:rPr>
          <w:rFonts w:eastAsia="Calibri"/>
        </w:rPr>
      </w:pPr>
      <w:r>
        <w:rPr>
          <w:rFonts w:eastAsia="Calibri"/>
        </w:rPr>
        <w:t>[</w:t>
      </w:r>
      <w:r>
        <w:rPr>
          <w:rFonts w:eastAsia="Calibri"/>
          <w:i/>
        </w:rPr>
        <w:t xml:space="preserve">For Cognitive Interviews: </w:t>
      </w:r>
      <w:r w:rsidRPr="03A049AD">
        <w:rPr>
          <w:rFonts w:eastAsia="Calibri"/>
        </w:rPr>
        <w:t xml:space="preserve">The assistance provided by your child helped us to better understand how students approach the survey questions. Your child’s input, combined with input from other students, is incredibly useful and informative, and is helping us develop the best possible survey questions for the National Assessment </w:t>
      </w:r>
      <w:r>
        <w:rPr>
          <w:rFonts w:eastAsia="Calibri"/>
        </w:rPr>
        <w:t>of Educational Progress (NAEP).]</w:t>
      </w:r>
    </w:p>
    <w:p w14:paraId="44D4CABB" w14:textId="77777777" w:rsidR="006D101F" w:rsidRDefault="03A049AD" w:rsidP="03A049AD">
      <w:pPr>
        <w:widowControl/>
        <w:adjustRightInd/>
        <w:jc w:val="left"/>
        <w:textAlignment w:val="auto"/>
        <w:rPr>
          <w:rFonts w:eastAsia="Calibri"/>
        </w:rPr>
      </w:pPr>
      <w:r w:rsidRPr="03A049AD">
        <w:rPr>
          <w:rFonts w:eastAsia="Calibri"/>
        </w:rPr>
        <w:t>Again, thank you for your assistance.</w:t>
      </w:r>
    </w:p>
    <w:p w14:paraId="430E419C" w14:textId="6B6CB7D1" w:rsidR="00B40C44" w:rsidRPr="00B40C44" w:rsidRDefault="03A049AD" w:rsidP="03A049AD">
      <w:pPr>
        <w:widowControl/>
        <w:adjustRightInd/>
        <w:jc w:val="left"/>
        <w:textAlignment w:val="auto"/>
        <w:rPr>
          <w:rFonts w:eastAsia="Calibri"/>
        </w:rPr>
      </w:pPr>
      <w:r w:rsidRPr="03A049AD">
        <w:rPr>
          <w:rFonts w:eastAsia="Calibri"/>
        </w:rPr>
        <w:t>Sincerely,</w:t>
      </w:r>
    </w:p>
    <w:p w14:paraId="14F7CE99" w14:textId="77777777" w:rsidR="00B40C44" w:rsidRPr="00B40C44" w:rsidRDefault="03A049AD" w:rsidP="03A049AD">
      <w:pPr>
        <w:widowControl/>
        <w:adjustRightInd/>
        <w:spacing w:after="0"/>
        <w:jc w:val="left"/>
        <w:textAlignment w:val="auto"/>
        <w:rPr>
          <w:rFonts w:eastAsia="Calibri"/>
        </w:rPr>
      </w:pPr>
      <w:r w:rsidRPr="03A049AD">
        <w:rPr>
          <w:rFonts w:eastAsia="Calibri"/>
        </w:rPr>
        <w:t>&lt;NAME&gt;</w:t>
      </w:r>
    </w:p>
    <w:p w14:paraId="01BD7DA8" w14:textId="77777777" w:rsidR="00B40C44" w:rsidRPr="00B40C44" w:rsidRDefault="03A049AD" w:rsidP="03A049AD">
      <w:pPr>
        <w:widowControl/>
        <w:adjustRightInd/>
        <w:spacing w:after="0"/>
        <w:jc w:val="left"/>
        <w:textAlignment w:val="auto"/>
        <w:rPr>
          <w:rFonts w:eastAsia="Calibri"/>
        </w:rPr>
      </w:pPr>
      <w:r w:rsidRPr="03A049AD">
        <w:rPr>
          <w:rFonts w:eastAsia="Calibri"/>
        </w:rPr>
        <w:t>&lt;JOB TITLE&gt;</w:t>
      </w:r>
    </w:p>
    <w:p w14:paraId="5D8A40BD" w14:textId="77777777" w:rsidR="00CE6A18" w:rsidRDefault="00CE6A18" w:rsidP="03A049AD">
      <w:pPr>
        <w:widowControl/>
        <w:adjustRightInd/>
        <w:spacing w:after="0"/>
        <w:jc w:val="left"/>
        <w:textAlignment w:val="auto"/>
        <w:rPr>
          <w:rFonts w:eastAsia="Calibri"/>
        </w:rPr>
      </w:pPr>
      <w:r>
        <w:rPr>
          <w:rFonts w:eastAsia="Calibri"/>
        </w:rPr>
        <w:t>&lt;</w:t>
      </w:r>
      <w:r w:rsidR="03A049AD" w:rsidRPr="03A049AD">
        <w:rPr>
          <w:rFonts w:eastAsia="Calibri"/>
        </w:rPr>
        <w:t>LOCAL FACILITY NAME</w:t>
      </w:r>
      <w:r>
        <w:rPr>
          <w:rFonts w:eastAsia="Calibri"/>
        </w:rPr>
        <w:t>&gt;</w:t>
      </w:r>
    </w:p>
    <w:p w14:paraId="1BE28109" w14:textId="77777777" w:rsidR="00B40C44" w:rsidRPr="00B40C44" w:rsidRDefault="03A049AD" w:rsidP="03A049AD">
      <w:pPr>
        <w:widowControl/>
        <w:adjustRightInd/>
        <w:spacing w:after="0"/>
        <w:jc w:val="left"/>
        <w:textAlignment w:val="auto"/>
        <w:rPr>
          <w:rFonts w:eastAsia="Calibri"/>
        </w:rPr>
      </w:pPr>
      <w:r w:rsidRPr="03A049AD">
        <w:rPr>
          <w:rFonts w:eastAsia="Calibri"/>
        </w:rPr>
        <w:t>&lt;CONTACT PHONE&gt;</w:t>
      </w:r>
    </w:p>
    <w:p w14:paraId="5B7CEFBD" w14:textId="77777777" w:rsidR="00B40C44" w:rsidRPr="00B40C44" w:rsidRDefault="00B40C44" w:rsidP="00B40C44">
      <w:pPr>
        <w:widowControl/>
        <w:adjustRightInd/>
        <w:spacing w:after="0"/>
        <w:jc w:val="left"/>
        <w:textAlignment w:val="auto"/>
        <w:rPr>
          <w:rFonts w:eastAsia="Calibri" w:cs="Calibri"/>
          <w:b/>
          <w:bCs/>
          <w:kern w:val="32"/>
        </w:rPr>
      </w:pPr>
      <w:r w:rsidRPr="00B40C44">
        <w:rPr>
          <w:rFonts w:eastAsia="Calibri" w:cs="Calibri"/>
          <w:b/>
          <w:bCs/>
          <w:kern w:val="32"/>
        </w:rPr>
        <w:br w:type="page"/>
      </w:r>
      <w:bookmarkStart w:id="82" w:name="_Toc337199490"/>
      <w:bookmarkStart w:id="83" w:name="_Toc281896107"/>
      <w:bookmarkStart w:id="84" w:name="_Toc283124666"/>
    </w:p>
    <w:p w14:paraId="63060BB6" w14:textId="594B6B55" w:rsidR="00B40C44" w:rsidRPr="00F771DE" w:rsidRDefault="0062106F" w:rsidP="03A049AD">
      <w:pPr>
        <w:keepNext/>
        <w:widowControl/>
        <w:pBdr>
          <w:bottom w:val="single" w:sz="12" w:space="1" w:color="auto"/>
        </w:pBdr>
        <w:adjustRightInd/>
        <w:spacing w:after="0"/>
        <w:jc w:val="left"/>
        <w:textAlignment w:val="auto"/>
        <w:outlineLvl w:val="0"/>
        <w:rPr>
          <w:rFonts w:eastAsia="Calibri"/>
        </w:rPr>
      </w:pPr>
      <w:bookmarkStart w:id="85" w:name="_Toc398803614"/>
      <w:bookmarkStart w:id="86" w:name="_Toc426383418"/>
      <w:bookmarkStart w:id="87" w:name="_Toc457126536"/>
      <w:bookmarkStart w:id="88" w:name="_Toc490827334"/>
      <w:bookmarkStart w:id="89" w:name="_Toc398803615"/>
      <w:bookmarkStart w:id="90" w:name="_Toc337199491"/>
      <w:bookmarkEnd w:id="82"/>
      <w:r>
        <w:rPr>
          <w:rFonts w:eastAsia="Calibri"/>
          <w:b/>
          <w:bCs/>
          <w:kern w:val="32"/>
        </w:rPr>
        <w:t xml:space="preserve">Appendix </w:t>
      </w:r>
      <w:r w:rsidR="009D4F1D">
        <w:rPr>
          <w:rFonts w:eastAsia="Calibri"/>
          <w:b/>
          <w:bCs/>
          <w:kern w:val="32"/>
        </w:rPr>
        <w:t>P</w:t>
      </w:r>
      <w:r w:rsidR="00B40C44" w:rsidRPr="00F771DE">
        <w:rPr>
          <w:rFonts w:eastAsia="Calibri"/>
          <w:b/>
          <w:bCs/>
          <w:kern w:val="32"/>
        </w:rPr>
        <w:t>: Thank</w:t>
      </w:r>
      <w:r w:rsidR="00077C75">
        <w:rPr>
          <w:rFonts w:eastAsia="Calibri"/>
          <w:b/>
          <w:bCs/>
          <w:kern w:val="32"/>
        </w:rPr>
        <w:t xml:space="preserve"> </w:t>
      </w:r>
      <w:r w:rsidR="00B40C44" w:rsidRPr="00F771DE">
        <w:rPr>
          <w:rFonts w:eastAsia="Calibri"/>
          <w:b/>
          <w:bCs/>
          <w:kern w:val="32"/>
        </w:rPr>
        <w:t>You Letter to Student (</w:t>
      </w:r>
      <w:r w:rsidR="00FB0438">
        <w:rPr>
          <w:rFonts w:eastAsia="Calibri"/>
          <w:b/>
          <w:bCs/>
          <w:kern w:val="32"/>
        </w:rPr>
        <w:t>A</w:t>
      </w:r>
      <w:r w:rsidR="00B40C44" w:rsidRPr="00F771DE">
        <w:rPr>
          <w:rFonts w:eastAsia="Calibri"/>
          <w:b/>
          <w:bCs/>
          <w:kern w:val="32"/>
        </w:rPr>
        <w:t xml:space="preserve">ge 18 or </w:t>
      </w:r>
      <w:r w:rsidR="00FB0438">
        <w:rPr>
          <w:rFonts w:eastAsia="Calibri"/>
          <w:b/>
          <w:bCs/>
          <w:kern w:val="32"/>
        </w:rPr>
        <w:t>O</w:t>
      </w:r>
      <w:r w:rsidR="00B40C44" w:rsidRPr="00F771DE">
        <w:rPr>
          <w:rFonts w:eastAsia="Calibri"/>
          <w:b/>
          <w:bCs/>
          <w:kern w:val="32"/>
        </w:rPr>
        <w:t>lder) Participants</w:t>
      </w:r>
      <w:bookmarkEnd w:id="85"/>
      <w:bookmarkEnd w:id="86"/>
      <w:bookmarkEnd w:id="87"/>
      <w:r w:rsidR="00BA07CD">
        <w:rPr>
          <w:rFonts w:eastAsia="Calibri"/>
          <w:b/>
          <w:bCs/>
          <w:kern w:val="32"/>
        </w:rPr>
        <w:t xml:space="preserve"> in Focus Group</w:t>
      </w:r>
      <w:r w:rsidR="00680605">
        <w:rPr>
          <w:rFonts w:eastAsia="Calibri"/>
          <w:b/>
          <w:bCs/>
          <w:kern w:val="32"/>
        </w:rPr>
        <w:t>s and Cognitive Interviews</w:t>
      </w:r>
      <w:bookmarkEnd w:id="88"/>
    </w:p>
    <w:p w14:paraId="79FC2E17" w14:textId="77777777" w:rsidR="00FB5CC6" w:rsidRDefault="00FB5CC6" w:rsidP="00FB5CC6">
      <w:pPr>
        <w:widowControl/>
        <w:adjustRightInd/>
        <w:spacing w:after="0"/>
        <w:textAlignment w:val="auto"/>
        <w:rPr>
          <w:rFonts w:eastAsia="Calibri"/>
        </w:rPr>
      </w:pPr>
    </w:p>
    <w:p w14:paraId="5A81148D" w14:textId="77777777" w:rsidR="00B40C44" w:rsidRPr="00B40C44" w:rsidRDefault="00B40C44" w:rsidP="00FB5CC6">
      <w:pPr>
        <w:widowControl/>
        <w:adjustRightInd/>
        <w:spacing w:after="0"/>
        <w:jc w:val="right"/>
        <w:textAlignment w:val="auto"/>
        <w:rPr>
          <w:rFonts w:eastAsia="Calibri"/>
        </w:rPr>
      </w:pPr>
      <w:r w:rsidRPr="03A049AD">
        <w:rPr>
          <w:rFonts w:eastAsia="Calibri"/>
        </w:rPr>
        <w:t>&lt;DATE&gt;</w:t>
      </w:r>
    </w:p>
    <w:p w14:paraId="24FE4A27" w14:textId="77777777" w:rsidR="00B40C44" w:rsidRPr="00B40C44" w:rsidRDefault="00B40C44" w:rsidP="00FB5CC6">
      <w:pPr>
        <w:widowControl/>
        <w:adjustRightInd/>
        <w:spacing w:after="0"/>
        <w:jc w:val="left"/>
        <w:textAlignment w:val="auto"/>
        <w:rPr>
          <w:rFonts w:eastAsia="Calibri"/>
          <w:szCs w:val="22"/>
        </w:rPr>
      </w:pPr>
    </w:p>
    <w:p w14:paraId="4A6F8758" w14:textId="77777777" w:rsidR="00B40C44" w:rsidRPr="00B40C44" w:rsidRDefault="03A049AD" w:rsidP="03A049AD">
      <w:pPr>
        <w:widowControl/>
        <w:adjustRightInd/>
        <w:jc w:val="left"/>
        <w:textAlignment w:val="auto"/>
        <w:rPr>
          <w:rFonts w:eastAsia="Calibri"/>
        </w:rPr>
      </w:pPr>
      <w:r w:rsidRPr="03A049AD">
        <w:rPr>
          <w:rFonts w:eastAsia="Calibri"/>
        </w:rPr>
        <w:t>Dear &lt;NAME&gt;:</w:t>
      </w:r>
    </w:p>
    <w:p w14:paraId="642F9C27" w14:textId="77777777" w:rsidR="006D101F" w:rsidRDefault="03A049AD" w:rsidP="03A049AD">
      <w:pPr>
        <w:widowControl/>
        <w:adjustRightInd/>
        <w:jc w:val="left"/>
        <w:textAlignment w:val="auto"/>
        <w:rPr>
          <w:rFonts w:eastAsia="Calibri"/>
        </w:rPr>
      </w:pPr>
      <w:r w:rsidRPr="03A049AD">
        <w:rPr>
          <w:rFonts w:eastAsia="Calibri"/>
        </w:rPr>
        <w:t>On behalf of the National Center for Education Statistics (NCES), part of the U.S. Department of Education, I would like to thank you for your participation in our research study.</w:t>
      </w:r>
    </w:p>
    <w:p w14:paraId="52B754EC" w14:textId="327240E0" w:rsidR="00B40C44" w:rsidRDefault="00680605" w:rsidP="03A049AD">
      <w:pPr>
        <w:widowControl/>
        <w:adjustRightInd/>
        <w:jc w:val="left"/>
        <w:textAlignment w:val="auto"/>
        <w:rPr>
          <w:rFonts w:eastAsia="Calibri"/>
        </w:rPr>
      </w:pPr>
      <w:r>
        <w:rPr>
          <w:rFonts w:eastAsia="Calibri"/>
        </w:rPr>
        <w:t>[</w:t>
      </w:r>
      <w:r>
        <w:rPr>
          <w:rFonts w:eastAsia="Calibri"/>
          <w:i/>
        </w:rPr>
        <w:t xml:space="preserve">For Focus Groups: </w:t>
      </w:r>
      <w:r w:rsidR="03A049AD" w:rsidRPr="03A049AD">
        <w:rPr>
          <w:rFonts w:eastAsia="Calibri"/>
        </w:rPr>
        <w:t>Your assistance helped us better understand how students think and talk about the important adults in their lives. Your open, candid, and insightful comments were very valuable. Your input, combined with input from other students like you, is incredibly useful and informative, and is helping us develop the best possible survey questions for the National Assessment of Educational Progress (NAEP).</w:t>
      </w:r>
      <w:r>
        <w:rPr>
          <w:rFonts w:eastAsia="Calibri"/>
        </w:rPr>
        <w:t>]</w:t>
      </w:r>
    </w:p>
    <w:p w14:paraId="47983E89" w14:textId="56B473DC" w:rsidR="00680605" w:rsidRPr="00680605" w:rsidRDefault="00680605" w:rsidP="03A049AD">
      <w:pPr>
        <w:widowControl/>
        <w:adjustRightInd/>
        <w:jc w:val="left"/>
        <w:textAlignment w:val="auto"/>
        <w:rPr>
          <w:rFonts w:eastAsia="Calibri"/>
        </w:rPr>
      </w:pPr>
      <w:r>
        <w:rPr>
          <w:rFonts w:eastAsia="Calibri"/>
        </w:rPr>
        <w:t>[</w:t>
      </w:r>
      <w:r>
        <w:rPr>
          <w:rFonts w:eastAsia="Calibri"/>
          <w:i/>
        </w:rPr>
        <w:t>For Cognitive Interviews:</w:t>
      </w:r>
      <w:r>
        <w:rPr>
          <w:rFonts w:eastAsia="Calibri"/>
        </w:rPr>
        <w:t xml:space="preserve"> </w:t>
      </w:r>
      <w:r w:rsidRPr="03A049AD">
        <w:rPr>
          <w:rFonts w:eastAsia="Calibri"/>
        </w:rPr>
        <w:t>Your assistance helped us better understand how students approach the survey questions. Your open, candid, and insightful comments were very valuable. Your input, combined with input from other students like you, is incredibly useful and informative, and is helping us develop the best possible survey questions for the National Assessment of Educational Progress (NAEP).</w:t>
      </w:r>
      <w:r>
        <w:rPr>
          <w:rFonts w:eastAsia="Calibri"/>
        </w:rPr>
        <w:t>]</w:t>
      </w:r>
    </w:p>
    <w:p w14:paraId="5E41BD5F" w14:textId="77777777" w:rsidR="00B40C44" w:rsidRPr="00B40C44" w:rsidRDefault="03A049AD" w:rsidP="03A049AD">
      <w:pPr>
        <w:widowControl/>
        <w:adjustRightInd/>
        <w:jc w:val="left"/>
        <w:textAlignment w:val="auto"/>
        <w:rPr>
          <w:rFonts w:eastAsia="Calibri"/>
        </w:rPr>
      </w:pPr>
      <w:r w:rsidRPr="03A049AD">
        <w:rPr>
          <w:rFonts w:eastAsia="Calibri"/>
        </w:rPr>
        <w:t>Again, thank you for your assistance.</w:t>
      </w:r>
    </w:p>
    <w:p w14:paraId="1B0AC4F9" w14:textId="77777777" w:rsidR="00B40C44" w:rsidRPr="00B40C44" w:rsidRDefault="03A049AD" w:rsidP="03A049AD">
      <w:pPr>
        <w:widowControl/>
        <w:adjustRightInd/>
        <w:jc w:val="left"/>
        <w:textAlignment w:val="auto"/>
        <w:rPr>
          <w:rFonts w:eastAsia="Calibri"/>
        </w:rPr>
      </w:pPr>
      <w:r w:rsidRPr="03A049AD">
        <w:rPr>
          <w:rFonts w:eastAsia="Calibri"/>
        </w:rPr>
        <w:t>Sincerely,</w:t>
      </w:r>
    </w:p>
    <w:p w14:paraId="073347AC" w14:textId="77777777" w:rsidR="00B40C44" w:rsidRPr="00B40C44" w:rsidRDefault="03A049AD" w:rsidP="03A049AD">
      <w:pPr>
        <w:widowControl/>
        <w:adjustRightInd/>
        <w:spacing w:after="0"/>
        <w:jc w:val="left"/>
        <w:textAlignment w:val="auto"/>
        <w:rPr>
          <w:rFonts w:eastAsia="Calibri"/>
        </w:rPr>
      </w:pPr>
      <w:r w:rsidRPr="03A049AD">
        <w:rPr>
          <w:rFonts w:eastAsia="Calibri"/>
        </w:rPr>
        <w:t>&lt;NAME&gt;</w:t>
      </w:r>
    </w:p>
    <w:p w14:paraId="55514256" w14:textId="77777777" w:rsidR="00B40C44" w:rsidRPr="00B40C44" w:rsidRDefault="03A049AD" w:rsidP="03A049AD">
      <w:pPr>
        <w:widowControl/>
        <w:adjustRightInd/>
        <w:spacing w:after="0"/>
        <w:jc w:val="left"/>
        <w:textAlignment w:val="auto"/>
        <w:rPr>
          <w:rFonts w:eastAsia="Calibri"/>
        </w:rPr>
      </w:pPr>
      <w:r w:rsidRPr="03A049AD">
        <w:rPr>
          <w:rFonts w:eastAsia="Calibri"/>
        </w:rPr>
        <w:t>&lt;JOB TITLE&gt;</w:t>
      </w:r>
    </w:p>
    <w:p w14:paraId="296AC791" w14:textId="77777777" w:rsidR="00CE6A18" w:rsidRDefault="00CE6A18" w:rsidP="03A049AD">
      <w:pPr>
        <w:widowControl/>
        <w:adjustRightInd/>
        <w:spacing w:after="0"/>
        <w:jc w:val="left"/>
        <w:textAlignment w:val="auto"/>
        <w:rPr>
          <w:rFonts w:eastAsia="Calibri"/>
        </w:rPr>
      </w:pPr>
      <w:r>
        <w:rPr>
          <w:rFonts w:eastAsia="Calibri"/>
        </w:rPr>
        <w:t>&lt;</w:t>
      </w:r>
      <w:r w:rsidR="03A049AD" w:rsidRPr="03A049AD">
        <w:rPr>
          <w:rFonts w:eastAsia="Calibri"/>
        </w:rPr>
        <w:t>LOCAL FACILITY NAME</w:t>
      </w:r>
      <w:r>
        <w:rPr>
          <w:rFonts w:eastAsia="Calibri"/>
        </w:rPr>
        <w:t>&gt;</w:t>
      </w:r>
    </w:p>
    <w:p w14:paraId="0076D5DA" w14:textId="77777777" w:rsidR="00B40C44" w:rsidRDefault="03A049AD" w:rsidP="03A049AD">
      <w:pPr>
        <w:widowControl/>
        <w:adjustRightInd/>
        <w:spacing w:after="0"/>
        <w:jc w:val="left"/>
        <w:textAlignment w:val="auto"/>
        <w:rPr>
          <w:rFonts w:eastAsia="Calibri"/>
        </w:rPr>
      </w:pPr>
      <w:r w:rsidRPr="03A049AD">
        <w:rPr>
          <w:rFonts w:eastAsia="Calibri"/>
          <w:noProof/>
        </w:rPr>
        <w:t xml:space="preserve"> </w:t>
      </w:r>
      <w:r w:rsidRPr="03A049AD">
        <w:rPr>
          <w:rFonts w:eastAsia="Calibri"/>
        </w:rPr>
        <w:t>&lt;CONTACT PHONE&gt;</w:t>
      </w:r>
      <w:bookmarkEnd w:id="68"/>
      <w:bookmarkEnd w:id="83"/>
      <w:bookmarkEnd w:id="84"/>
      <w:bookmarkEnd w:id="89"/>
      <w:bookmarkEnd w:id="90"/>
    </w:p>
    <w:p w14:paraId="69F6CD4E" w14:textId="77777777" w:rsidR="00BA07CD" w:rsidRDefault="00BA07CD" w:rsidP="00C65963">
      <w:pPr>
        <w:widowControl/>
        <w:adjustRightInd/>
        <w:spacing w:after="0"/>
        <w:jc w:val="left"/>
        <w:textAlignment w:val="auto"/>
        <w:rPr>
          <w:rFonts w:eastAsia="Calibri"/>
          <w:szCs w:val="22"/>
        </w:rPr>
      </w:pPr>
    </w:p>
    <w:p w14:paraId="3C2F239F" w14:textId="77777777" w:rsidR="00BA07CD" w:rsidRDefault="00BA07CD">
      <w:pPr>
        <w:widowControl/>
        <w:adjustRightInd/>
        <w:spacing w:after="0" w:line="240" w:lineRule="auto"/>
        <w:jc w:val="left"/>
        <w:textAlignment w:val="auto"/>
        <w:rPr>
          <w:rFonts w:eastAsia="Calibri"/>
          <w:szCs w:val="22"/>
        </w:rPr>
      </w:pPr>
      <w:r>
        <w:rPr>
          <w:rFonts w:eastAsia="Calibri"/>
          <w:szCs w:val="22"/>
        </w:rPr>
        <w:br w:type="page"/>
      </w:r>
    </w:p>
    <w:p w14:paraId="05BDBA60" w14:textId="77777777" w:rsidR="00B86687" w:rsidRPr="00A41F62" w:rsidRDefault="00B86687" w:rsidP="00B86687">
      <w:pPr>
        <w:keepNext/>
        <w:widowControl/>
        <w:pBdr>
          <w:bottom w:val="single" w:sz="12" w:space="1" w:color="auto"/>
        </w:pBdr>
        <w:adjustRightInd/>
        <w:spacing w:after="0"/>
        <w:jc w:val="left"/>
        <w:textAlignment w:val="auto"/>
        <w:outlineLvl w:val="0"/>
        <w:rPr>
          <w:rFonts w:eastAsia="Calibri"/>
          <w:b/>
          <w:bCs/>
          <w:kern w:val="32"/>
        </w:rPr>
      </w:pPr>
      <w:bookmarkStart w:id="91" w:name="_Toc490827335"/>
      <w:r>
        <w:rPr>
          <w:rFonts w:eastAsia="Calibri"/>
          <w:b/>
          <w:bCs/>
          <w:kern w:val="32"/>
        </w:rPr>
        <w:t xml:space="preserve">Appendix Q: </w:t>
      </w:r>
      <w:r w:rsidRPr="00A41F62">
        <w:rPr>
          <w:rFonts w:eastAsia="Calibri"/>
          <w:b/>
          <w:bCs/>
          <w:kern w:val="32"/>
        </w:rPr>
        <w:t>Resource</w:t>
      </w:r>
      <w:r>
        <w:rPr>
          <w:rFonts w:eastAsia="Calibri"/>
          <w:b/>
          <w:bCs/>
          <w:kern w:val="32"/>
        </w:rPr>
        <w:t xml:space="preserve"> List</w:t>
      </w:r>
      <w:r w:rsidRPr="00A41F62">
        <w:rPr>
          <w:rFonts w:eastAsia="Calibri"/>
          <w:b/>
          <w:bCs/>
          <w:kern w:val="32"/>
        </w:rPr>
        <w:t xml:space="preserve"> for </w:t>
      </w:r>
      <w:r>
        <w:rPr>
          <w:rFonts w:eastAsia="Calibri"/>
          <w:b/>
          <w:bCs/>
          <w:kern w:val="32"/>
        </w:rPr>
        <w:t>Students</w:t>
      </w:r>
      <w:bookmarkEnd w:id="91"/>
    </w:p>
    <w:p w14:paraId="5AA3B709" w14:textId="77777777" w:rsidR="00B86687" w:rsidRDefault="00B86687" w:rsidP="00B86687">
      <w:pPr>
        <w:spacing w:after="0"/>
        <w:rPr>
          <w:b/>
        </w:rPr>
      </w:pPr>
    </w:p>
    <w:p w14:paraId="55B1BD05" w14:textId="77777777" w:rsidR="00B86687" w:rsidRDefault="00B86687" w:rsidP="00B86687">
      <w:pPr>
        <w:spacing w:after="0"/>
        <w:rPr>
          <w:b/>
        </w:rPr>
      </w:pPr>
    </w:p>
    <w:p w14:paraId="1EAD401C" w14:textId="77777777" w:rsidR="00B86687" w:rsidRPr="00E80087" w:rsidRDefault="00B86687" w:rsidP="00B86687">
      <w:pPr>
        <w:spacing w:after="0" w:line="240" w:lineRule="auto"/>
        <w:rPr>
          <w:b/>
          <w:u w:val="single"/>
        </w:rPr>
      </w:pPr>
      <w:r w:rsidRPr="00E80087">
        <w:rPr>
          <w:b/>
          <w:u w:val="single"/>
        </w:rPr>
        <w:t xml:space="preserve">National </w:t>
      </w:r>
      <w:r>
        <w:rPr>
          <w:b/>
          <w:u w:val="single"/>
        </w:rPr>
        <w:t>Hopeline Network:</w:t>
      </w:r>
    </w:p>
    <w:p w14:paraId="77813D19" w14:textId="77777777" w:rsidR="00B86687" w:rsidRDefault="00B86687" w:rsidP="00B86687">
      <w:r w:rsidRPr="001706AB">
        <w:t xml:space="preserve">Telephone: </w:t>
      </w:r>
      <w:r>
        <w:t>1-800-442-HOPE (800-442-4673)</w:t>
      </w:r>
    </w:p>
    <w:p w14:paraId="3411DA80" w14:textId="77777777" w:rsidR="00B86687" w:rsidRDefault="00B86687" w:rsidP="00B86687">
      <w:r w:rsidRPr="00123C39">
        <w:t xml:space="preserve">Website: </w:t>
      </w:r>
      <w:hyperlink r:id="rId31" w:history="1">
        <w:r w:rsidRPr="00E63813">
          <w:rPr>
            <w:rStyle w:val="Hyperlink"/>
            <w:color w:val="auto"/>
          </w:rPr>
          <w:t>https://www.hopeline.com</w:t>
        </w:r>
      </w:hyperlink>
    </w:p>
    <w:p w14:paraId="2BF82210" w14:textId="77777777" w:rsidR="00B86687" w:rsidRDefault="00B86687" w:rsidP="00B86687">
      <w:pPr>
        <w:spacing w:after="0"/>
      </w:pPr>
    </w:p>
    <w:p w14:paraId="693F972D" w14:textId="77777777" w:rsidR="00B86687" w:rsidRPr="00E80087" w:rsidRDefault="00B86687" w:rsidP="00B86687">
      <w:pPr>
        <w:jc w:val="left"/>
      </w:pPr>
      <w:r w:rsidRPr="00A41F62">
        <w:rPr>
          <w:b/>
          <w:u w:val="single"/>
        </w:rPr>
        <w:t xml:space="preserve">Teen Helpline </w:t>
      </w:r>
      <w:r w:rsidRPr="00A41F62">
        <w:rPr>
          <w:b/>
          <w:u w:val="single"/>
        </w:rPr>
        <w:br/>
      </w:r>
      <w:r w:rsidRPr="001706AB">
        <w:t xml:space="preserve">Telephone: </w:t>
      </w:r>
      <w:r>
        <w:t>1-800-TLC-TEEN (800-852-8336)</w:t>
      </w:r>
    </w:p>
    <w:p w14:paraId="4797919C" w14:textId="77777777" w:rsidR="00B86687" w:rsidRPr="003471FF" w:rsidRDefault="00B86687" w:rsidP="00B86687">
      <w:r>
        <w:t xml:space="preserve">Website: </w:t>
      </w:r>
      <w:hyperlink r:id="rId32" w:history="1">
        <w:r w:rsidRPr="00E63813">
          <w:rPr>
            <w:rStyle w:val="Hyperlink"/>
            <w:color w:val="auto"/>
          </w:rPr>
          <w:t>https://teenlineonline.org/</w:t>
        </w:r>
      </w:hyperlink>
    </w:p>
    <w:p w14:paraId="77765A7B" w14:textId="77777777" w:rsidR="00BA07CD" w:rsidRPr="009C2187" w:rsidRDefault="00BA07CD" w:rsidP="009A17AE">
      <w:pPr>
        <w:jc w:val="center"/>
        <w:rPr>
          <w:sz w:val="40"/>
          <w:szCs w:val="40"/>
        </w:rPr>
      </w:pPr>
    </w:p>
    <w:p w14:paraId="6A93C181" w14:textId="77777777" w:rsidR="00CB63FC" w:rsidRDefault="00CB63FC">
      <w:pPr>
        <w:widowControl/>
        <w:adjustRightInd/>
        <w:spacing w:after="0" w:line="240" w:lineRule="auto"/>
        <w:jc w:val="left"/>
        <w:textAlignment w:val="auto"/>
        <w:rPr>
          <w:rFonts w:eastAsia="Calibri"/>
          <w:b/>
          <w:bCs/>
          <w:kern w:val="32"/>
        </w:rPr>
      </w:pPr>
      <w:bookmarkStart w:id="92" w:name="_Toc490827336"/>
      <w:r>
        <w:rPr>
          <w:rFonts w:eastAsia="Calibri"/>
          <w:b/>
          <w:bCs/>
          <w:kern w:val="32"/>
        </w:rPr>
        <w:br w:type="page"/>
      </w:r>
    </w:p>
    <w:p w14:paraId="180A95F1" w14:textId="1ACAA11E" w:rsidR="00853D4D" w:rsidRPr="00A41F62" w:rsidRDefault="00853D4D" w:rsidP="00853D4D">
      <w:pPr>
        <w:keepNext/>
        <w:widowControl/>
        <w:pBdr>
          <w:bottom w:val="single" w:sz="12" w:space="1" w:color="auto"/>
        </w:pBdr>
        <w:adjustRightInd/>
        <w:spacing w:after="0"/>
        <w:jc w:val="left"/>
        <w:textAlignment w:val="auto"/>
        <w:outlineLvl w:val="0"/>
        <w:rPr>
          <w:rFonts w:eastAsia="Calibri"/>
          <w:b/>
          <w:bCs/>
          <w:kern w:val="32"/>
        </w:rPr>
      </w:pPr>
      <w:r>
        <w:rPr>
          <w:rFonts w:eastAsia="Calibri"/>
          <w:b/>
          <w:bCs/>
          <w:kern w:val="32"/>
        </w:rPr>
        <w:t>Appendix R: Example Cognitive Lab Interview Tracking Schedule</w:t>
      </w:r>
      <w:bookmarkEnd w:id="92"/>
      <w:r>
        <w:rPr>
          <w:rFonts w:eastAsia="Calibri"/>
          <w:b/>
          <w:bCs/>
          <w:kern w:val="32"/>
        </w:rPr>
        <w:t xml:space="preserve"> </w:t>
      </w:r>
    </w:p>
    <w:p w14:paraId="232BEA5B" w14:textId="77777777" w:rsidR="00853D4D" w:rsidRDefault="00853D4D" w:rsidP="00170228">
      <w:pPr>
        <w:widowControl/>
        <w:adjustRightInd/>
        <w:spacing w:after="0" w:line="240" w:lineRule="auto"/>
        <w:jc w:val="left"/>
        <w:textAlignment w:val="auto"/>
        <w:rPr>
          <w:rFonts w:eastAsia="Calibri"/>
          <w:szCs w:val="22"/>
        </w:rPr>
      </w:pPr>
    </w:p>
    <w:p w14:paraId="1F7DCFC0" w14:textId="5A7EC8D3" w:rsidR="00804ECC" w:rsidRDefault="00804ECC" w:rsidP="00170228">
      <w:pPr>
        <w:widowControl/>
        <w:adjustRightInd/>
        <w:spacing w:after="0" w:line="240" w:lineRule="auto"/>
        <w:jc w:val="left"/>
        <w:textAlignment w:val="auto"/>
        <w:rPr>
          <w:rFonts w:eastAsia="Calibri"/>
          <w:szCs w:val="22"/>
        </w:rPr>
      </w:pPr>
      <w:r>
        <w:rPr>
          <w:rFonts w:eastAsia="Calibri"/>
          <w:szCs w:val="22"/>
        </w:rPr>
        <w:t>A</w:t>
      </w:r>
      <w:r w:rsidRPr="00804ECC">
        <w:rPr>
          <w:rFonts w:eastAsia="Calibri"/>
          <w:szCs w:val="22"/>
        </w:rPr>
        <w:t xml:space="preserve">n example tracking sheet to show how responses to screener questions </w:t>
      </w:r>
      <w:r>
        <w:rPr>
          <w:rFonts w:eastAsia="Calibri"/>
          <w:szCs w:val="22"/>
        </w:rPr>
        <w:t xml:space="preserve">(Appendices F and G) </w:t>
      </w:r>
      <w:r w:rsidRPr="00804ECC">
        <w:rPr>
          <w:rFonts w:eastAsia="Calibri"/>
          <w:szCs w:val="22"/>
        </w:rPr>
        <w:t>will be tracked in order to be used to determine the targeted sample, including diversification on key characteristics</w:t>
      </w:r>
      <w:r>
        <w:rPr>
          <w:rFonts w:eastAsia="Calibri"/>
          <w:szCs w:val="22"/>
        </w:rPr>
        <w:t>.</w:t>
      </w:r>
    </w:p>
    <w:p w14:paraId="3897B36B" w14:textId="77777777" w:rsidR="00804ECC" w:rsidRDefault="00804ECC" w:rsidP="00170228">
      <w:pPr>
        <w:widowControl/>
        <w:adjustRightInd/>
        <w:spacing w:after="0" w:line="240" w:lineRule="auto"/>
        <w:jc w:val="left"/>
        <w:textAlignment w:val="auto"/>
        <w:rPr>
          <w:rFonts w:eastAsia="Calibri"/>
          <w:szCs w:val="22"/>
        </w:rPr>
      </w:pPr>
    </w:p>
    <w:p w14:paraId="66CA5B4E" w14:textId="4ED807A7" w:rsidR="00853D4D" w:rsidRDefault="00853D4D" w:rsidP="00170228">
      <w:pPr>
        <w:widowControl/>
        <w:adjustRightInd/>
        <w:spacing w:after="0" w:line="240" w:lineRule="auto"/>
        <w:jc w:val="left"/>
        <w:textAlignment w:val="auto"/>
        <w:rPr>
          <w:rFonts w:eastAsia="Calibri"/>
          <w:szCs w:val="22"/>
        </w:rPr>
      </w:pPr>
      <w:r>
        <w:rPr>
          <w:rFonts w:eastAsia="Calibri"/>
          <w:noProof/>
          <w:szCs w:val="22"/>
        </w:rPr>
        <w:drawing>
          <wp:inline distT="0" distB="0" distL="0" distR="0" wp14:anchorId="48A46CC7" wp14:editId="6D534BF9">
            <wp:extent cx="6636385" cy="5029200"/>
            <wp:effectExtent l="0" t="0" r="0"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a:picLocks noChangeAspect="1" noChangeArrowheads="1"/>
                    </pic:cNvPicPr>
                  </pic:nvPicPr>
                  <pic:blipFill>
                    <a:blip r:embed="rId33">
                      <a:extLst>
                        <a:ext uri="{28A0092B-C50C-407E-A947-70E740481C1C}">
                          <a14:useLocalDpi xmlns:a14="http://schemas.microsoft.com/office/drawing/2010/main" val="0"/>
                        </a:ext>
                      </a:extLst>
                    </a:blip>
                    <a:srcRect/>
                    <a:stretch>
                      <a:fillRect/>
                    </a:stretch>
                  </pic:blipFill>
                  <pic:spPr bwMode="auto">
                    <a:xfrm>
                      <a:off x="0" y="0"/>
                      <a:ext cx="6666461" cy="5051992"/>
                    </a:xfrm>
                    <a:prstGeom prst="rect">
                      <a:avLst/>
                    </a:prstGeom>
                    <a:noFill/>
                  </pic:spPr>
                </pic:pic>
              </a:graphicData>
            </a:graphic>
          </wp:inline>
        </w:drawing>
      </w:r>
    </w:p>
    <w:sectPr w:rsidR="00853D4D" w:rsidSect="00CB63FC">
      <w:footerReference w:type="default" r:id="rId34"/>
      <w:footerReference w:type="first" r:id="rId35"/>
      <w:pgSz w:w="12240" w:h="15840" w:code="1"/>
      <w:pgMar w:top="864" w:right="864" w:bottom="446" w:left="864" w:header="432" w:footer="288" w:gutter="0"/>
      <w:pgNumType w:start="1"/>
      <w:cols w:space="72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endnote w:type="separator" w:id="-1">
    <w:p w14:paraId="5FA72BBF" w14:textId="77777777" w:rsidR="00F72346" w:rsidRDefault="00F72346" w:rsidP="001E3F72">
      <w:r>
        <w:separator/>
      </w:r>
    </w:p>
    <w:p w14:paraId="2B462B2F" w14:textId="77777777" w:rsidR="00F72346" w:rsidRDefault="00F72346" w:rsidP="001E3F72"/>
  </w:endnote>
  <w:endnote w:type="continuationSeparator" w:id="0">
    <w:p w14:paraId="409D0AC0" w14:textId="77777777" w:rsidR="00F72346" w:rsidRDefault="00F72346" w:rsidP="001E3F72">
      <w:r>
        <w:continuationSeparator/>
      </w:r>
    </w:p>
    <w:p w14:paraId="63B24808" w14:textId="77777777" w:rsidR="00F72346" w:rsidRDefault="00F72346" w:rsidP="001E3F72"/>
  </w:endnote>
  <w:endnote w:type="continuationNotice" w:id="1">
    <w:p w14:paraId="25871A08" w14:textId="77777777" w:rsidR="00F72346" w:rsidRDefault="00F72346">
      <w:pPr>
        <w:spacing w:after="0" w:line="240" w:lineRule="auto"/>
      </w:pP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1"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00002FF" w:usb1="4000ACFF" w:usb2="00000001" w:usb3="00000000" w:csb0="0000019F" w:csb1="00000000"/>
  </w:font>
  <w:font w:name="Arial">
    <w:panose1 w:val="020B0604020202020204"/>
    <w:charset w:val="00"/>
    <w:family w:val="swiss"/>
    <w:pitch w:val="variable"/>
    <w:sig w:usb0="E0002AFF" w:usb1="C0007843" w:usb2="00000009" w:usb3="00000000" w:csb0="000001FF" w:csb1="00000000"/>
  </w:font>
  <w:font w:name="Cambria">
    <w:panose1 w:val="02040503050406030204"/>
    <w:charset w:val="00"/>
    <w:family w:val="roman"/>
    <w:pitch w:val="variable"/>
    <w:sig w:usb0="E00002FF" w:usb1="400004FF" w:usb2="00000000" w:usb3="00000000" w:csb0="0000019F" w:csb1="00000000"/>
  </w:font>
  <w:font w:name="Tahoma">
    <w:panose1 w:val="020B0604030504040204"/>
    <w:charset w:val="00"/>
    <w:family w:val="swiss"/>
    <w:notTrueType/>
    <w:pitch w:val="variable"/>
    <w:sig w:usb0="00000003" w:usb1="00000000" w:usb2="00000000" w:usb3="00000000" w:csb0="00000001" w:csb1="00000000"/>
  </w:font>
  <w:font w:name="Consolas">
    <w:panose1 w:val="020B0609020204030204"/>
    <w:charset w:val="00"/>
    <w:family w:val="modern"/>
    <w:pitch w:val="fixed"/>
    <w:sig w:usb0="E10002FF" w:usb1="4000FCFF" w:usb2="00000009" w:usb3="00000000" w:csb0="0000019F" w:csb1="00000000"/>
  </w:font>
  <w:font w:name="Garamond">
    <w:panose1 w:val="02020404030301010803"/>
    <w:charset w:val="00"/>
    <w:family w:val="roman"/>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MS Mincho">
    <w:altName w:val="ＭＳ 明朝"/>
    <w:panose1 w:val="02020609040205080304"/>
    <w:charset w:val="80"/>
    <w:family w:val="roman"/>
    <w:notTrueType/>
    <w:pitch w:val="fixed"/>
    <w:sig w:usb0="00000001" w:usb1="08070000" w:usb2="00000010" w:usb3="00000000" w:csb0="00020000"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14:paraId="69CABB41" w14:textId="77777777" w:rsidR="00CB63FC" w:rsidRPr="00B309E5" w:rsidRDefault="00CB63FC">
    <w:pPr>
      <w:pStyle w:val="Footer"/>
      <w:spacing w:after="0" w:line="240" w:lineRule="auto"/>
      <w:jc w:val="center"/>
      <w:rPr>
        <w:sz w:val="20"/>
      </w:rPr>
    </w:pPr>
    <w:r w:rsidRPr="00B309E5">
      <w:rPr>
        <w:sz w:val="20"/>
      </w:rPr>
      <w:fldChar w:fldCharType="begin"/>
    </w:r>
    <w:r w:rsidRPr="00B309E5">
      <w:rPr>
        <w:sz w:val="20"/>
      </w:rPr>
      <w:instrText xml:space="preserve"> PAGE   \* MERGEFORMAT </w:instrText>
    </w:r>
    <w:r w:rsidRPr="00B309E5">
      <w:rPr>
        <w:sz w:val="20"/>
      </w:rPr>
      <w:fldChar w:fldCharType="separate"/>
    </w:r>
    <w:r w:rsidR="00562479">
      <w:rPr>
        <w:noProof/>
        <w:sz w:val="20"/>
      </w:rPr>
      <w:t>1</w:t>
    </w:r>
    <w:r w:rsidRPr="00B309E5">
      <w:rPr>
        <w:noProof/>
        <w:sz w:val="20"/>
      </w:rPr>
      <w:fldChar w:fldCharType="end"/>
    </w: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14:paraId="12C16AB9" w14:textId="77777777" w:rsidR="00CB63FC" w:rsidRPr="00B309E5" w:rsidRDefault="00CB63FC" w:rsidP="03A049AD">
    <w:pPr>
      <w:pStyle w:val="Footer"/>
      <w:spacing w:after="0" w:line="240" w:lineRule="auto"/>
      <w:jc w:val="center"/>
      <w:rPr>
        <w:sz w:val="20"/>
        <w:szCs w:val="20"/>
      </w:rPr>
    </w:pPr>
    <w:r w:rsidRPr="03A049AD">
      <w:rPr>
        <w:sz w:val="20"/>
        <w:szCs w:val="20"/>
      </w:rPr>
      <w:t>3</w:t>
    </w: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footnote w:type="separator" w:id="-1">
    <w:p w14:paraId="61C15031" w14:textId="77777777" w:rsidR="00F72346" w:rsidRDefault="00F72346" w:rsidP="00735B31">
      <w:pPr>
        <w:spacing w:after="0" w:line="240" w:lineRule="auto"/>
      </w:pPr>
      <w:r>
        <w:separator/>
      </w:r>
    </w:p>
  </w:footnote>
  <w:footnote w:type="continuationSeparator" w:id="0">
    <w:p w14:paraId="1DCEF1C1" w14:textId="77777777" w:rsidR="00F72346" w:rsidRDefault="00F72346" w:rsidP="00735B31">
      <w:pPr>
        <w:spacing w:after="0" w:line="240" w:lineRule="auto"/>
      </w:pPr>
      <w:r>
        <w:continuationSeparator/>
      </w:r>
    </w:p>
  </w:footnote>
  <w:footnote w:type="continuationNotice" w:id="1">
    <w:p w14:paraId="29521FD8" w14:textId="77777777" w:rsidR="00F72346" w:rsidRDefault="00F72346">
      <w:pPr>
        <w:spacing w:after="0" w:line="240" w:lineRule="auto"/>
      </w:pPr>
    </w:p>
  </w:footnote>
  <w:footnote w:id="2">
    <w:p w14:paraId="50DF2298" w14:textId="77777777" w:rsidR="00CB63FC" w:rsidRDefault="00CB63FC" w:rsidP="00B40C44">
      <w:pPr>
        <w:pStyle w:val="FootnoteText"/>
      </w:pPr>
      <w:r>
        <w:rPr>
          <w:rStyle w:val="FootnoteReference"/>
        </w:rPr>
        <w:footnoteRef/>
      </w:r>
      <w:r>
        <w:t xml:space="preserve"> Note: Text for the brochure can be found in </w:t>
      </w:r>
      <w:r w:rsidRPr="00544337">
        <w:t xml:space="preserve">Appendix </w:t>
      </w:r>
      <w:r>
        <w:t>E.</w:t>
      </w:r>
    </w:p>
  </w:footnote>
  <w:footnote w:id="3">
    <w:p w14:paraId="1B3EF48B" w14:textId="77777777" w:rsidR="00CB63FC" w:rsidRDefault="00CB63FC" w:rsidP="00B40C44">
      <w:pPr>
        <w:pStyle w:val="FootnoteText"/>
      </w:pPr>
      <w:r>
        <w:rPr>
          <w:rStyle w:val="FootnoteReference"/>
        </w:rPr>
        <w:footnoteRef/>
      </w:r>
      <w:r>
        <w:t xml:space="preserve"> Note: Text for the brochure can be found in </w:t>
      </w:r>
      <w:r w:rsidRPr="00544337">
        <w:t xml:space="preserve">Appendix </w:t>
      </w:r>
      <w:r>
        <w:t>E.</w:t>
      </w:r>
    </w:p>
  </w:footnote>
</w:footnote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abstractNum w:abstractNumId="0">
    <w:nsid w:val="00306C25"/>
    <w:multiLevelType w:val="hybridMultilevel"/>
    <w:tmpl w:val="330806BC"/>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1">
    <w:nsid w:val="01B9514F"/>
    <w:multiLevelType w:val="hybridMultilevel"/>
    <w:tmpl w:val="0ACA4096"/>
    <w:lvl w:ilvl="0" w:tplc="D89C8F20">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nsid w:val="01CA4452"/>
    <w:multiLevelType w:val="hybridMultilevel"/>
    <w:tmpl w:val="6812E712"/>
    <w:lvl w:ilvl="0" w:tplc="04090005">
      <w:start w:val="1"/>
      <w:numFmt w:val="bullet"/>
      <w:lvlText w:val=""/>
      <w:lvlJc w:val="left"/>
      <w:pPr>
        <w:ind w:left="1800" w:hanging="360"/>
      </w:pPr>
      <w:rPr>
        <w:rFonts w:ascii="Wingdings" w:hAnsi="Wingdings" w:hint="default"/>
      </w:rPr>
    </w:lvl>
    <w:lvl w:ilvl="1" w:tplc="04090003" w:tentative="1">
      <w:start w:val="1"/>
      <w:numFmt w:val="bullet"/>
      <w:lvlText w:val="o"/>
      <w:lvlJc w:val="left"/>
      <w:pPr>
        <w:ind w:left="2520" w:hanging="360"/>
      </w:pPr>
      <w:rPr>
        <w:rFonts w:ascii="Courier New" w:hAnsi="Courier New" w:cs="Courier New" w:hint="default"/>
      </w:rPr>
    </w:lvl>
    <w:lvl w:ilvl="2" w:tplc="04090005" w:tentative="1">
      <w:start w:val="1"/>
      <w:numFmt w:val="bullet"/>
      <w:lvlText w:val=""/>
      <w:lvlJc w:val="left"/>
      <w:pPr>
        <w:ind w:left="3240" w:hanging="360"/>
      </w:pPr>
      <w:rPr>
        <w:rFonts w:ascii="Wingdings" w:hAnsi="Wingdings" w:hint="default"/>
      </w:rPr>
    </w:lvl>
    <w:lvl w:ilvl="3" w:tplc="04090001" w:tentative="1">
      <w:start w:val="1"/>
      <w:numFmt w:val="bullet"/>
      <w:lvlText w:val=""/>
      <w:lvlJc w:val="left"/>
      <w:pPr>
        <w:ind w:left="3960" w:hanging="360"/>
      </w:pPr>
      <w:rPr>
        <w:rFonts w:ascii="Symbol" w:hAnsi="Symbol" w:hint="default"/>
      </w:rPr>
    </w:lvl>
    <w:lvl w:ilvl="4" w:tplc="04090003" w:tentative="1">
      <w:start w:val="1"/>
      <w:numFmt w:val="bullet"/>
      <w:lvlText w:val="o"/>
      <w:lvlJc w:val="left"/>
      <w:pPr>
        <w:ind w:left="4680" w:hanging="360"/>
      </w:pPr>
      <w:rPr>
        <w:rFonts w:ascii="Courier New" w:hAnsi="Courier New" w:cs="Courier New" w:hint="default"/>
      </w:rPr>
    </w:lvl>
    <w:lvl w:ilvl="5" w:tplc="04090005" w:tentative="1">
      <w:start w:val="1"/>
      <w:numFmt w:val="bullet"/>
      <w:lvlText w:val=""/>
      <w:lvlJc w:val="left"/>
      <w:pPr>
        <w:ind w:left="5400" w:hanging="360"/>
      </w:pPr>
      <w:rPr>
        <w:rFonts w:ascii="Wingdings" w:hAnsi="Wingdings" w:hint="default"/>
      </w:rPr>
    </w:lvl>
    <w:lvl w:ilvl="6" w:tplc="04090001" w:tentative="1">
      <w:start w:val="1"/>
      <w:numFmt w:val="bullet"/>
      <w:lvlText w:val=""/>
      <w:lvlJc w:val="left"/>
      <w:pPr>
        <w:ind w:left="6120" w:hanging="360"/>
      </w:pPr>
      <w:rPr>
        <w:rFonts w:ascii="Symbol" w:hAnsi="Symbol" w:hint="default"/>
      </w:rPr>
    </w:lvl>
    <w:lvl w:ilvl="7" w:tplc="04090003" w:tentative="1">
      <w:start w:val="1"/>
      <w:numFmt w:val="bullet"/>
      <w:lvlText w:val="o"/>
      <w:lvlJc w:val="left"/>
      <w:pPr>
        <w:ind w:left="6840" w:hanging="360"/>
      </w:pPr>
      <w:rPr>
        <w:rFonts w:ascii="Courier New" w:hAnsi="Courier New" w:cs="Courier New" w:hint="default"/>
      </w:rPr>
    </w:lvl>
    <w:lvl w:ilvl="8" w:tplc="04090005" w:tentative="1">
      <w:start w:val="1"/>
      <w:numFmt w:val="bullet"/>
      <w:lvlText w:val=""/>
      <w:lvlJc w:val="left"/>
      <w:pPr>
        <w:ind w:left="7560" w:hanging="360"/>
      </w:pPr>
      <w:rPr>
        <w:rFonts w:ascii="Wingdings" w:hAnsi="Wingdings" w:hint="default"/>
      </w:rPr>
    </w:lvl>
  </w:abstractNum>
  <w:abstractNum w:abstractNumId="3">
    <w:nsid w:val="02A63915"/>
    <w:multiLevelType w:val="hybridMultilevel"/>
    <w:tmpl w:val="445A8470"/>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4">
    <w:nsid w:val="0397560B"/>
    <w:multiLevelType w:val="hybridMultilevel"/>
    <w:tmpl w:val="3638853C"/>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5">
    <w:nsid w:val="04427CDA"/>
    <w:multiLevelType w:val="hybridMultilevel"/>
    <w:tmpl w:val="3BDCE57A"/>
    <w:lvl w:ilvl="0" w:tplc="33827C4A">
      <w:start w:val="1"/>
      <w:numFmt w:val="decimal"/>
      <w:pStyle w:val="OMBSectionHeading"/>
      <w:lvlText w:val="%1)"/>
      <w:lvlJc w:val="left"/>
      <w:pPr>
        <w:ind w:left="1440" w:hanging="360"/>
      </w:pPr>
      <w:rPr>
        <w:rFonts w:cs="Times New Roman"/>
      </w:rPr>
    </w:lvl>
    <w:lvl w:ilvl="1" w:tplc="04090019" w:tentative="1">
      <w:start w:val="1"/>
      <w:numFmt w:val="lowerLetter"/>
      <w:lvlText w:val="%2."/>
      <w:lvlJc w:val="left"/>
      <w:pPr>
        <w:ind w:left="2160" w:hanging="360"/>
      </w:pPr>
      <w:rPr>
        <w:rFonts w:cs="Times New Roman"/>
      </w:rPr>
    </w:lvl>
    <w:lvl w:ilvl="2" w:tplc="0409001B" w:tentative="1">
      <w:start w:val="1"/>
      <w:numFmt w:val="lowerRoman"/>
      <w:lvlText w:val="%3."/>
      <w:lvlJc w:val="right"/>
      <w:pPr>
        <w:ind w:left="2880" w:hanging="180"/>
      </w:pPr>
      <w:rPr>
        <w:rFonts w:cs="Times New Roman"/>
      </w:rPr>
    </w:lvl>
    <w:lvl w:ilvl="3" w:tplc="0409000F" w:tentative="1">
      <w:start w:val="1"/>
      <w:numFmt w:val="decimal"/>
      <w:lvlText w:val="%4."/>
      <w:lvlJc w:val="left"/>
      <w:pPr>
        <w:ind w:left="3600" w:hanging="360"/>
      </w:pPr>
      <w:rPr>
        <w:rFonts w:cs="Times New Roman"/>
      </w:rPr>
    </w:lvl>
    <w:lvl w:ilvl="4" w:tplc="04090019" w:tentative="1">
      <w:start w:val="1"/>
      <w:numFmt w:val="lowerLetter"/>
      <w:lvlText w:val="%5."/>
      <w:lvlJc w:val="left"/>
      <w:pPr>
        <w:ind w:left="4320" w:hanging="360"/>
      </w:pPr>
      <w:rPr>
        <w:rFonts w:cs="Times New Roman"/>
      </w:rPr>
    </w:lvl>
    <w:lvl w:ilvl="5" w:tplc="0409001B" w:tentative="1">
      <w:start w:val="1"/>
      <w:numFmt w:val="lowerRoman"/>
      <w:lvlText w:val="%6."/>
      <w:lvlJc w:val="right"/>
      <w:pPr>
        <w:ind w:left="5040" w:hanging="180"/>
      </w:pPr>
      <w:rPr>
        <w:rFonts w:cs="Times New Roman"/>
      </w:rPr>
    </w:lvl>
    <w:lvl w:ilvl="6" w:tplc="0409000F" w:tentative="1">
      <w:start w:val="1"/>
      <w:numFmt w:val="decimal"/>
      <w:lvlText w:val="%7."/>
      <w:lvlJc w:val="left"/>
      <w:pPr>
        <w:ind w:left="5760" w:hanging="360"/>
      </w:pPr>
      <w:rPr>
        <w:rFonts w:cs="Times New Roman"/>
      </w:rPr>
    </w:lvl>
    <w:lvl w:ilvl="7" w:tplc="04090019" w:tentative="1">
      <w:start w:val="1"/>
      <w:numFmt w:val="lowerLetter"/>
      <w:lvlText w:val="%8."/>
      <w:lvlJc w:val="left"/>
      <w:pPr>
        <w:ind w:left="6480" w:hanging="360"/>
      </w:pPr>
      <w:rPr>
        <w:rFonts w:cs="Times New Roman"/>
      </w:rPr>
    </w:lvl>
    <w:lvl w:ilvl="8" w:tplc="0409001B" w:tentative="1">
      <w:start w:val="1"/>
      <w:numFmt w:val="lowerRoman"/>
      <w:lvlText w:val="%9."/>
      <w:lvlJc w:val="right"/>
      <w:pPr>
        <w:ind w:left="7200" w:hanging="180"/>
      </w:pPr>
      <w:rPr>
        <w:rFonts w:cs="Times New Roman"/>
      </w:rPr>
    </w:lvl>
  </w:abstractNum>
  <w:abstractNum w:abstractNumId="6">
    <w:nsid w:val="059A2504"/>
    <w:multiLevelType w:val="hybridMultilevel"/>
    <w:tmpl w:val="ABBA8F00"/>
    <w:lvl w:ilvl="0" w:tplc="04090017">
      <w:start w:val="1"/>
      <w:numFmt w:val="lowerLetter"/>
      <w:lvlText w:val="%1)"/>
      <w:lvlJc w:val="left"/>
      <w:pPr>
        <w:ind w:left="1080" w:hanging="360"/>
      </w:pPr>
      <w:rPr>
        <w:rFonts w:hint="default"/>
      </w:rPr>
    </w:lvl>
    <w:lvl w:ilvl="1" w:tplc="04090019" w:tentative="1">
      <w:start w:val="1"/>
      <w:numFmt w:val="lowerLetter"/>
      <w:lvlText w:val="%2."/>
      <w:lvlJc w:val="left"/>
      <w:pPr>
        <w:ind w:left="1800" w:hanging="360"/>
      </w:pPr>
    </w:lvl>
    <w:lvl w:ilvl="2" w:tplc="0409001B" w:tentative="1">
      <w:start w:val="1"/>
      <w:numFmt w:val="lowerRoman"/>
      <w:lvlText w:val="%3."/>
      <w:lvlJc w:val="right"/>
      <w:pPr>
        <w:ind w:left="2520" w:hanging="180"/>
      </w:pPr>
    </w:lvl>
    <w:lvl w:ilvl="3" w:tplc="0409000F" w:tentative="1">
      <w:start w:val="1"/>
      <w:numFmt w:val="decimal"/>
      <w:lvlText w:val="%4."/>
      <w:lvlJc w:val="left"/>
      <w:pPr>
        <w:ind w:left="3240" w:hanging="360"/>
      </w:pPr>
    </w:lvl>
    <w:lvl w:ilvl="4" w:tplc="04090019" w:tentative="1">
      <w:start w:val="1"/>
      <w:numFmt w:val="lowerLetter"/>
      <w:lvlText w:val="%5."/>
      <w:lvlJc w:val="left"/>
      <w:pPr>
        <w:ind w:left="3960" w:hanging="360"/>
      </w:pPr>
    </w:lvl>
    <w:lvl w:ilvl="5" w:tplc="0409001B" w:tentative="1">
      <w:start w:val="1"/>
      <w:numFmt w:val="lowerRoman"/>
      <w:lvlText w:val="%6."/>
      <w:lvlJc w:val="right"/>
      <w:pPr>
        <w:ind w:left="4680" w:hanging="180"/>
      </w:pPr>
    </w:lvl>
    <w:lvl w:ilvl="6" w:tplc="0409000F" w:tentative="1">
      <w:start w:val="1"/>
      <w:numFmt w:val="decimal"/>
      <w:lvlText w:val="%7."/>
      <w:lvlJc w:val="left"/>
      <w:pPr>
        <w:ind w:left="5400" w:hanging="360"/>
      </w:pPr>
    </w:lvl>
    <w:lvl w:ilvl="7" w:tplc="04090019" w:tentative="1">
      <w:start w:val="1"/>
      <w:numFmt w:val="lowerLetter"/>
      <w:lvlText w:val="%8."/>
      <w:lvlJc w:val="left"/>
      <w:pPr>
        <w:ind w:left="6120" w:hanging="360"/>
      </w:pPr>
    </w:lvl>
    <w:lvl w:ilvl="8" w:tplc="0409001B" w:tentative="1">
      <w:start w:val="1"/>
      <w:numFmt w:val="lowerRoman"/>
      <w:lvlText w:val="%9."/>
      <w:lvlJc w:val="right"/>
      <w:pPr>
        <w:ind w:left="6840" w:hanging="180"/>
      </w:pPr>
    </w:lvl>
  </w:abstractNum>
  <w:abstractNum w:abstractNumId="7">
    <w:nsid w:val="08A14AE9"/>
    <w:multiLevelType w:val="hybridMultilevel"/>
    <w:tmpl w:val="88DE1840"/>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8">
    <w:nsid w:val="08DB5D37"/>
    <w:multiLevelType w:val="hybridMultilevel"/>
    <w:tmpl w:val="88DE1840"/>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nsid w:val="0C1234B2"/>
    <w:multiLevelType w:val="hybridMultilevel"/>
    <w:tmpl w:val="3510F8CE"/>
    <w:lvl w:ilvl="0" w:tplc="0409000F">
      <w:start w:val="1"/>
      <w:numFmt w:val="decimal"/>
      <w:lvlText w:val="%1."/>
      <w:lvlJc w:val="left"/>
      <w:pPr>
        <w:ind w:left="720" w:hanging="360"/>
      </w:pPr>
    </w:lvl>
    <w:lvl w:ilvl="1" w:tplc="AD30ADD0">
      <w:start w:val="6"/>
      <w:numFmt w:val="bullet"/>
      <w:lvlText w:val="•"/>
      <w:lvlJc w:val="left"/>
      <w:pPr>
        <w:ind w:left="1800" w:hanging="720"/>
      </w:pPr>
      <w:rPr>
        <w:rFonts w:ascii="Times New Roman" w:eastAsia="Calibri" w:hAnsi="Times New Roman" w:cs="Times New Roman" w:hint="default"/>
      </w:r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0">
    <w:nsid w:val="0C861C12"/>
    <w:multiLevelType w:val="hybridMultilevel"/>
    <w:tmpl w:val="04FEEA38"/>
    <w:lvl w:ilvl="0" w:tplc="D89C8F20">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1">
    <w:nsid w:val="0D437D61"/>
    <w:multiLevelType w:val="hybridMultilevel"/>
    <w:tmpl w:val="49D00E8C"/>
    <w:lvl w:ilvl="0" w:tplc="0409000F">
      <w:start w:val="1"/>
      <w:numFmt w:val="decimal"/>
      <w:lvlText w:val="%1."/>
      <w:lvlJc w:val="left"/>
      <w:pPr>
        <w:ind w:left="720" w:hanging="360"/>
      </w:pPr>
      <w:rPr>
        <w:rFonts w:cs="Times New Roman"/>
      </w:rPr>
    </w:lvl>
    <w:lvl w:ilvl="1" w:tplc="04090019">
      <w:start w:val="1"/>
      <w:numFmt w:val="lowerLetter"/>
      <w:lvlText w:val="%2."/>
      <w:lvlJc w:val="left"/>
      <w:pPr>
        <w:ind w:left="1440" w:hanging="360"/>
      </w:pPr>
      <w:rPr>
        <w:rFonts w:cs="Times New Roman"/>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12">
    <w:nsid w:val="11021C1C"/>
    <w:multiLevelType w:val="hybridMultilevel"/>
    <w:tmpl w:val="4170E044"/>
    <w:lvl w:ilvl="0" w:tplc="D89C8F20">
      <w:start w:val="1"/>
      <w:numFmt w:val="bullet"/>
      <w:lvlText w:val=""/>
      <w:lvlJc w:val="left"/>
      <w:pPr>
        <w:ind w:left="1800" w:hanging="360"/>
      </w:pPr>
      <w:rPr>
        <w:rFonts w:ascii="Symbol" w:hAnsi="Symbol" w:hint="default"/>
      </w:rPr>
    </w:lvl>
    <w:lvl w:ilvl="1" w:tplc="04090003" w:tentative="1">
      <w:start w:val="1"/>
      <w:numFmt w:val="bullet"/>
      <w:lvlText w:val="o"/>
      <w:lvlJc w:val="left"/>
      <w:pPr>
        <w:ind w:left="2520" w:hanging="360"/>
      </w:pPr>
      <w:rPr>
        <w:rFonts w:ascii="Courier New" w:hAnsi="Courier New" w:cs="Courier New" w:hint="default"/>
      </w:rPr>
    </w:lvl>
    <w:lvl w:ilvl="2" w:tplc="04090005" w:tentative="1">
      <w:start w:val="1"/>
      <w:numFmt w:val="bullet"/>
      <w:lvlText w:val=""/>
      <w:lvlJc w:val="left"/>
      <w:pPr>
        <w:ind w:left="3240" w:hanging="360"/>
      </w:pPr>
      <w:rPr>
        <w:rFonts w:ascii="Wingdings" w:hAnsi="Wingdings" w:hint="default"/>
      </w:rPr>
    </w:lvl>
    <w:lvl w:ilvl="3" w:tplc="04090001" w:tentative="1">
      <w:start w:val="1"/>
      <w:numFmt w:val="bullet"/>
      <w:lvlText w:val=""/>
      <w:lvlJc w:val="left"/>
      <w:pPr>
        <w:ind w:left="3960" w:hanging="360"/>
      </w:pPr>
      <w:rPr>
        <w:rFonts w:ascii="Symbol" w:hAnsi="Symbol" w:hint="default"/>
      </w:rPr>
    </w:lvl>
    <w:lvl w:ilvl="4" w:tplc="04090003" w:tentative="1">
      <w:start w:val="1"/>
      <w:numFmt w:val="bullet"/>
      <w:lvlText w:val="o"/>
      <w:lvlJc w:val="left"/>
      <w:pPr>
        <w:ind w:left="4680" w:hanging="360"/>
      </w:pPr>
      <w:rPr>
        <w:rFonts w:ascii="Courier New" w:hAnsi="Courier New" w:cs="Courier New" w:hint="default"/>
      </w:rPr>
    </w:lvl>
    <w:lvl w:ilvl="5" w:tplc="04090005" w:tentative="1">
      <w:start w:val="1"/>
      <w:numFmt w:val="bullet"/>
      <w:lvlText w:val=""/>
      <w:lvlJc w:val="left"/>
      <w:pPr>
        <w:ind w:left="5400" w:hanging="360"/>
      </w:pPr>
      <w:rPr>
        <w:rFonts w:ascii="Wingdings" w:hAnsi="Wingdings" w:hint="default"/>
      </w:rPr>
    </w:lvl>
    <w:lvl w:ilvl="6" w:tplc="04090001" w:tentative="1">
      <w:start w:val="1"/>
      <w:numFmt w:val="bullet"/>
      <w:lvlText w:val=""/>
      <w:lvlJc w:val="left"/>
      <w:pPr>
        <w:ind w:left="6120" w:hanging="360"/>
      </w:pPr>
      <w:rPr>
        <w:rFonts w:ascii="Symbol" w:hAnsi="Symbol" w:hint="default"/>
      </w:rPr>
    </w:lvl>
    <w:lvl w:ilvl="7" w:tplc="04090003" w:tentative="1">
      <w:start w:val="1"/>
      <w:numFmt w:val="bullet"/>
      <w:lvlText w:val="o"/>
      <w:lvlJc w:val="left"/>
      <w:pPr>
        <w:ind w:left="6840" w:hanging="360"/>
      </w:pPr>
      <w:rPr>
        <w:rFonts w:ascii="Courier New" w:hAnsi="Courier New" w:cs="Courier New" w:hint="default"/>
      </w:rPr>
    </w:lvl>
    <w:lvl w:ilvl="8" w:tplc="04090005" w:tentative="1">
      <w:start w:val="1"/>
      <w:numFmt w:val="bullet"/>
      <w:lvlText w:val=""/>
      <w:lvlJc w:val="left"/>
      <w:pPr>
        <w:ind w:left="7560" w:hanging="360"/>
      </w:pPr>
      <w:rPr>
        <w:rFonts w:ascii="Wingdings" w:hAnsi="Wingdings" w:hint="default"/>
      </w:rPr>
    </w:lvl>
  </w:abstractNum>
  <w:abstractNum w:abstractNumId="13">
    <w:nsid w:val="11C15E80"/>
    <w:multiLevelType w:val="hybridMultilevel"/>
    <w:tmpl w:val="1804C200"/>
    <w:lvl w:ilvl="0" w:tplc="1EAAB8BC">
      <w:start w:val="1"/>
      <w:numFmt w:val="decimal"/>
      <w:lvlText w:val="%1."/>
      <w:lvlJc w:val="left"/>
      <w:pPr>
        <w:ind w:left="4410" w:hanging="360"/>
      </w:pPr>
      <w:rPr>
        <w:i w:val="0"/>
      </w:rPr>
    </w:lvl>
    <w:lvl w:ilvl="1" w:tplc="04090019">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nsid w:val="17972015"/>
    <w:multiLevelType w:val="hybridMultilevel"/>
    <w:tmpl w:val="FFD2AEEE"/>
    <w:lvl w:ilvl="0" w:tplc="192E4FC6">
      <w:start w:val="1"/>
      <w:numFmt w:val="decimal"/>
      <w:lvlText w:val="%1."/>
      <w:lvlJc w:val="left"/>
      <w:pPr>
        <w:tabs>
          <w:tab w:val="num" w:pos="360"/>
        </w:tabs>
        <w:ind w:left="360" w:hanging="360"/>
      </w:pPr>
      <w:rPr>
        <w:rFonts w:hint="default"/>
        <w:b/>
        <w:i w:val="0"/>
        <w:color w:val="auto"/>
      </w:rPr>
    </w:lvl>
    <w:lvl w:ilvl="1" w:tplc="04090019">
      <w:start w:val="1"/>
      <w:numFmt w:val="lowerLetter"/>
      <w:lvlText w:val="%2."/>
      <w:lvlJc w:val="left"/>
      <w:pPr>
        <w:tabs>
          <w:tab w:val="num" w:pos="1080"/>
        </w:tabs>
        <w:ind w:left="1080" w:hanging="360"/>
      </w:pPr>
    </w:lvl>
    <w:lvl w:ilvl="2" w:tplc="0409001B" w:tentative="1">
      <w:start w:val="1"/>
      <w:numFmt w:val="lowerRoman"/>
      <w:lvlText w:val="%3."/>
      <w:lvlJc w:val="right"/>
      <w:pPr>
        <w:tabs>
          <w:tab w:val="num" w:pos="1800"/>
        </w:tabs>
        <w:ind w:left="1800" w:hanging="180"/>
      </w:pPr>
    </w:lvl>
    <w:lvl w:ilvl="3" w:tplc="0409000F" w:tentative="1">
      <w:start w:val="1"/>
      <w:numFmt w:val="decimal"/>
      <w:lvlText w:val="%4."/>
      <w:lvlJc w:val="left"/>
      <w:pPr>
        <w:tabs>
          <w:tab w:val="num" w:pos="2520"/>
        </w:tabs>
        <w:ind w:left="2520" w:hanging="360"/>
      </w:pPr>
    </w:lvl>
    <w:lvl w:ilvl="4" w:tplc="04090019" w:tentative="1">
      <w:start w:val="1"/>
      <w:numFmt w:val="lowerLetter"/>
      <w:lvlText w:val="%5."/>
      <w:lvlJc w:val="left"/>
      <w:pPr>
        <w:tabs>
          <w:tab w:val="num" w:pos="3240"/>
        </w:tabs>
        <w:ind w:left="3240" w:hanging="360"/>
      </w:pPr>
    </w:lvl>
    <w:lvl w:ilvl="5" w:tplc="0409001B" w:tentative="1">
      <w:start w:val="1"/>
      <w:numFmt w:val="lowerRoman"/>
      <w:lvlText w:val="%6."/>
      <w:lvlJc w:val="right"/>
      <w:pPr>
        <w:tabs>
          <w:tab w:val="num" w:pos="3960"/>
        </w:tabs>
        <w:ind w:left="3960" w:hanging="180"/>
      </w:pPr>
    </w:lvl>
    <w:lvl w:ilvl="6" w:tplc="0409000F" w:tentative="1">
      <w:start w:val="1"/>
      <w:numFmt w:val="decimal"/>
      <w:lvlText w:val="%7."/>
      <w:lvlJc w:val="left"/>
      <w:pPr>
        <w:tabs>
          <w:tab w:val="num" w:pos="4680"/>
        </w:tabs>
        <w:ind w:left="4680" w:hanging="360"/>
      </w:pPr>
    </w:lvl>
    <w:lvl w:ilvl="7" w:tplc="04090019" w:tentative="1">
      <w:start w:val="1"/>
      <w:numFmt w:val="lowerLetter"/>
      <w:lvlText w:val="%8."/>
      <w:lvlJc w:val="left"/>
      <w:pPr>
        <w:tabs>
          <w:tab w:val="num" w:pos="5400"/>
        </w:tabs>
        <w:ind w:left="5400" w:hanging="360"/>
      </w:pPr>
    </w:lvl>
    <w:lvl w:ilvl="8" w:tplc="0409001B" w:tentative="1">
      <w:start w:val="1"/>
      <w:numFmt w:val="lowerRoman"/>
      <w:lvlText w:val="%9."/>
      <w:lvlJc w:val="right"/>
      <w:pPr>
        <w:tabs>
          <w:tab w:val="num" w:pos="6120"/>
        </w:tabs>
        <w:ind w:left="6120" w:hanging="180"/>
      </w:pPr>
    </w:lvl>
  </w:abstractNum>
  <w:abstractNum w:abstractNumId="15">
    <w:nsid w:val="18B16704"/>
    <w:multiLevelType w:val="hybridMultilevel"/>
    <w:tmpl w:val="44E8D81A"/>
    <w:lvl w:ilvl="0" w:tplc="0409000F">
      <w:start w:val="1"/>
      <w:numFmt w:val="decimal"/>
      <w:lvlText w:val="%1."/>
      <w:lvlJc w:val="left"/>
      <w:pPr>
        <w:ind w:left="720" w:hanging="360"/>
      </w:pPr>
    </w:lvl>
    <w:lvl w:ilvl="1" w:tplc="04090019">
      <w:start w:val="1"/>
      <w:numFmt w:val="lowerLetter"/>
      <w:lvlText w:val="%2."/>
      <w:lvlJc w:val="left"/>
      <w:pPr>
        <w:ind w:left="1440" w:hanging="360"/>
      </w:pPr>
      <w:rPr>
        <w:rFonts w:cs="Times New Roman"/>
      </w:rPr>
    </w:lvl>
    <w:lvl w:ilvl="2" w:tplc="0409001B" w:tentative="1">
      <w:start w:val="1"/>
      <w:numFmt w:val="lowerRoman"/>
      <w:lvlText w:val="%3."/>
      <w:lvlJc w:val="right"/>
      <w:pPr>
        <w:ind w:left="2160" w:hanging="180"/>
      </w:pPr>
      <w:rPr>
        <w:rFonts w:cs="Times New Roman"/>
      </w:rPr>
    </w:lvl>
    <w:lvl w:ilvl="3" w:tplc="0409000F" w:tentative="1">
      <w:start w:val="1"/>
      <w:numFmt w:val="decimal"/>
      <w:lvlText w:val="%4."/>
      <w:lvlJc w:val="left"/>
      <w:pPr>
        <w:ind w:left="2880" w:hanging="360"/>
      </w:pPr>
      <w:rPr>
        <w:rFonts w:cs="Times New Roman"/>
      </w:rPr>
    </w:lvl>
    <w:lvl w:ilvl="4" w:tplc="04090019" w:tentative="1">
      <w:start w:val="1"/>
      <w:numFmt w:val="lowerLetter"/>
      <w:lvlText w:val="%5."/>
      <w:lvlJc w:val="left"/>
      <w:pPr>
        <w:ind w:left="3600" w:hanging="360"/>
      </w:pPr>
      <w:rPr>
        <w:rFonts w:cs="Times New Roman"/>
      </w:rPr>
    </w:lvl>
    <w:lvl w:ilvl="5" w:tplc="0409001B" w:tentative="1">
      <w:start w:val="1"/>
      <w:numFmt w:val="lowerRoman"/>
      <w:lvlText w:val="%6."/>
      <w:lvlJc w:val="right"/>
      <w:pPr>
        <w:ind w:left="4320" w:hanging="180"/>
      </w:pPr>
      <w:rPr>
        <w:rFonts w:cs="Times New Roman"/>
      </w:rPr>
    </w:lvl>
    <w:lvl w:ilvl="6" w:tplc="0409000F" w:tentative="1">
      <w:start w:val="1"/>
      <w:numFmt w:val="decimal"/>
      <w:lvlText w:val="%7."/>
      <w:lvlJc w:val="left"/>
      <w:pPr>
        <w:ind w:left="5040" w:hanging="360"/>
      </w:pPr>
      <w:rPr>
        <w:rFonts w:cs="Times New Roman"/>
      </w:rPr>
    </w:lvl>
    <w:lvl w:ilvl="7" w:tplc="04090019" w:tentative="1">
      <w:start w:val="1"/>
      <w:numFmt w:val="lowerLetter"/>
      <w:lvlText w:val="%8."/>
      <w:lvlJc w:val="left"/>
      <w:pPr>
        <w:ind w:left="5760" w:hanging="360"/>
      </w:pPr>
      <w:rPr>
        <w:rFonts w:cs="Times New Roman"/>
      </w:rPr>
    </w:lvl>
    <w:lvl w:ilvl="8" w:tplc="0409001B" w:tentative="1">
      <w:start w:val="1"/>
      <w:numFmt w:val="lowerRoman"/>
      <w:lvlText w:val="%9."/>
      <w:lvlJc w:val="right"/>
      <w:pPr>
        <w:ind w:left="6480" w:hanging="180"/>
      </w:pPr>
      <w:rPr>
        <w:rFonts w:cs="Times New Roman"/>
      </w:rPr>
    </w:lvl>
  </w:abstractNum>
  <w:abstractNum w:abstractNumId="16">
    <w:nsid w:val="194F232D"/>
    <w:multiLevelType w:val="hybridMultilevel"/>
    <w:tmpl w:val="49D00E8C"/>
    <w:lvl w:ilvl="0" w:tplc="0409000F">
      <w:start w:val="1"/>
      <w:numFmt w:val="decimal"/>
      <w:lvlText w:val="%1."/>
      <w:lvlJc w:val="left"/>
      <w:pPr>
        <w:ind w:left="720" w:hanging="360"/>
      </w:pPr>
      <w:rPr>
        <w:rFonts w:cs="Times New Roman"/>
      </w:rPr>
    </w:lvl>
    <w:lvl w:ilvl="1" w:tplc="04090019">
      <w:start w:val="1"/>
      <w:numFmt w:val="lowerLetter"/>
      <w:lvlText w:val="%2."/>
      <w:lvlJc w:val="left"/>
      <w:pPr>
        <w:ind w:left="1440" w:hanging="360"/>
      </w:pPr>
      <w:rPr>
        <w:rFonts w:cs="Times New Roman"/>
      </w:rPr>
    </w:lvl>
    <w:lvl w:ilvl="2" w:tplc="0409001B" w:tentative="1">
      <w:start w:val="1"/>
      <w:numFmt w:val="lowerRoman"/>
      <w:lvlText w:val="%3."/>
      <w:lvlJc w:val="right"/>
      <w:pPr>
        <w:ind w:left="2160" w:hanging="180"/>
      </w:pPr>
      <w:rPr>
        <w:rFonts w:cs="Times New Roman"/>
      </w:rPr>
    </w:lvl>
    <w:lvl w:ilvl="3" w:tplc="0409000F" w:tentative="1">
      <w:start w:val="1"/>
      <w:numFmt w:val="decimal"/>
      <w:lvlText w:val="%4."/>
      <w:lvlJc w:val="left"/>
      <w:pPr>
        <w:ind w:left="2880" w:hanging="360"/>
      </w:pPr>
      <w:rPr>
        <w:rFonts w:cs="Times New Roman"/>
      </w:rPr>
    </w:lvl>
    <w:lvl w:ilvl="4" w:tplc="04090019" w:tentative="1">
      <w:start w:val="1"/>
      <w:numFmt w:val="lowerLetter"/>
      <w:lvlText w:val="%5."/>
      <w:lvlJc w:val="left"/>
      <w:pPr>
        <w:ind w:left="3600" w:hanging="360"/>
      </w:pPr>
      <w:rPr>
        <w:rFonts w:cs="Times New Roman"/>
      </w:rPr>
    </w:lvl>
    <w:lvl w:ilvl="5" w:tplc="0409001B" w:tentative="1">
      <w:start w:val="1"/>
      <w:numFmt w:val="lowerRoman"/>
      <w:lvlText w:val="%6."/>
      <w:lvlJc w:val="right"/>
      <w:pPr>
        <w:ind w:left="4320" w:hanging="180"/>
      </w:pPr>
      <w:rPr>
        <w:rFonts w:cs="Times New Roman"/>
      </w:rPr>
    </w:lvl>
    <w:lvl w:ilvl="6" w:tplc="0409000F" w:tentative="1">
      <w:start w:val="1"/>
      <w:numFmt w:val="decimal"/>
      <w:lvlText w:val="%7."/>
      <w:lvlJc w:val="left"/>
      <w:pPr>
        <w:ind w:left="5040" w:hanging="360"/>
      </w:pPr>
      <w:rPr>
        <w:rFonts w:cs="Times New Roman"/>
      </w:rPr>
    </w:lvl>
    <w:lvl w:ilvl="7" w:tplc="04090019" w:tentative="1">
      <w:start w:val="1"/>
      <w:numFmt w:val="lowerLetter"/>
      <w:lvlText w:val="%8."/>
      <w:lvlJc w:val="left"/>
      <w:pPr>
        <w:ind w:left="5760" w:hanging="360"/>
      </w:pPr>
      <w:rPr>
        <w:rFonts w:cs="Times New Roman"/>
      </w:rPr>
    </w:lvl>
    <w:lvl w:ilvl="8" w:tplc="0409001B" w:tentative="1">
      <w:start w:val="1"/>
      <w:numFmt w:val="lowerRoman"/>
      <w:lvlText w:val="%9."/>
      <w:lvlJc w:val="right"/>
      <w:pPr>
        <w:ind w:left="6480" w:hanging="180"/>
      </w:pPr>
      <w:rPr>
        <w:rFonts w:cs="Times New Roman"/>
      </w:rPr>
    </w:lvl>
  </w:abstractNum>
  <w:abstractNum w:abstractNumId="17">
    <w:nsid w:val="1A5D25E3"/>
    <w:multiLevelType w:val="hybridMultilevel"/>
    <w:tmpl w:val="557A94FC"/>
    <w:lvl w:ilvl="0" w:tplc="D89C8F20">
      <w:start w:val="1"/>
      <w:numFmt w:val="bullet"/>
      <w:lvlText w:val=""/>
      <w:lvlJc w:val="left"/>
      <w:pPr>
        <w:ind w:left="720" w:hanging="360"/>
      </w:pPr>
      <w:rPr>
        <w:rFonts w:ascii="Symbol" w:hAnsi="Symbol" w:hint="default"/>
      </w:rPr>
    </w:lvl>
    <w:lvl w:ilvl="1" w:tplc="D89C8F20">
      <w:start w:val="1"/>
      <w:numFmt w:val="bullet"/>
      <w:lvlText w:val=""/>
      <w:lvlJc w:val="left"/>
      <w:pPr>
        <w:ind w:left="1440" w:hanging="360"/>
      </w:pPr>
      <w:rPr>
        <w:rFonts w:ascii="Symbol" w:hAnsi="Symbol" w:hint="default"/>
      </w:rPr>
    </w:lvl>
    <w:lvl w:ilvl="2" w:tplc="04090005">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8">
    <w:nsid w:val="1AF71999"/>
    <w:multiLevelType w:val="hybridMultilevel"/>
    <w:tmpl w:val="0A468DFE"/>
    <w:lvl w:ilvl="0" w:tplc="EE3E7636">
      <w:start w:val="4"/>
      <w:numFmt w:val="decimal"/>
      <w:lvlText w:val="%1."/>
      <w:lvlJc w:val="left"/>
      <w:pPr>
        <w:ind w:left="4410" w:hanging="360"/>
      </w:pPr>
      <w:rPr>
        <w:rFonts w:hint="default"/>
        <w:i w:val="0"/>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9">
    <w:nsid w:val="1C0B7DFE"/>
    <w:multiLevelType w:val="hybridMultilevel"/>
    <w:tmpl w:val="B26C5DA6"/>
    <w:lvl w:ilvl="0" w:tplc="04090001">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1C466D36"/>
    <w:multiLevelType w:val="hybridMultilevel"/>
    <w:tmpl w:val="FB9E616C"/>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21">
    <w:nsid w:val="1DC25D96"/>
    <w:multiLevelType w:val="hybridMultilevel"/>
    <w:tmpl w:val="1264E9D0"/>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1E196733"/>
    <w:multiLevelType w:val="hybridMultilevel"/>
    <w:tmpl w:val="96B6608E"/>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23">
    <w:nsid w:val="1FDF5A59"/>
    <w:multiLevelType w:val="hybridMultilevel"/>
    <w:tmpl w:val="A92A4F76"/>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237756B9"/>
    <w:multiLevelType w:val="hybridMultilevel"/>
    <w:tmpl w:val="88DE1840"/>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5">
    <w:nsid w:val="23D30D75"/>
    <w:multiLevelType w:val="hybridMultilevel"/>
    <w:tmpl w:val="FCD28A06"/>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6">
    <w:nsid w:val="241E5CCF"/>
    <w:multiLevelType w:val="hybridMultilevel"/>
    <w:tmpl w:val="77D230A4"/>
    <w:lvl w:ilvl="0" w:tplc="D89C8F20">
      <w:start w:val="1"/>
      <w:numFmt w:val="bullet"/>
      <w:lvlText w:val=""/>
      <w:lvlJc w:val="left"/>
      <w:pPr>
        <w:ind w:left="1440" w:hanging="360"/>
      </w:pPr>
      <w:rPr>
        <w:rFonts w:ascii="Symbol" w:hAnsi="Symbol" w:hint="default"/>
      </w:rPr>
    </w:lvl>
    <w:lvl w:ilvl="1" w:tplc="04090003">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27">
    <w:nsid w:val="283B1628"/>
    <w:multiLevelType w:val="hybridMultilevel"/>
    <w:tmpl w:val="72EE7B78"/>
    <w:lvl w:ilvl="0" w:tplc="04090001">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8">
    <w:nsid w:val="2B2E4838"/>
    <w:multiLevelType w:val="hybridMultilevel"/>
    <w:tmpl w:val="A5EAAE36"/>
    <w:lvl w:ilvl="0" w:tplc="D89C8F20">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9">
    <w:nsid w:val="2D5B35E2"/>
    <w:multiLevelType w:val="hybridMultilevel"/>
    <w:tmpl w:val="49D00E8C"/>
    <w:lvl w:ilvl="0" w:tplc="0409000F">
      <w:start w:val="1"/>
      <w:numFmt w:val="decimal"/>
      <w:lvlText w:val="%1."/>
      <w:lvlJc w:val="left"/>
      <w:pPr>
        <w:ind w:left="720" w:hanging="360"/>
      </w:pPr>
      <w:rPr>
        <w:rFonts w:cs="Times New Roman"/>
      </w:rPr>
    </w:lvl>
    <w:lvl w:ilvl="1" w:tplc="04090019">
      <w:start w:val="1"/>
      <w:numFmt w:val="lowerLetter"/>
      <w:lvlText w:val="%2."/>
      <w:lvlJc w:val="left"/>
      <w:pPr>
        <w:ind w:left="1440" w:hanging="360"/>
      </w:pPr>
      <w:rPr>
        <w:rFonts w:cs="Times New Roman"/>
      </w:rPr>
    </w:lvl>
    <w:lvl w:ilvl="2" w:tplc="0409001B" w:tentative="1">
      <w:start w:val="1"/>
      <w:numFmt w:val="lowerRoman"/>
      <w:lvlText w:val="%3."/>
      <w:lvlJc w:val="right"/>
      <w:pPr>
        <w:ind w:left="2160" w:hanging="180"/>
      </w:pPr>
      <w:rPr>
        <w:rFonts w:cs="Times New Roman"/>
      </w:rPr>
    </w:lvl>
    <w:lvl w:ilvl="3" w:tplc="0409000F" w:tentative="1">
      <w:start w:val="1"/>
      <w:numFmt w:val="decimal"/>
      <w:lvlText w:val="%4."/>
      <w:lvlJc w:val="left"/>
      <w:pPr>
        <w:ind w:left="2880" w:hanging="360"/>
      </w:pPr>
      <w:rPr>
        <w:rFonts w:cs="Times New Roman"/>
      </w:rPr>
    </w:lvl>
    <w:lvl w:ilvl="4" w:tplc="04090019" w:tentative="1">
      <w:start w:val="1"/>
      <w:numFmt w:val="lowerLetter"/>
      <w:lvlText w:val="%5."/>
      <w:lvlJc w:val="left"/>
      <w:pPr>
        <w:ind w:left="3600" w:hanging="360"/>
      </w:pPr>
      <w:rPr>
        <w:rFonts w:cs="Times New Roman"/>
      </w:rPr>
    </w:lvl>
    <w:lvl w:ilvl="5" w:tplc="0409001B" w:tentative="1">
      <w:start w:val="1"/>
      <w:numFmt w:val="lowerRoman"/>
      <w:lvlText w:val="%6."/>
      <w:lvlJc w:val="right"/>
      <w:pPr>
        <w:ind w:left="4320" w:hanging="180"/>
      </w:pPr>
      <w:rPr>
        <w:rFonts w:cs="Times New Roman"/>
      </w:rPr>
    </w:lvl>
    <w:lvl w:ilvl="6" w:tplc="0409000F" w:tentative="1">
      <w:start w:val="1"/>
      <w:numFmt w:val="decimal"/>
      <w:lvlText w:val="%7."/>
      <w:lvlJc w:val="left"/>
      <w:pPr>
        <w:ind w:left="5040" w:hanging="360"/>
      </w:pPr>
      <w:rPr>
        <w:rFonts w:cs="Times New Roman"/>
      </w:rPr>
    </w:lvl>
    <w:lvl w:ilvl="7" w:tplc="04090019" w:tentative="1">
      <w:start w:val="1"/>
      <w:numFmt w:val="lowerLetter"/>
      <w:lvlText w:val="%8."/>
      <w:lvlJc w:val="left"/>
      <w:pPr>
        <w:ind w:left="5760" w:hanging="360"/>
      </w:pPr>
      <w:rPr>
        <w:rFonts w:cs="Times New Roman"/>
      </w:rPr>
    </w:lvl>
    <w:lvl w:ilvl="8" w:tplc="0409001B" w:tentative="1">
      <w:start w:val="1"/>
      <w:numFmt w:val="lowerRoman"/>
      <w:lvlText w:val="%9."/>
      <w:lvlJc w:val="right"/>
      <w:pPr>
        <w:ind w:left="6480" w:hanging="180"/>
      </w:pPr>
      <w:rPr>
        <w:rFonts w:cs="Times New Roman"/>
      </w:rPr>
    </w:lvl>
  </w:abstractNum>
  <w:abstractNum w:abstractNumId="30">
    <w:nsid w:val="2D84555A"/>
    <w:multiLevelType w:val="hybridMultilevel"/>
    <w:tmpl w:val="54300AEA"/>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1">
    <w:nsid w:val="2EAF21A8"/>
    <w:multiLevelType w:val="hybridMultilevel"/>
    <w:tmpl w:val="93DCD776"/>
    <w:lvl w:ilvl="0" w:tplc="C4464958">
      <w:numFmt w:val="bullet"/>
      <w:lvlText w:val="•"/>
      <w:lvlJc w:val="left"/>
      <w:pPr>
        <w:ind w:left="720" w:hanging="360"/>
      </w:pPr>
      <w:rPr>
        <w:rFonts w:ascii="Calibri" w:eastAsiaTheme="minorHAnsi" w:hAnsi="Calibri" w:cs="Calibri"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2">
    <w:nsid w:val="2F436480"/>
    <w:multiLevelType w:val="hybridMultilevel"/>
    <w:tmpl w:val="B162A6C2"/>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33">
    <w:nsid w:val="378C2DA3"/>
    <w:multiLevelType w:val="hybridMultilevel"/>
    <w:tmpl w:val="A5228152"/>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34">
    <w:nsid w:val="42A62A08"/>
    <w:multiLevelType w:val="hybridMultilevel"/>
    <w:tmpl w:val="4FACFBA8"/>
    <w:lvl w:ilvl="0" w:tplc="04090001">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35">
    <w:nsid w:val="4570118A"/>
    <w:multiLevelType w:val="hybridMultilevel"/>
    <w:tmpl w:val="23EEB25E"/>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36">
    <w:nsid w:val="46CD5740"/>
    <w:multiLevelType w:val="hybridMultilevel"/>
    <w:tmpl w:val="DC621686"/>
    <w:lvl w:ilvl="0" w:tplc="D89C8F20">
      <w:start w:val="1"/>
      <w:numFmt w:val="bullet"/>
      <w:lvlText w:val=""/>
      <w:lvlJc w:val="left"/>
      <w:pPr>
        <w:ind w:left="1080" w:hanging="360"/>
      </w:pPr>
      <w:rPr>
        <w:rFonts w:ascii="Symbol" w:hAnsi="Symbol" w:hint="default"/>
      </w:rPr>
    </w:lvl>
    <w:lvl w:ilvl="1" w:tplc="04090019" w:tentative="1">
      <w:start w:val="1"/>
      <w:numFmt w:val="lowerLetter"/>
      <w:lvlText w:val="%2."/>
      <w:lvlJc w:val="left"/>
      <w:pPr>
        <w:ind w:left="1800" w:hanging="360"/>
      </w:pPr>
      <w:rPr>
        <w:rFonts w:cs="Times New Roman"/>
      </w:rPr>
    </w:lvl>
    <w:lvl w:ilvl="2" w:tplc="0409001B" w:tentative="1">
      <w:start w:val="1"/>
      <w:numFmt w:val="lowerRoman"/>
      <w:lvlText w:val="%3."/>
      <w:lvlJc w:val="right"/>
      <w:pPr>
        <w:ind w:left="2520" w:hanging="180"/>
      </w:pPr>
      <w:rPr>
        <w:rFonts w:cs="Times New Roman"/>
      </w:rPr>
    </w:lvl>
    <w:lvl w:ilvl="3" w:tplc="0409000F" w:tentative="1">
      <w:start w:val="1"/>
      <w:numFmt w:val="decimal"/>
      <w:lvlText w:val="%4."/>
      <w:lvlJc w:val="left"/>
      <w:pPr>
        <w:ind w:left="3240" w:hanging="360"/>
      </w:pPr>
      <w:rPr>
        <w:rFonts w:cs="Times New Roman"/>
      </w:rPr>
    </w:lvl>
    <w:lvl w:ilvl="4" w:tplc="04090019" w:tentative="1">
      <w:start w:val="1"/>
      <w:numFmt w:val="lowerLetter"/>
      <w:lvlText w:val="%5."/>
      <w:lvlJc w:val="left"/>
      <w:pPr>
        <w:ind w:left="3960" w:hanging="360"/>
      </w:pPr>
      <w:rPr>
        <w:rFonts w:cs="Times New Roman"/>
      </w:rPr>
    </w:lvl>
    <w:lvl w:ilvl="5" w:tplc="0409001B" w:tentative="1">
      <w:start w:val="1"/>
      <w:numFmt w:val="lowerRoman"/>
      <w:lvlText w:val="%6."/>
      <w:lvlJc w:val="right"/>
      <w:pPr>
        <w:ind w:left="4680" w:hanging="180"/>
      </w:pPr>
      <w:rPr>
        <w:rFonts w:cs="Times New Roman"/>
      </w:rPr>
    </w:lvl>
    <w:lvl w:ilvl="6" w:tplc="0409000F" w:tentative="1">
      <w:start w:val="1"/>
      <w:numFmt w:val="decimal"/>
      <w:lvlText w:val="%7."/>
      <w:lvlJc w:val="left"/>
      <w:pPr>
        <w:ind w:left="5400" w:hanging="360"/>
      </w:pPr>
      <w:rPr>
        <w:rFonts w:cs="Times New Roman"/>
      </w:rPr>
    </w:lvl>
    <w:lvl w:ilvl="7" w:tplc="04090019" w:tentative="1">
      <w:start w:val="1"/>
      <w:numFmt w:val="lowerLetter"/>
      <w:lvlText w:val="%8."/>
      <w:lvlJc w:val="left"/>
      <w:pPr>
        <w:ind w:left="6120" w:hanging="360"/>
      </w:pPr>
      <w:rPr>
        <w:rFonts w:cs="Times New Roman"/>
      </w:rPr>
    </w:lvl>
    <w:lvl w:ilvl="8" w:tplc="0409001B" w:tentative="1">
      <w:start w:val="1"/>
      <w:numFmt w:val="lowerRoman"/>
      <w:lvlText w:val="%9."/>
      <w:lvlJc w:val="right"/>
      <w:pPr>
        <w:ind w:left="6840" w:hanging="180"/>
      </w:pPr>
      <w:rPr>
        <w:rFonts w:cs="Times New Roman"/>
      </w:rPr>
    </w:lvl>
  </w:abstractNum>
  <w:abstractNum w:abstractNumId="37">
    <w:nsid w:val="48220AE6"/>
    <w:multiLevelType w:val="hybridMultilevel"/>
    <w:tmpl w:val="82047716"/>
    <w:lvl w:ilvl="0" w:tplc="D89C8F20">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8">
    <w:nsid w:val="4C6A4EBC"/>
    <w:multiLevelType w:val="hybridMultilevel"/>
    <w:tmpl w:val="C68212D4"/>
    <w:lvl w:ilvl="0" w:tplc="D0D63194">
      <w:start w:val="1"/>
      <w:numFmt w:val="decimal"/>
      <w:lvlText w:val="%1."/>
      <w:lvlJc w:val="left"/>
      <w:pPr>
        <w:ind w:left="4410" w:hanging="360"/>
      </w:pPr>
      <w:rPr>
        <w:i w:val="0"/>
      </w:rPr>
    </w:lvl>
    <w:lvl w:ilvl="1" w:tplc="04090019">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9">
    <w:nsid w:val="4E264AF6"/>
    <w:multiLevelType w:val="hybridMultilevel"/>
    <w:tmpl w:val="1C7E5FA8"/>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40">
    <w:nsid w:val="4E4D310C"/>
    <w:multiLevelType w:val="hybridMultilevel"/>
    <w:tmpl w:val="97807330"/>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41">
    <w:nsid w:val="4F036147"/>
    <w:multiLevelType w:val="hybridMultilevel"/>
    <w:tmpl w:val="4FE8E622"/>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42">
    <w:nsid w:val="4FAF2DBF"/>
    <w:multiLevelType w:val="hybridMultilevel"/>
    <w:tmpl w:val="67D6DC20"/>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43">
    <w:nsid w:val="51573FB1"/>
    <w:multiLevelType w:val="hybridMultilevel"/>
    <w:tmpl w:val="34AC3BB4"/>
    <w:lvl w:ilvl="0" w:tplc="EFEE1342">
      <w:start w:val="1"/>
      <w:numFmt w:val="decimal"/>
      <w:lvlText w:val="%1."/>
      <w:lvlJc w:val="left"/>
      <w:pPr>
        <w:ind w:left="450" w:hanging="360"/>
      </w:pPr>
      <w:rPr>
        <w:rFonts w:ascii="Times New Roman" w:hAnsi="Times New Roman" w:cs="Times New Roman" w:hint="default"/>
        <w:i w:val="0"/>
      </w:rPr>
    </w:lvl>
    <w:lvl w:ilvl="1" w:tplc="04090019">
      <w:start w:val="1"/>
      <w:numFmt w:val="lowerLetter"/>
      <w:lvlText w:val="%2."/>
      <w:lvlJc w:val="left"/>
      <w:pPr>
        <w:ind w:left="1170" w:hanging="360"/>
      </w:pPr>
    </w:lvl>
    <w:lvl w:ilvl="2" w:tplc="0409001B" w:tentative="1">
      <w:start w:val="1"/>
      <w:numFmt w:val="lowerRoman"/>
      <w:lvlText w:val="%3."/>
      <w:lvlJc w:val="right"/>
      <w:pPr>
        <w:ind w:left="1890" w:hanging="180"/>
      </w:pPr>
    </w:lvl>
    <w:lvl w:ilvl="3" w:tplc="0409000F" w:tentative="1">
      <w:start w:val="1"/>
      <w:numFmt w:val="decimal"/>
      <w:lvlText w:val="%4."/>
      <w:lvlJc w:val="left"/>
      <w:pPr>
        <w:ind w:left="2610" w:hanging="360"/>
      </w:pPr>
    </w:lvl>
    <w:lvl w:ilvl="4" w:tplc="04090019" w:tentative="1">
      <w:start w:val="1"/>
      <w:numFmt w:val="lowerLetter"/>
      <w:lvlText w:val="%5."/>
      <w:lvlJc w:val="left"/>
      <w:pPr>
        <w:ind w:left="3330" w:hanging="360"/>
      </w:pPr>
    </w:lvl>
    <w:lvl w:ilvl="5" w:tplc="0409001B" w:tentative="1">
      <w:start w:val="1"/>
      <w:numFmt w:val="lowerRoman"/>
      <w:lvlText w:val="%6."/>
      <w:lvlJc w:val="right"/>
      <w:pPr>
        <w:ind w:left="4050" w:hanging="180"/>
      </w:pPr>
    </w:lvl>
    <w:lvl w:ilvl="6" w:tplc="0409000F" w:tentative="1">
      <w:start w:val="1"/>
      <w:numFmt w:val="decimal"/>
      <w:lvlText w:val="%7."/>
      <w:lvlJc w:val="left"/>
      <w:pPr>
        <w:ind w:left="4770" w:hanging="360"/>
      </w:pPr>
    </w:lvl>
    <w:lvl w:ilvl="7" w:tplc="04090019" w:tentative="1">
      <w:start w:val="1"/>
      <w:numFmt w:val="lowerLetter"/>
      <w:lvlText w:val="%8."/>
      <w:lvlJc w:val="left"/>
      <w:pPr>
        <w:ind w:left="5490" w:hanging="360"/>
      </w:pPr>
    </w:lvl>
    <w:lvl w:ilvl="8" w:tplc="0409001B" w:tentative="1">
      <w:start w:val="1"/>
      <w:numFmt w:val="lowerRoman"/>
      <w:lvlText w:val="%9."/>
      <w:lvlJc w:val="right"/>
      <w:pPr>
        <w:ind w:left="6210" w:hanging="180"/>
      </w:pPr>
    </w:lvl>
  </w:abstractNum>
  <w:abstractNum w:abstractNumId="44">
    <w:nsid w:val="52CC2A4E"/>
    <w:multiLevelType w:val="hybridMultilevel"/>
    <w:tmpl w:val="71BA6B8E"/>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45">
    <w:nsid w:val="52EA28F3"/>
    <w:multiLevelType w:val="hybridMultilevel"/>
    <w:tmpl w:val="45E48E90"/>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46">
    <w:nsid w:val="56BF1E8B"/>
    <w:multiLevelType w:val="hybridMultilevel"/>
    <w:tmpl w:val="EC3C4700"/>
    <w:lvl w:ilvl="0" w:tplc="24A89900">
      <w:start w:val="1"/>
      <w:numFmt w:val="bullet"/>
      <w:pStyle w:val="NoSpacing"/>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7">
    <w:nsid w:val="5A3731D3"/>
    <w:multiLevelType w:val="hybridMultilevel"/>
    <w:tmpl w:val="26003DD2"/>
    <w:lvl w:ilvl="0" w:tplc="0E5E901A">
      <w:start w:val="1"/>
      <w:numFmt w:val="decimal"/>
      <w:lvlText w:val="%1."/>
      <w:lvlJc w:val="left"/>
      <w:pPr>
        <w:ind w:left="450" w:hanging="360"/>
      </w:pPr>
      <w:rPr>
        <w:rFonts w:ascii="Times New Roman" w:hAnsi="Times New Roman" w:cs="Times New Roman" w:hint="default"/>
        <w:b w:val="0"/>
        <w:i w:val="0"/>
      </w:rPr>
    </w:lvl>
    <w:lvl w:ilvl="1" w:tplc="04090019" w:tentative="1">
      <w:start w:val="1"/>
      <w:numFmt w:val="lowerLetter"/>
      <w:lvlText w:val="%2."/>
      <w:lvlJc w:val="left"/>
      <w:pPr>
        <w:ind w:left="1170" w:hanging="360"/>
      </w:pPr>
    </w:lvl>
    <w:lvl w:ilvl="2" w:tplc="0409001B" w:tentative="1">
      <w:start w:val="1"/>
      <w:numFmt w:val="lowerRoman"/>
      <w:lvlText w:val="%3."/>
      <w:lvlJc w:val="right"/>
      <w:pPr>
        <w:ind w:left="1890" w:hanging="180"/>
      </w:pPr>
    </w:lvl>
    <w:lvl w:ilvl="3" w:tplc="0409000F" w:tentative="1">
      <w:start w:val="1"/>
      <w:numFmt w:val="decimal"/>
      <w:lvlText w:val="%4."/>
      <w:lvlJc w:val="left"/>
      <w:pPr>
        <w:ind w:left="2610" w:hanging="360"/>
      </w:pPr>
    </w:lvl>
    <w:lvl w:ilvl="4" w:tplc="04090019" w:tentative="1">
      <w:start w:val="1"/>
      <w:numFmt w:val="lowerLetter"/>
      <w:lvlText w:val="%5."/>
      <w:lvlJc w:val="left"/>
      <w:pPr>
        <w:ind w:left="3330" w:hanging="360"/>
      </w:pPr>
    </w:lvl>
    <w:lvl w:ilvl="5" w:tplc="0409001B" w:tentative="1">
      <w:start w:val="1"/>
      <w:numFmt w:val="lowerRoman"/>
      <w:lvlText w:val="%6."/>
      <w:lvlJc w:val="right"/>
      <w:pPr>
        <w:ind w:left="4050" w:hanging="180"/>
      </w:pPr>
    </w:lvl>
    <w:lvl w:ilvl="6" w:tplc="0409000F" w:tentative="1">
      <w:start w:val="1"/>
      <w:numFmt w:val="decimal"/>
      <w:lvlText w:val="%7."/>
      <w:lvlJc w:val="left"/>
      <w:pPr>
        <w:ind w:left="4770" w:hanging="360"/>
      </w:pPr>
    </w:lvl>
    <w:lvl w:ilvl="7" w:tplc="04090019" w:tentative="1">
      <w:start w:val="1"/>
      <w:numFmt w:val="lowerLetter"/>
      <w:lvlText w:val="%8."/>
      <w:lvlJc w:val="left"/>
      <w:pPr>
        <w:ind w:left="5490" w:hanging="360"/>
      </w:pPr>
    </w:lvl>
    <w:lvl w:ilvl="8" w:tplc="0409001B" w:tentative="1">
      <w:start w:val="1"/>
      <w:numFmt w:val="lowerRoman"/>
      <w:lvlText w:val="%9."/>
      <w:lvlJc w:val="right"/>
      <w:pPr>
        <w:ind w:left="6210" w:hanging="180"/>
      </w:pPr>
    </w:lvl>
  </w:abstractNum>
  <w:abstractNum w:abstractNumId="48">
    <w:nsid w:val="5C42080F"/>
    <w:multiLevelType w:val="hybridMultilevel"/>
    <w:tmpl w:val="D248C8FE"/>
    <w:lvl w:ilvl="0" w:tplc="04090005">
      <w:start w:val="1"/>
      <w:numFmt w:val="bullet"/>
      <w:lvlText w:val=""/>
      <w:lvlJc w:val="left"/>
      <w:pPr>
        <w:ind w:left="1800" w:hanging="360"/>
      </w:pPr>
      <w:rPr>
        <w:rFonts w:ascii="Wingdings" w:hAnsi="Wingdings" w:hint="default"/>
      </w:rPr>
    </w:lvl>
    <w:lvl w:ilvl="1" w:tplc="04090003" w:tentative="1">
      <w:start w:val="1"/>
      <w:numFmt w:val="bullet"/>
      <w:lvlText w:val="o"/>
      <w:lvlJc w:val="left"/>
      <w:pPr>
        <w:ind w:left="2520" w:hanging="360"/>
      </w:pPr>
      <w:rPr>
        <w:rFonts w:ascii="Courier New" w:hAnsi="Courier New" w:cs="Courier New" w:hint="default"/>
      </w:rPr>
    </w:lvl>
    <w:lvl w:ilvl="2" w:tplc="04090005" w:tentative="1">
      <w:start w:val="1"/>
      <w:numFmt w:val="bullet"/>
      <w:lvlText w:val=""/>
      <w:lvlJc w:val="left"/>
      <w:pPr>
        <w:ind w:left="3240" w:hanging="360"/>
      </w:pPr>
      <w:rPr>
        <w:rFonts w:ascii="Wingdings" w:hAnsi="Wingdings" w:hint="default"/>
      </w:rPr>
    </w:lvl>
    <w:lvl w:ilvl="3" w:tplc="04090001" w:tentative="1">
      <w:start w:val="1"/>
      <w:numFmt w:val="bullet"/>
      <w:lvlText w:val=""/>
      <w:lvlJc w:val="left"/>
      <w:pPr>
        <w:ind w:left="3960" w:hanging="360"/>
      </w:pPr>
      <w:rPr>
        <w:rFonts w:ascii="Symbol" w:hAnsi="Symbol" w:hint="default"/>
      </w:rPr>
    </w:lvl>
    <w:lvl w:ilvl="4" w:tplc="04090003" w:tentative="1">
      <w:start w:val="1"/>
      <w:numFmt w:val="bullet"/>
      <w:lvlText w:val="o"/>
      <w:lvlJc w:val="left"/>
      <w:pPr>
        <w:ind w:left="4680" w:hanging="360"/>
      </w:pPr>
      <w:rPr>
        <w:rFonts w:ascii="Courier New" w:hAnsi="Courier New" w:cs="Courier New" w:hint="default"/>
      </w:rPr>
    </w:lvl>
    <w:lvl w:ilvl="5" w:tplc="04090005" w:tentative="1">
      <w:start w:val="1"/>
      <w:numFmt w:val="bullet"/>
      <w:lvlText w:val=""/>
      <w:lvlJc w:val="left"/>
      <w:pPr>
        <w:ind w:left="5400" w:hanging="360"/>
      </w:pPr>
      <w:rPr>
        <w:rFonts w:ascii="Wingdings" w:hAnsi="Wingdings" w:hint="default"/>
      </w:rPr>
    </w:lvl>
    <w:lvl w:ilvl="6" w:tplc="04090001" w:tentative="1">
      <w:start w:val="1"/>
      <w:numFmt w:val="bullet"/>
      <w:lvlText w:val=""/>
      <w:lvlJc w:val="left"/>
      <w:pPr>
        <w:ind w:left="6120" w:hanging="360"/>
      </w:pPr>
      <w:rPr>
        <w:rFonts w:ascii="Symbol" w:hAnsi="Symbol" w:hint="default"/>
      </w:rPr>
    </w:lvl>
    <w:lvl w:ilvl="7" w:tplc="04090003" w:tentative="1">
      <w:start w:val="1"/>
      <w:numFmt w:val="bullet"/>
      <w:lvlText w:val="o"/>
      <w:lvlJc w:val="left"/>
      <w:pPr>
        <w:ind w:left="6840" w:hanging="360"/>
      </w:pPr>
      <w:rPr>
        <w:rFonts w:ascii="Courier New" w:hAnsi="Courier New" w:cs="Courier New" w:hint="default"/>
      </w:rPr>
    </w:lvl>
    <w:lvl w:ilvl="8" w:tplc="04090005" w:tentative="1">
      <w:start w:val="1"/>
      <w:numFmt w:val="bullet"/>
      <w:lvlText w:val=""/>
      <w:lvlJc w:val="left"/>
      <w:pPr>
        <w:ind w:left="7560" w:hanging="360"/>
      </w:pPr>
      <w:rPr>
        <w:rFonts w:ascii="Wingdings" w:hAnsi="Wingdings" w:hint="default"/>
      </w:rPr>
    </w:lvl>
  </w:abstractNum>
  <w:abstractNum w:abstractNumId="49">
    <w:nsid w:val="61540EB4"/>
    <w:multiLevelType w:val="hybridMultilevel"/>
    <w:tmpl w:val="977E641A"/>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0">
    <w:nsid w:val="63200556"/>
    <w:multiLevelType w:val="hybridMultilevel"/>
    <w:tmpl w:val="B3B23524"/>
    <w:lvl w:ilvl="0" w:tplc="04090001">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1">
    <w:nsid w:val="649B526D"/>
    <w:multiLevelType w:val="hybridMultilevel"/>
    <w:tmpl w:val="A850AA82"/>
    <w:lvl w:ilvl="0" w:tplc="D89C8F20">
      <w:start w:val="1"/>
      <w:numFmt w:val="bullet"/>
      <w:lvlText w:val=""/>
      <w:lvlJc w:val="left"/>
      <w:pPr>
        <w:ind w:left="1080" w:hanging="360"/>
      </w:pPr>
      <w:rPr>
        <w:rFonts w:ascii="Symbol" w:hAnsi="Symbol" w:hint="default"/>
      </w:rPr>
    </w:lvl>
    <w:lvl w:ilvl="1" w:tplc="D89C8F20">
      <w:start w:val="1"/>
      <w:numFmt w:val="bullet"/>
      <w:lvlText w:val=""/>
      <w:lvlJc w:val="left"/>
      <w:pPr>
        <w:ind w:left="1800" w:hanging="360"/>
      </w:pPr>
      <w:rPr>
        <w:rFonts w:ascii="Symbol" w:hAnsi="Symbol"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52">
    <w:nsid w:val="6943066B"/>
    <w:multiLevelType w:val="hybridMultilevel"/>
    <w:tmpl w:val="CF904AD8"/>
    <w:lvl w:ilvl="0" w:tplc="04090001">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3">
    <w:nsid w:val="698C71E1"/>
    <w:multiLevelType w:val="hybridMultilevel"/>
    <w:tmpl w:val="54300AEA"/>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54">
    <w:nsid w:val="6A574ADA"/>
    <w:multiLevelType w:val="hybridMultilevel"/>
    <w:tmpl w:val="AC88677E"/>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5">
    <w:nsid w:val="6A7A0E94"/>
    <w:multiLevelType w:val="hybridMultilevel"/>
    <w:tmpl w:val="D66EC8B2"/>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56">
    <w:nsid w:val="6C8C07C3"/>
    <w:multiLevelType w:val="hybridMultilevel"/>
    <w:tmpl w:val="9B5CA386"/>
    <w:lvl w:ilvl="0" w:tplc="CEB4863E">
      <w:start w:val="1"/>
      <w:numFmt w:val="upperRoman"/>
      <w:lvlText w:val="%1."/>
      <w:lvlJc w:val="left"/>
      <w:pPr>
        <w:ind w:left="1080" w:hanging="720"/>
      </w:pPr>
      <w:rPr>
        <w:rFonts w:hint="default"/>
        <w:b/>
        <w:u w:val="none"/>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57">
    <w:nsid w:val="6D5D62EB"/>
    <w:multiLevelType w:val="hybridMultilevel"/>
    <w:tmpl w:val="5FD04420"/>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8">
    <w:nsid w:val="6DC43563"/>
    <w:multiLevelType w:val="hybridMultilevel"/>
    <w:tmpl w:val="9DE4BB96"/>
    <w:lvl w:ilvl="0" w:tplc="D89C8F20">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9">
    <w:nsid w:val="6FF43A14"/>
    <w:multiLevelType w:val="hybridMultilevel"/>
    <w:tmpl w:val="BFA498FC"/>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0">
    <w:nsid w:val="70570F63"/>
    <w:multiLevelType w:val="hybridMultilevel"/>
    <w:tmpl w:val="88DE1840"/>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1">
    <w:nsid w:val="70D61049"/>
    <w:multiLevelType w:val="hybridMultilevel"/>
    <w:tmpl w:val="F9F4D108"/>
    <w:lvl w:ilvl="0" w:tplc="04090001">
      <w:start w:val="1"/>
      <w:numFmt w:val="bullet"/>
      <w:lvlText w:val=""/>
      <w:lvlJc w:val="left"/>
      <w:pPr>
        <w:ind w:left="1080" w:hanging="360"/>
      </w:pPr>
      <w:rPr>
        <w:rFonts w:ascii="Symbol" w:hAnsi="Symbol" w:hint="default"/>
      </w:rPr>
    </w:lvl>
    <w:lvl w:ilvl="1" w:tplc="04090019" w:tentative="1">
      <w:start w:val="1"/>
      <w:numFmt w:val="lowerLetter"/>
      <w:lvlText w:val="%2."/>
      <w:lvlJc w:val="left"/>
      <w:pPr>
        <w:ind w:left="1800" w:hanging="360"/>
      </w:pPr>
      <w:rPr>
        <w:rFonts w:cs="Times New Roman"/>
      </w:rPr>
    </w:lvl>
    <w:lvl w:ilvl="2" w:tplc="0409001B" w:tentative="1">
      <w:start w:val="1"/>
      <w:numFmt w:val="lowerRoman"/>
      <w:lvlText w:val="%3."/>
      <w:lvlJc w:val="right"/>
      <w:pPr>
        <w:ind w:left="2520" w:hanging="180"/>
      </w:pPr>
      <w:rPr>
        <w:rFonts w:cs="Times New Roman"/>
      </w:rPr>
    </w:lvl>
    <w:lvl w:ilvl="3" w:tplc="0409000F" w:tentative="1">
      <w:start w:val="1"/>
      <w:numFmt w:val="decimal"/>
      <w:lvlText w:val="%4."/>
      <w:lvlJc w:val="left"/>
      <w:pPr>
        <w:ind w:left="3240" w:hanging="360"/>
      </w:pPr>
      <w:rPr>
        <w:rFonts w:cs="Times New Roman"/>
      </w:rPr>
    </w:lvl>
    <w:lvl w:ilvl="4" w:tplc="04090019" w:tentative="1">
      <w:start w:val="1"/>
      <w:numFmt w:val="lowerLetter"/>
      <w:lvlText w:val="%5."/>
      <w:lvlJc w:val="left"/>
      <w:pPr>
        <w:ind w:left="3960" w:hanging="360"/>
      </w:pPr>
      <w:rPr>
        <w:rFonts w:cs="Times New Roman"/>
      </w:rPr>
    </w:lvl>
    <w:lvl w:ilvl="5" w:tplc="0409001B" w:tentative="1">
      <w:start w:val="1"/>
      <w:numFmt w:val="lowerRoman"/>
      <w:lvlText w:val="%6."/>
      <w:lvlJc w:val="right"/>
      <w:pPr>
        <w:ind w:left="4680" w:hanging="180"/>
      </w:pPr>
      <w:rPr>
        <w:rFonts w:cs="Times New Roman"/>
      </w:rPr>
    </w:lvl>
    <w:lvl w:ilvl="6" w:tplc="0409000F" w:tentative="1">
      <w:start w:val="1"/>
      <w:numFmt w:val="decimal"/>
      <w:lvlText w:val="%7."/>
      <w:lvlJc w:val="left"/>
      <w:pPr>
        <w:ind w:left="5400" w:hanging="360"/>
      </w:pPr>
      <w:rPr>
        <w:rFonts w:cs="Times New Roman"/>
      </w:rPr>
    </w:lvl>
    <w:lvl w:ilvl="7" w:tplc="04090019" w:tentative="1">
      <w:start w:val="1"/>
      <w:numFmt w:val="lowerLetter"/>
      <w:lvlText w:val="%8."/>
      <w:lvlJc w:val="left"/>
      <w:pPr>
        <w:ind w:left="6120" w:hanging="360"/>
      </w:pPr>
      <w:rPr>
        <w:rFonts w:cs="Times New Roman"/>
      </w:rPr>
    </w:lvl>
    <w:lvl w:ilvl="8" w:tplc="0409001B" w:tentative="1">
      <w:start w:val="1"/>
      <w:numFmt w:val="lowerRoman"/>
      <w:lvlText w:val="%9."/>
      <w:lvlJc w:val="right"/>
      <w:pPr>
        <w:ind w:left="6840" w:hanging="180"/>
      </w:pPr>
      <w:rPr>
        <w:rFonts w:cs="Times New Roman"/>
      </w:rPr>
    </w:lvl>
  </w:abstractNum>
  <w:abstractNum w:abstractNumId="62">
    <w:nsid w:val="71785A9D"/>
    <w:multiLevelType w:val="hybridMultilevel"/>
    <w:tmpl w:val="54300AEA"/>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3">
    <w:nsid w:val="75354A48"/>
    <w:multiLevelType w:val="hybridMultilevel"/>
    <w:tmpl w:val="046856B0"/>
    <w:lvl w:ilvl="0" w:tplc="D89C8F20">
      <w:start w:val="1"/>
      <w:numFmt w:val="bullet"/>
      <w:lvlText w:val=""/>
      <w:lvlJc w:val="left"/>
      <w:pPr>
        <w:ind w:left="1080" w:hanging="360"/>
      </w:pPr>
      <w:rPr>
        <w:rFonts w:ascii="Symbol" w:hAnsi="Symbol" w:hint="default"/>
      </w:rPr>
    </w:lvl>
    <w:lvl w:ilvl="1" w:tplc="04090003">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64">
    <w:nsid w:val="75905864"/>
    <w:multiLevelType w:val="hybridMultilevel"/>
    <w:tmpl w:val="EB1A083E"/>
    <w:lvl w:ilvl="0" w:tplc="04090001">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65">
    <w:nsid w:val="75F20B54"/>
    <w:multiLevelType w:val="hybridMultilevel"/>
    <w:tmpl w:val="BFA498FC"/>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6">
    <w:nsid w:val="77374808"/>
    <w:multiLevelType w:val="hybridMultilevel"/>
    <w:tmpl w:val="3DB80ABE"/>
    <w:lvl w:ilvl="0" w:tplc="D89C8F20">
      <w:start w:val="1"/>
      <w:numFmt w:val="bullet"/>
      <w:lvlText w:val=""/>
      <w:lvlJc w:val="left"/>
      <w:pPr>
        <w:ind w:left="1800" w:hanging="360"/>
      </w:pPr>
      <w:rPr>
        <w:rFonts w:ascii="Symbol" w:hAnsi="Symbol" w:hint="default"/>
      </w:rPr>
    </w:lvl>
    <w:lvl w:ilvl="1" w:tplc="04090003">
      <w:start w:val="1"/>
      <w:numFmt w:val="bullet"/>
      <w:lvlText w:val="o"/>
      <w:lvlJc w:val="left"/>
      <w:pPr>
        <w:ind w:left="2520" w:hanging="360"/>
      </w:pPr>
      <w:rPr>
        <w:rFonts w:ascii="Courier New" w:hAnsi="Courier New" w:cs="Courier New" w:hint="default"/>
      </w:rPr>
    </w:lvl>
    <w:lvl w:ilvl="2" w:tplc="04090005">
      <w:start w:val="1"/>
      <w:numFmt w:val="bullet"/>
      <w:lvlText w:val=""/>
      <w:lvlJc w:val="left"/>
      <w:pPr>
        <w:ind w:left="3240" w:hanging="360"/>
      </w:pPr>
      <w:rPr>
        <w:rFonts w:ascii="Wingdings" w:hAnsi="Wingdings" w:hint="default"/>
      </w:rPr>
    </w:lvl>
    <w:lvl w:ilvl="3" w:tplc="04090001" w:tentative="1">
      <w:start w:val="1"/>
      <w:numFmt w:val="bullet"/>
      <w:lvlText w:val=""/>
      <w:lvlJc w:val="left"/>
      <w:pPr>
        <w:ind w:left="3960" w:hanging="360"/>
      </w:pPr>
      <w:rPr>
        <w:rFonts w:ascii="Symbol" w:hAnsi="Symbol" w:hint="default"/>
      </w:rPr>
    </w:lvl>
    <w:lvl w:ilvl="4" w:tplc="04090003" w:tentative="1">
      <w:start w:val="1"/>
      <w:numFmt w:val="bullet"/>
      <w:lvlText w:val="o"/>
      <w:lvlJc w:val="left"/>
      <w:pPr>
        <w:ind w:left="4680" w:hanging="360"/>
      </w:pPr>
      <w:rPr>
        <w:rFonts w:ascii="Courier New" w:hAnsi="Courier New" w:cs="Courier New" w:hint="default"/>
      </w:rPr>
    </w:lvl>
    <w:lvl w:ilvl="5" w:tplc="04090005" w:tentative="1">
      <w:start w:val="1"/>
      <w:numFmt w:val="bullet"/>
      <w:lvlText w:val=""/>
      <w:lvlJc w:val="left"/>
      <w:pPr>
        <w:ind w:left="5400" w:hanging="360"/>
      </w:pPr>
      <w:rPr>
        <w:rFonts w:ascii="Wingdings" w:hAnsi="Wingdings" w:hint="default"/>
      </w:rPr>
    </w:lvl>
    <w:lvl w:ilvl="6" w:tplc="04090001" w:tentative="1">
      <w:start w:val="1"/>
      <w:numFmt w:val="bullet"/>
      <w:lvlText w:val=""/>
      <w:lvlJc w:val="left"/>
      <w:pPr>
        <w:ind w:left="6120" w:hanging="360"/>
      </w:pPr>
      <w:rPr>
        <w:rFonts w:ascii="Symbol" w:hAnsi="Symbol" w:hint="default"/>
      </w:rPr>
    </w:lvl>
    <w:lvl w:ilvl="7" w:tplc="04090003" w:tentative="1">
      <w:start w:val="1"/>
      <w:numFmt w:val="bullet"/>
      <w:lvlText w:val="o"/>
      <w:lvlJc w:val="left"/>
      <w:pPr>
        <w:ind w:left="6840" w:hanging="360"/>
      </w:pPr>
      <w:rPr>
        <w:rFonts w:ascii="Courier New" w:hAnsi="Courier New" w:cs="Courier New" w:hint="default"/>
      </w:rPr>
    </w:lvl>
    <w:lvl w:ilvl="8" w:tplc="04090005" w:tentative="1">
      <w:start w:val="1"/>
      <w:numFmt w:val="bullet"/>
      <w:lvlText w:val=""/>
      <w:lvlJc w:val="left"/>
      <w:pPr>
        <w:ind w:left="7560" w:hanging="360"/>
      </w:pPr>
      <w:rPr>
        <w:rFonts w:ascii="Wingdings" w:hAnsi="Wingdings" w:hint="default"/>
      </w:rPr>
    </w:lvl>
  </w:abstractNum>
  <w:abstractNum w:abstractNumId="67">
    <w:nsid w:val="79AC0F77"/>
    <w:multiLevelType w:val="hybridMultilevel"/>
    <w:tmpl w:val="7320EC0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8">
    <w:nsid w:val="7AC823FD"/>
    <w:multiLevelType w:val="hybridMultilevel"/>
    <w:tmpl w:val="B05E71E6"/>
    <w:lvl w:ilvl="0" w:tplc="D89C8F20">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69">
    <w:nsid w:val="7B4719F9"/>
    <w:multiLevelType w:val="hybridMultilevel"/>
    <w:tmpl w:val="BFA498FC"/>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70">
    <w:nsid w:val="7EA265C2"/>
    <w:multiLevelType w:val="hybridMultilevel"/>
    <w:tmpl w:val="39329DCA"/>
    <w:lvl w:ilvl="0" w:tplc="D89C8F20">
      <w:start w:val="1"/>
      <w:numFmt w:val="bullet"/>
      <w:lvlText w:val=""/>
      <w:lvlJc w:val="left"/>
      <w:pPr>
        <w:ind w:left="1080" w:hanging="360"/>
      </w:pPr>
      <w:rPr>
        <w:rFonts w:ascii="Symbol" w:hAnsi="Symbol" w:hint="default"/>
      </w:rPr>
    </w:lvl>
    <w:lvl w:ilvl="1" w:tplc="04090019" w:tentative="1">
      <w:start w:val="1"/>
      <w:numFmt w:val="lowerLetter"/>
      <w:lvlText w:val="%2."/>
      <w:lvlJc w:val="left"/>
      <w:pPr>
        <w:ind w:left="1800" w:hanging="360"/>
      </w:pPr>
      <w:rPr>
        <w:rFonts w:cs="Times New Roman"/>
      </w:rPr>
    </w:lvl>
    <w:lvl w:ilvl="2" w:tplc="0409001B" w:tentative="1">
      <w:start w:val="1"/>
      <w:numFmt w:val="lowerRoman"/>
      <w:lvlText w:val="%3."/>
      <w:lvlJc w:val="right"/>
      <w:pPr>
        <w:ind w:left="2520" w:hanging="180"/>
      </w:pPr>
      <w:rPr>
        <w:rFonts w:cs="Times New Roman"/>
      </w:rPr>
    </w:lvl>
    <w:lvl w:ilvl="3" w:tplc="0409000F" w:tentative="1">
      <w:start w:val="1"/>
      <w:numFmt w:val="decimal"/>
      <w:lvlText w:val="%4."/>
      <w:lvlJc w:val="left"/>
      <w:pPr>
        <w:ind w:left="3240" w:hanging="360"/>
      </w:pPr>
      <w:rPr>
        <w:rFonts w:cs="Times New Roman"/>
      </w:rPr>
    </w:lvl>
    <w:lvl w:ilvl="4" w:tplc="04090019" w:tentative="1">
      <w:start w:val="1"/>
      <w:numFmt w:val="lowerLetter"/>
      <w:lvlText w:val="%5."/>
      <w:lvlJc w:val="left"/>
      <w:pPr>
        <w:ind w:left="3960" w:hanging="360"/>
      </w:pPr>
      <w:rPr>
        <w:rFonts w:cs="Times New Roman"/>
      </w:rPr>
    </w:lvl>
    <w:lvl w:ilvl="5" w:tplc="0409001B" w:tentative="1">
      <w:start w:val="1"/>
      <w:numFmt w:val="lowerRoman"/>
      <w:lvlText w:val="%6."/>
      <w:lvlJc w:val="right"/>
      <w:pPr>
        <w:ind w:left="4680" w:hanging="180"/>
      </w:pPr>
      <w:rPr>
        <w:rFonts w:cs="Times New Roman"/>
      </w:rPr>
    </w:lvl>
    <w:lvl w:ilvl="6" w:tplc="0409000F" w:tentative="1">
      <w:start w:val="1"/>
      <w:numFmt w:val="decimal"/>
      <w:lvlText w:val="%7."/>
      <w:lvlJc w:val="left"/>
      <w:pPr>
        <w:ind w:left="5400" w:hanging="360"/>
      </w:pPr>
      <w:rPr>
        <w:rFonts w:cs="Times New Roman"/>
      </w:rPr>
    </w:lvl>
    <w:lvl w:ilvl="7" w:tplc="04090019" w:tentative="1">
      <w:start w:val="1"/>
      <w:numFmt w:val="lowerLetter"/>
      <w:lvlText w:val="%8."/>
      <w:lvlJc w:val="left"/>
      <w:pPr>
        <w:ind w:left="6120" w:hanging="360"/>
      </w:pPr>
      <w:rPr>
        <w:rFonts w:cs="Times New Roman"/>
      </w:rPr>
    </w:lvl>
    <w:lvl w:ilvl="8" w:tplc="0409001B" w:tentative="1">
      <w:start w:val="1"/>
      <w:numFmt w:val="lowerRoman"/>
      <w:lvlText w:val="%9."/>
      <w:lvlJc w:val="right"/>
      <w:pPr>
        <w:ind w:left="6840" w:hanging="180"/>
      </w:pPr>
      <w:rPr>
        <w:rFonts w:cs="Times New Roman"/>
      </w:rPr>
    </w:lvl>
  </w:abstractNum>
  <w:abstractNum w:abstractNumId="71">
    <w:nsid w:val="7F4D04FD"/>
    <w:multiLevelType w:val="hybridMultilevel"/>
    <w:tmpl w:val="2CE4874E"/>
    <w:lvl w:ilvl="0" w:tplc="D89C8F20">
      <w:start w:val="1"/>
      <w:numFmt w:val="bullet"/>
      <w:lvlText w:val=""/>
      <w:lvlJc w:val="left"/>
      <w:pPr>
        <w:ind w:left="1800" w:hanging="360"/>
      </w:pPr>
      <w:rPr>
        <w:rFonts w:ascii="Symbol" w:hAnsi="Symbol" w:hint="default"/>
      </w:rPr>
    </w:lvl>
    <w:lvl w:ilvl="1" w:tplc="04090003" w:tentative="1">
      <w:start w:val="1"/>
      <w:numFmt w:val="bullet"/>
      <w:lvlText w:val="o"/>
      <w:lvlJc w:val="left"/>
      <w:pPr>
        <w:ind w:left="2520" w:hanging="360"/>
      </w:pPr>
      <w:rPr>
        <w:rFonts w:ascii="Courier New" w:hAnsi="Courier New" w:cs="Courier New" w:hint="default"/>
      </w:rPr>
    </w:lvl>
    <w:lvl w:ilvl="2" w:tplc="04090005" w:tentative="1">
      <w:start w:val="1"/>
      <w:numFmt w:val="bullet"/>
      <w:lvlText w:val=""/>
      <w:lvlJc w:val="left"/>
      <w:pPr>
        <w:ind w:left="3240" w:hanging="360"/>
      </w:pPr>
      <w:rPr>
        <w:rFonts w:ascii="Wingdings" w:hAnsi="Wingdings" w:hint="default"/>
      </w:rPr>
    </w:lvl>
    <w:lvl w:ilvl="3" w:tplc="04090001" w:tentative="1">
      <w:start w:val="1"/>
      <w:numFmt w:val="bullet"/>
      <w:lvlText w:val=""/>
      <w:lvlJc w:val="left"/>
      <w:pPr>
        <w:ind w:left="3960" w:hanging="360"/>
      </w:pPr>
      <w:rPr>
        <w:rFonts w:ascii="Symbol" w:hAnsi="Symbol" w:hint="default"/>
      </w:rPr>
    </w:lvl>
    <w:lvl w:ilvl="4" w:tplc="04090003" w:tentative="1">
      <w:start w:val="1"/>
      <w:numFmt w:val="bullet"/>
      <w:lvlText w:val="o"/>
      <w:lvlJc w:val="left"/>
      <w:pPr>
        <w:ind w:left="4680" w:hanging="360"/>
      </w:pPr>
      <w:rPr>
        <w:rFonts w:ascii="Courier New" w:hAnsi="Courier New" w:cs="Courier New" w:hint="default"/>
      </w:rPr>
    </w:lvl>
    <w:lvl w:ilvl="5" w:tplc="04090005" w:tentative="1">
      <w:start w:val="1"/>
      <w:numFmt w:val="bullet"/>
      <w:lvlText w:val=""/>
      <w:lvlJc w:val="left"/>
      <w:pPr>
        <w:ind w:left="5400" w:hanging="360"/>
      </w:pPr>
      <w:rPr>
        <w:rFonts w:ascii="Wingdings" w:hAnsi="Wingdings" w:hint="default"/>
      </w:rPr>
    </w:lvl>
    <w:lvl w:ilvl="6" w:tplc="04090001" w:tentative="1">
      <w:start w:val="1"/>
      <w:numFmt w:val="bullet"/>
      <w:lvlText w:val=""/>
      <w:lvlJc w:val="left"/>
      <w:pPr>
        <w:ind w:left="6120" w:hanging="360"/>
      </w:pPr>
      <w:rPr>
        <w:rFonts w:ascii="Symbol" w:hAnsi="Symbol" w:hint="default"/>
      </w:rPr>
    </w:lvl>
    <w:lvl w:ilvl="7" w:tplc="04090003" w:tentative="1">
      <w:start w:val="1"/>
      <w:numFmt w:val="bullet"/>
      <w:lvlText w:val="o"/>
      <w:lvlJc w:val="left"/>
      <w:pPr>
        <w:ind w:left="6840" w:hanging="360"/>
      </w:pPr>
      <w:rPr>
        <w:rFonts w:ascii="Courier New" w:hAnsi="Courier New" w:cs="Courier New" w:hint="default"/>
      </w:rPr>
    </w:lvl>
    <w:lvl w:ilvl="8" w:tplc="04090005" w:tentative="1">
      <w:start w:val="1"/>
      <w:numFmt w:val="bullet"/>
      <w:lvlText w:val=""/>
      <w:lvlJc w:val="left"/>
      <w:pPr>
        <w:ind w:left="7560" w:hanging="360"/>
      </w:pPr>
      <w:rPr>
        <w:rFonts w:ascii="Wingdings" w:hAnsi="Wingdings" w:hint="default"/>
      </w:rPr>
    </w:lvl>
  </w:abstractNum>
  <w:num w:numId="1">
    <w:abstractNumId w:val="5"/>
  </w:num>
  <w:num w:numId="2">
    <w:abstractNumId w:val="46"/>
  </w:num>
  <w:num w:numId="3">
    <w:abstractNumId w:val="16"/>
  </w:num>
  <w:num w:numId="4">
    <w:abstractNumId w:val="29"/>
  </w:num>
  <w:num w:numId="5">
    <w:abstractNumId w:val="11"/>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6">
    <w:abstractNumId w:val="15"/>
  </w:num>
  <w:num w:numId="7">
    <w:abstractNumId w:val="13"/>
  </w:num>
  <w:num w:numId="8">
    <w:abstractNumId w:val="8"/>
  </w:num>
  <w:num w:numId="9">
    <w:abstractNumId w:val="30"/>
  </w:num>
  <w:num w:numId="10">
    <w:abstractNumId w:val="47"/>
  </w:num>
  <w:num w:numId="11">
    <w:abstractNumId w:val="62"/>
  </w:num>
  <w:num w:numId="12">
    <w:abstractNumId w:val="27"/>
  </w:num>
  <w:num w:numId="13">
    <w:abstractNumId w:val="64"/>
  </w:num>
  <w:num w:numId="14">
    <w:abstractNumId w:val="61"/>
  </w:num>
  <w:num w:numId="15">
    <w:abstractNumId w:val="50"/>
  </w:num>
  <w:num w:numId="16">
    <w:abstractNumId w:val="19"/>
  </w:num>
  <w:num w:numId="17">
    <w:abstractNumId w:val="14"/>
  </w:num>
  <w:num w:numId="18">
    <w:abstractNumId w:val="38"/>
  </w:num>
  <w:num w:numId="19">
    <w:abstractNumId w:val="43"/>
  </w:num>
  <w:num w:numId="20">
    <w:abstractNumId w:val="53"/>
  </w:num>
  <w:num w:numId="21">
    <w:abstractNumId w:val="24"/>
  </w:num>
  <w:num w:numId="22">
    <w:abstractNumId w:val="60"/>
  </w:num>
  <w:num w:numId="23">
    <w:abstractNumId w:val="7"/>
  </w:num>
  <w:num w:numId="24">
    <w:abstractNumId w:val="69"/>
  </w:num>
  <w:num w:numId="25">
    <w:abstractNumId w:val="65"/>
  </w:num>
  <w:num w:numId="26">
    <w:abstractNumId w:val="6"/>
  </w:num>
  <w:num w:numId="27">
    <w:abstractNumId w:val="2"/>
  </w:num>
  <w:num w:numId="28">
    <w:abstractNumId w:val="48"/>
  </w:num>
  <w:num w:numId="29">
    <w:abstractNumId w:val="67"/>
  </w:num>
  <w:num w:numId="30">
    <w:abstractNumId w:val="31"/>
  </w:num>
  <w:num w:numId="31">
    <w:abstractNumId w:val="56"/>
  </w:num>
  <w:num w:numId="32">
    <w:abstractNumId w:val="59"/>
  </w:num>
  <w:num w:numId="33">
    <w:abstractNumId w:val="9"/>
  </w:num>
  <w:num w:numId="34">
    <w:abstractNumId w:val="34"/>
  </w:num>
  <w:num w:numId="35">
    <w:abstractNumId w:val="52"/>
  </w:num>
  <w:num w:numId="36">
    <w:abstractNumId w:val="18"/>
  </w:num>
  <w:num w:numId="37">
    <w:abstractNumId w:val="21"/>
  </w:num>
  <w:num w:numId="38">
    <w:abstractNumId w:val="1"/>
  </w:num>
  <w:num w:numId="39">
    <w:abstractNumId w:val="51"/>
  </w:num>
  <w:num w:numId="40">
    <w:abstractNumId w:val="41"/>
  </w:num>
  <w:num w:numId="41">
    <w:abstractNumId w:val="63"/>
  </w:num>
  <w:num w:numId="42">
    <w:abstractNumId w:val="25"/>
  </w:num>
  <w:num w:numId="43">
    <w:abstractNumId w:val="0"/>
  </w:num>
  <w:num w:numId="44">
    <w:abstractNumId w:val="36"/>
  </w:num>
  <w:num w:numId="45">
    <w:abstractNumId w:val="54"/>
  </w:num>
  <w:num w:numId="46">
    <w:abstractNumId w:val="12"/>
  </w:num>
  <w:num w:numId="47">
    <w:abstractNumId w:val="37"/>
  </w:num>
  <w:num w:numId="48">
    <w:abstractNumId w:val="17"/>
  </w:num>
  <w:num w:numId="49">
    <w:abstractNumId w:val="68"/>
  </w:num>
  <w:num w:numId="50">
    <w:abstractNumId w:val="44"/>
  </w:num>
  <w:num w:numId="51">
    <w:abstractNumId w:val="4"/>
  </w:num>
  <w:num w:numId="52">
    <w:abstractNumId w:val="32"/>
  </w:num>
  <w:num w:numId="53">
    <w:abstractNumId w:val="45"/>
  </w:num>
  <w:num w:numId="54">
    <w:abstractNumId w:val="57"/>
  </w:num>
  <w:num w:numId="55">
    <w:abstractNumId w:val="49"/>
  </w:num>
  <w:num w:numId="56">
    <w:abstractNumId w:val="28"/>
  </w:num>
  <w:num w:numId="57">
    <w:abstractNumId w:val="10"/>
  </w:num>
  <w:num w:numId="58">
    <w:abstractNumId w:val="33"/>
  </w:num>
  <w:num w:numId="59">
    <w:abstractNumId w:val="39"/>
  </w:num>
  <w:num w:numId="60">
    <w:abstractNumId w:val="22"/>
  </w:num>
  <w:num w:numId="61">
    <w:abstractNumId w:val="35"/>
  </w:num>
  <w:num w:numId="62">
    <w:abstractNumId w:val="26"/>
  </w:num>
  <w:num w:numId="63">
    <w:abstractNumId w:val="42"/>
  </w:num>
  <w:num w:numId="64">
    <w:abstractNumId w:val="23"/>
  </w:num>
  <w:num w:numId="65">
    <w:abstractNumId w:val="70"/>
  </w:num>
  <w:num w:numId="66">
    <w:abstractNumId w:val="58"/>
  </w:num>
  <w:num w:numId="67">
    <w:abstractNumId w:val="71"/>
  </w:num>
  <w:num w:numId="68">
    <w:abstractNumId w:val="66"/>
  </w:num>
  <w:num w:numId="69">
    <w:abstractNumId w:val="40"/>
  </w:num>
  <w:num w:numId="70">
    <w:abstractNumId w:val="3"/>
  </w:num>
  <w:num w:numId="71">
    <w:abstractNumId w:val="55"/>
  </w:num>
  <w:num w:numId="72">
    <w:abstractNumId w:val="20"/>
  </w:num>
  <w:numIdMacAtCleanup w:val="71"/>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view w:val="normal"/>
  <w:zoom w:percent="100"/>
  <w:bordersDoNotSurroundHeader/>
  <w:bordersDoNotSurroundFooter/>
  <w:stylePaneFormatFilter w:val="3F01" w:allStyles="1" w:customStyles="0" w:latentStyles="0" w:stylesInUse="0" w:headingStyles="0" w:numberingStyles="0" w:tableStyles="0" w:directFormattingOnRuns="1" w:directFormattingOnParagraphs="1" w:directFormattingOnNumbering="1" w:directFormattingOnTables="1" w:clearFormatting="1" w:top3HeadingStyles="1" w:visibleStyles="0" w:alternateStyleNames="0"/>
  <w:defaultTabStop w:val="720"/>
  <w:hyphenationZone w:val="0"/>
  <w:doNotHyphenateCaps/>
  <w:drawingGridHorizontalSpacing w:val="110"/>
  <w:drawingGridVerticalSpacing w:val="0"/>
  <w:displayHorizontalDrawingGridEvery w:val="0"/>
  <w:displayVerticalDrawingGridEvery w:val="0"/>
  <w:doNotShadeFormData/>
  <w:noPunctuationKerning/>
  <w:characterSpacingControl w:val="doNotCompress"/>
  <w:hdrShapeDefaults>
    <o:shapedefaults v:ext="edit" spidmax="4097"/>
  </w:hdrShapeDefaults>
  <w:footnotePr>
    <w:footnote w:id="-1"/>
    <w:footnote w:id="0"/>
    <w:footnote w:id="1"/>
  </w:footnotePr>
  <w:endnotePr>
    <w:endnote w:id="-1"/>
    <w:endnote w:id="0"/>
    <w:endnote w:id="1"/>
  </w:endnotePr>
  <w:compa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2E3C69"/>
    <w:rsid w:val="0000077D"/>
    <w:rsid w:val="00000C2D"/>
    <w:rsid w:val="0000193F"/>
    <w:rsid w:val="00002DE5"/>
    <w:rsid w:val="00002ECD"/>
    <w:rsid w:val="00002FFF"/>
    <w:rsid w:val="00003F5A"/>
    <w:rsid w:val="00004571"/>
    <w:rsid w:val="00005B2F"/>
    <w:rsid w:val="00007286"/>
    <w:rsid w:val="000102CC"/>
    <w:rsid w:val="000114A7"/>
    <w:rsid w:val="00011A79"/>
    <w:rsid w:val="0001294D"/>
    <w:rsid w:val="00012F25"/>
    <w:rsid w:val="0001336D"/>
    <w:rsid w:val="00013EDB"/>
    <w:rsid w:val="00015349"/>
    <w:rsid w:val="00015A46"/>
    <w:rsid w:val="00016D58"/>
    <w:rsid w:val="000200B8"/>
    <w:rsid w:val="0002020E"/>
    <w:rsid w:val="000216F8"/>
    <w:rsid w:val="000218E7"/>
    <w:rsid w:val="00021FAF"/>
    <w:rsid w:val="0002392C"/>
    <w:rsid w:val="00024887"/>
    <w:rsid w:val="00024DBC"/>
    <w:rsid w:val="00024E35"/>
    <w:rsid w:val="00026437"/>
    <w:rsid w:val="00026897"/>
    <w:rsid w:val="00027496"/>
    <w:rsid w:val="00030197"/>
    <w:rsid w:val="00031B48"/>
    <w:rsid w:val="000324E5"/>
    <w:rsid w:val="000325D4"/>
    <w:rsid w:val="00033276"/>
    <w:rsid w:val="00034320"/>
    <w:rsid w:val="00034E71"/>
    <w:rsid w:val="00036D0C"/>
    <w:rsid w:val="00037B81"/>
    <w:rsid w:val="00040656"/>
    <w:rsid w:val="00042BA4"/>
    <w:rsid w:val="00043C66"/>
    <w:rsid w:val="00045D9B"/>
    <w:rsid w:val="000468FB"/>
    <w:rsid w:val="00046E63"/>
    <w:rsid w:val="0004785B"/>
    <w:rsid w:val="000515FE"/>
    <w:rsid w:val="0005201F"/>
    <w:rsid w:val="000529E9"/>
    <w:rsid w:val="0005356B"/>
    <w:rsid w:val="00053B9B"/>
    <w:rsid w:val="00054415"/>
    <w:rsid w:val="00054485"/>
    <w:rsid w:val="000574D8"/>
    <w:rsid w:val="000576C8"/>
    <w:rsid w:val="00057BCF"/>
    <w:rsid w:val="00057CC1"/>
    <w:rsid w:val="00060247"/>
    <w:rsid w:val="00060443"/>
    <w:rsid w:val="000607BE"/>
    <w:rsid w:val="00060AE3"/>
    <w:rsid w:val="00061664"/>
    <w:rsid w:val="00061F00"/>
    <w:rsid w:val="0006256F"/>
    <w:rsid w:val="00063922"/>
    <w:rsid w:val="00063B55"/>
    <w:rsid w:val="00064BBE"/>
    <w:rsid w:val="00064EB4"/>
    <w:rsid w:val="00064FEC"/>
    <w:rsid w:val="00065602"/>
    <w:rsid w:val="000664D8"/>
    <w:rsid w:val="00066718"/>
    <w:rsid w:val="00066AF3"/>
    <w:rsid w:val="00070651"/>
    <w:rsid w:val="00070F2B"/>
    <w:rsid w:val="0007123A"/>
    <w:rsid w:val="00071989"/>
    <w:rsid w:val="00071BD9"/>
    <w:rsid w:val="00073488"/>
    <w:rsid w:val="0007380B"/>
    <w:rsid w:val="000741B3"/>
    <w:rsid w:val="0007485A"/>
    <w:rsid w:val="000753CD"/>
    <w:rsid w:val="00075452"/>
    <w:rsid w:val="0007594F"/>
    <w:rsid w:val="00076101"/>
    <w:rsid w:val="00077056"/>
    <w:rsid w:val="0007707A"/>
    <w:rsid w:val="00077408"/>
    <w:rsid w:val="00077C75"/>
    <w:rsid w:val="000814BE"/>
    <w:rsid w:val="000817D4"/>
    <w:rsid w:val="00081ABA"/>
    <w:rsid w:val="00082186"/>
    <w:rsid w:val="0008223C"/>
    <w:rsid w:val="00082CC4"/>
    <w:rsid w:val="00082FA8"/>
    <w:rsid w:val="000833EA"/>
    <w:rsid w:val="0008489C"/>
    <w:rsid w:val="00085D89"/>
    <w:rsid w:val="00086129"/>
    <w:rsid w:val="000866F7"/>
    <w:rsid w:val="000867BF"/>
    <w:rsid w:val="00086F43"/>
    <w:rsid w:val="00090858"/>
    <w:rsid w:val="00090FA0"/>
    <w:rsid w:val="00092437"/>
    <w:rsid w:val="0009269D"/>
    <w:rsid w:val="00092B64"/>
    <w:rsid w:val="00092EFB"/>
    <w:rsid w:val="00093179"/>
    <w:rsid w:val="000942B6"/>
    <w:rsid w:val="00095A86"/>
    <w:rsid w:val="00095B46"/>
    <w:rsid w:val="00096064"/>
    <w:rsid w:val="00096AE2"/>
    <w:rsid w:val="00097077"/>
    <w:rsid w:val="000976FC"/>
    <w:rsid w:val="00097C31"/>
    <w:rsid w:val="000A00EA"/>
    <w:rsid w:val="000A0FBC"/>
    <w:rsid w:val="000A22D8"/>
    <w:rsid w:val="000A3C1F"/>
    <w:rsid w:val="000A4214"/>
    <w:rsid w:val="000A4843"/>
    <w:rsid w:val="000A4C64"/>
    <w:rsid w:val="000A554C"/>
    <w:rsid w:val="000A5B7C"/>
    <w:rsid w:val="000A65DB"/>
    <w:rsid w:val="000A75CE"/>
    <w:rsid w:val="000A7CA1"/>
    <w:rsid w:val="000A7E74"/>
    <w:rsid w:val="000B00FA"/>
    <w:rsid w:val="000B0AA1"/>
    <w:rsid w:val="000B1D77"/>
    <w:rsid w:val="000B30EF"/>
    <w:rsid w:val="000B34FB"/>
    <w:rsid w:val="000B4CBE"/>
    <w:rsid w:val="000B543A"/>
    <w:rsid w:val="000B5A58"/>
    <w:rsid w:val="000B5BF6"/>
    <w:rsid w:val="000B5C86"/>
    <w:rsid w:val="000B62B3"/>
    <w:rsid w:val="000B6AFD"/>
    <w:rsid w:val="000B6F43"/>
    <w:rsid w:val="000B7D5D"/>
    <w:rsid w:val="000C0874"/>
    <w:rsid w:val="000C1396"/>
    <w:rsid w:val="000C2BA0"/>
    <w:rsid w:val="000C3B7D"/>
    <w:rsid w:val="000C3FF2"/>
    <w:rsid w:val="000C48DE"/>
    <w:rsid w:val="000C62E1"/>
    <w:rsid w:val="000C75D7"/>
    <w:rsid w:val="000C769E"/>
    <w:rsid w:val="000C7C0B"/>
    <w:rsid w:val="000D23EE"/>
    <w:rsid w:val="000D2B1A"/>
    <w:rsid w:val="000D37ED"/>
    <w:rsid w:val="000D444A"/>
    <w:rsid w:val="000D5C33"/>
    <w:rsid w:val="000D6E3E"/>
    <w:rsid w:val="000D7055"/>
    <w:rsid w:val="000D7C8C"/>
    <w:rsid w:val="000D7C98"/>
    <w:rsid w:val="000E0C3F"/>
    <w:rsid w:val="000E111A"/>
    <w:rsid w:val="000E127D"/>
    <w:rsid w:val="000E14F3"/>
    <w:rsid w:val="000E2182"/>
    <w:rsid w:val="000E2346"/>
    <w:rsid w:val="000E319E"/>
    <w:rsid w:val="000E510B"/>
    <w:rsid w:val="000E5833"/>
    <w:rsid w:val="000E6848"/>
    <w:rsid w:val="000E75E2"/>
    <w:rsid w:val="000E7B3A"/>
    <w:rsid w:val="000F0296"/>
    <w:rsid w:val="000F0507"/>
    <w:rsid w:val="000F097E"/>
    <w:rsid w:val="000F15E3"/>
    <w:rsid w:val="000F1F32"/>
    <w:rsid w:val="000F2849"/>
    <w:rsid w:val="000F29AE"/>
    <w:rsid w:val="000F2C67"/>
    <w:rsid w:val="000F33AE"/>
    <w:rsid w:val="000F42EE"/>
    <w:rsid w:val="000F44F4"/>
    <w:rsid w:val="000F595B"/>
    <w:rsid w:val="000F6FDD"/>
    <w:rsid w:val="000F750C"/>
    <w:rsid w:val="000F7E23"/>
    <w:rsid w:val="00100251"/>
    <w:rsid w:val="001005ED"/>
    <w:rsid w:val="0010073D"/>
    <w:rsid w:val="00101343"/>
    <w:rsid w:val="0010292A"/>
    <w:rsid w:val="00103417"/>
    <w:rsid w:val="001038D6"/>
    <w:rsid w:val="001041E7"/>
    <w:rsid w:val="001047B3"/>
    <w:rsid w:val="00105227"/>
    <w:rsid w:val="0010574A"/>
    <w:rsid w:val="00105901"/>
    <w:rsid w:val="0010616D"/>
    <w:rsid w:val="0010669F"/>
    <w:rsid w:val="00106BA3"/>
    <w:rsid w:val="001074A7"/>
    <w:rsid w:val="00110EEC"/>
    <w:rsid w:val="00111047"/>
    <w:rsid w:val="00111381"/>
    <w:rsid w:val="001121EB"/>
    <w:rsid w:val="00112708"/>
    <w:rsid w:val="00112AD7"/>
    <w:rsid w:val="001132AD"/>
    <w:rsid w:val="0011441A"/>
    <w:rsid w:val="00114C47"/>
    <w:rsid w:val="00115252"/>
    <w:rsid w:val="001153F0"/>
    <w:rsid w:val="001155FA"/>
    <w:rsid w:val="00116380"/>
    <w:rsid w:val="00116919"/>
    <w:rsid w:val="00116C09"/>
    <w:rsid w:val="001201B3"/>
    <w:rsid w:val="00120588"/>
    <w:rsid w:val="0012068F"/>
    <w:rsid w:val="00120778"/>
    <w:rsid w:val="001212B9"/>
    <w:rsid w:val="00121AEA"/>
    <w:rsid w:val="00121F72"/>
    <w:rsid w:val="00122A00"/>
    <w:rsid w:val="00122DA0"/>
    <w:rsid w:val="00122EDB"/>
    <w:rsid w:val="0012389E"/>
    <w:rsid w:val="00123CA1"/>
    <w:rsid w:val="00124291"/>
    <w:rsid w:val="00127465"/>
    <w:rsid w:val="00131493"/>
    <w:rsid w:val="00131F9D"/>
    <w:rsid w:val="00132A66"/>
    <w:rsid w:val="00132AE6"/>
    <w:rsid w:val="0013382F"/>
    <w:rsid w:val="00133C9E"/>
    <w:rsid w:val="00133FEA"/>
    <w:rsid w:val="0013577F"/>
    <w:rsid w:val="00135C9A"/>
    <w:rsid w:val="00136316"/>
    <w:rsid w:val="00136603"/>
    <w:rsid w:val="001411D3"/>
    <w:rsid w:val="001429F0"/>
    <w:rsid w:val="00142CD6"/>
    <w:rsid w:val="00143655"/>
    <w:rsid w:val="00143DF4"/>
    <w:rsid w:val="0014682D"/>
    <w:rsid w:val="00146A74"/>
    <w:rsid w:val="0014721B"/>
    <w:rsid w:val="0014755B"/>
    <w:rsid w:val="001477CE"/>
    <w:rsid w:val="00150E64"/>
    <w:rsid w:val="001512DB"/>
    <w:rsid w:val="00151A4C"/>
    <w:rsid w:val="00153985"/>
    <w:rsid w:val="00153A34"/>
    <w:rsid w:val="00153C3E"/>
    <w:rsid w:val="00154767"/>
    <w:rsid w:val="00154E72"/>
    <w:rsid w:val="00155E4D"/>
    <w:rsid w:val="00156011"/>
    <w:rsid w:val="001569F0"/>
    <w:rsid w:val="001577CA"/>
    <w:rsid w:val="00157EA7"/>
    <w:rsid w:val="001600B1"/>
    <w:rsid w:val="00160AB5"/>
    <w:rsid w:val="00161736"/>
    <w:rsid w:val="00161EE1"/>
    <w:rsid w:val="0016259F"/>
    <w:rsid w:val="00162B93"/>
    <w:rsid w:val="00162E2B"/>
    <w:rsid w:val="00162E59"/>
    <w:rsid w:val="00163A66"/>
    <w:rsid w:val="00164718"/>
    <w:rsid w:val="00164F17"/>
    <w:rsid w:val="00164FEA"/>
    <w:rsid w:val="00165975"/>
    <w:rsid w:val="001659B5"/>
    <w:rsid w:val="00165B2A"/>
    <w:rsid w:val="00165F8C"/>
    <w:rsid w:val="00167D08"/>
    <w:rsid w:val="001701EC"/>
    <w:rsid w:val="00170228"/>
    <w:rsid w:val="0017033E"/>
    <w:rsid w:val="001707A5"/>
    <w:rsid w:val="00170CE3"/>
    <w:rsid w:val="00171B13"/>
    <w:rsid w:val="001723E9"/>
    <w:rsid w:val="00172959"/>
    <w:rsid w:val="00172FBD"/>
    <w:rsid w:val="001738FF"/>
    <w:rsid w:val="00174702"/>
    <w:rsid w:val="0017487D"/>
    <w:rsid w:val="00174DD5"/>
    <w:rsid w:val="00175559"/>
    <w:rsid w:val="00175E2A"/>
    <w:rsid w:val="00177B92"/>
    <w:rsid w:val="00180F24"/>
    <w:rsid w:val="0018199C"/>
    <w:rsid w:val="001819B7"/>
    <w:rsid w:val="001823A9"/>
    <w:rsid w:val="0018483F"/>
    <w:rsid w:val="001851EB"/>
    <w:rsid w:val="00185462"/>
    <w:rsid w:val="00186CA5"/>
    <w:rsid w:val="00187666"/>
    <w:rsid w:val="00187F10"/>
    <w:rsid w:val="00190461"/>
    <w:rsid w:val="001915D9"/>
    <w:rsid w:val="00191BF9"/>
    <w:rsid w:val="00193082"/>
    <w:rsid w:val="00193D32"/>
    <w:rsid w:val="0019405A"/>
    <w:rsid w:val="00194BB5"/>
    <w:rsid w:val="00195190"/>
    <w:rsid w:val="00195795"/>
    <w:rsid w:val="001964C1"/>
    <w:rsid w:val="0019740C"/>
    <w:rsid w:val="0019757F"/>
    <w:rsid w:val="001A0F1C"/>
    <w:rsid w:val="001A1922"/>
    <w:rsid w:val="001A1CB1"/>
    <w:rsid w:val="001A23FB"/>
    <w:rsid w:val="001A3F94"/>
    <w:rsid w:val="001A425B"/>
    <w:rsid w:val="001A4F71"/>
    <w:rsid w:val="001A5819"/>
    <w:rsid w:val="001A61E6"/>
    <w:rsid w:val="001A7195"/>
    <w:rsid w:val="001A71C5"/>
    <w:rsid w:val="001B0118"/>
    <w:rsid w:val="001B0686"/>
    <w:rsid w:val="001B0DCF"/>
    <w:rsid w:val="001B14E6"/>
    <w:rsid w:val="001B1CF3"/>
    <w:rsid w:val="001B26EF"/>
    <w:rsid w:val="001B2872"/>
    <w:rsid w:val="001B40AF"/>
    <w:rsid w:val="001B44A6"/>
    <w:rsid w:val="001B498D"/>
    <w:rsid w:val="001B58CA"/>
    <w:rsid w:val="001B59C8"/>
    <w:rsid w:val="001B5E39"/>
    <w:rsid w:val="001B7568"/>
    <w:rsid w:val="001B7FF9"/>
    <w:rsid w:val="001C12CD"/>
    <w:rsid w:val="001C2B98"/>
    <w:rsid w:val="001C3524"/>
    <w:rsid w:val="001C4F65"/>
    <w:rsid w:val="001C667B"/>
    <w:rsid w:val="001C6CA8"/>
    <w:rsid w:val="001C7ECA"/>
    <w:rsid w:val="001D060A"/>
    <w:rsid w:val="001D1920"/>
    <w:rsid w:val="001D347D"/>
    <w:rsid w:val="001D3845"/>
    <w:rsid w:val="001D555C"/>
    <w:rsid w:val="001D5EA7"/>
    <w:rsid w:val="001D609D"/>
    <w:rsid w:val="001E0FC1"/>
    <w:rsid w:val="001E14BC"/>
    <w:rsid w:val="001E170A"/>
    <w:rsid w:val="001E3F72"/>
    <w:rsid w:val="001E43D5"/>
    <w:rsid w:val="001E4B80"/>
    <w:rsid w:val="001E4CED"/>
    <w:rsid w:val="001E5602"/>
    <w:rsid w:val="001E6ECF"/>
    <w:rsid w:val="001E76C9"/>
    <w:rsid w:val="001E7D17"/>
    <w:rsid w:val="001F0634"/>
    <w:rsid w:val="001F0EE6"/>
    <w:rsid w:val="001F2E3D"/>
    <w:rsid w:val="001F36B9"/>
    <w:rsid w:val="001F38F8"/>
    <w:rsid w:val="001F3B30"/>
    <w:rsid w:val="001F620B"/>
    <w:rsid w:val="001F627D"/>
    <w:rsid w:val="001F6960"/>
    <w:rsid w:val="001F709D"/>
    <w:rsid w:val="001F7609"/>
    <w:rsid w:val="001F76C2"/>
    <w:rsid w:val="002013CE"/>
    <w:rsid w:val="00201781"/>
    <w:rsid w:val="00201B6E"/>
    <w:rsid w:val="00201DFF"/>
    <w:rsid w:val="00202F44"/>
    <w:rsid w:val="00206671"/>
    <w:rsid w:val="00206776"/>
    <w:rsid w:val="00207DF4"/>
    <w:rsid w:val="00207F5F"/>
    <w:rsid w:val="002106B1"/>
    <w:rsid w:val="0021195C"/>
    <w:rsid w:val="0021290F"/>
    <w:rsid w:val="00212A23"/>
    <w:rsid w:val="00212B9F"/>
    <w:rsid w:val="002135E4"/>
    <w:rsid w:val="00213D74"/>
    <w:rsid w:val="00214671"/>
    <w:rsid w:val="002156BA"/>
    <w:rsid w:val="002168EB"/>
    <w:rsid w:val="00217117"/>
    <w:rsid w:val="00217382"/>
    <w:rsid w:val="002174E2"/>
    <w:rsid w:val="002176BA"/>
    <w:rsid w:val="00217DAB"/>
    <w:rsid w:val="00217F11"/>
    <w:rsid w:val="002208E1"/>
    <w:rsid w:val="002219B6"/>
    <w:rsid w:val="00222237"/>
    <w:rsid w:val="0022232C"/>
    <w:rsid w:val="002229D3"/>
    <w:rsid w:val="00222CE0"/>
    <w:rsid w:val="002241CF"/>
    <w:rsid w:val="00224D26"/>
    <w:rsid w:val="00225B6F"/>
    <w:rsid w:val="00225F25"/>
    <w:rsid w:val="002260B1"/>
    <w:rsid w:val="0022610A"/>
    <w:rsid w:val="00226F28"/>
    <w:rsid w:val="002274AB"/>
    <w:rsid w:val="002276B8"/>
    <w:rsid w:val="00227A28"/>
    <w:rsid w:val="00230061"/>
    <w:rsid w:val="00230987"/>
    <w:rsid w:val="0023117A"/>
    <w:rsid w:val="0023176F"/>
    <w:rsid w:val="00231F25"/>
    <w:rsid w:val="002329DE"/>
    <w:rsid w:val="00232CD7"/>
    <w:rsid w:val="00233A63"/>
    <w:rsid w:val="00233E72"/>
    <w:rsid w:val="0023552B"/>
    <w:rsid w:val="00235617"/>
    <w:rsid w:val="002356DF"/>
    <w:rsid w:val="00235BED"/>
    <w:rsid w:val="002363F2"/>
    <w:rsid w:val="00236463"/>
    <w:rsid w:val="00236EB3"/>
    <w:rsid w:val="00237260"/>
    <w:rsid w:val="002374FE"/>
    <w:rsid w:val="00237579"/>
    <w:rsid w:val="00241048"/>
    <w:rsid w:val="00242DD3"/>
    <w:rsid w:val="00243997"/>
    <w:rsid w:val="002454C6"/>
    <w:rsid w:val="0024555B"/>
    <w:rsid w:val="0024647A"/>
    <w:rsid w:val="00246621"/>
    <w:rsid w:val="00247A12"/>
    <w:rsid w:val="00247AE5"/>
    <w:rsid w:val="0025011B"/>
    <w:rsid w:val="00250AFB"/>
    <w:rsid w:val="00251831"/>
    <w:rsid w:val="00251D39"/>
    <w:rsid w:val="00251EBA"/>
    <w:rsid w:val="002528B1"/>
    <w:rsid w:val="00253201"/>
    <w:rsid w:val="002538A0"/>
    <w:rsid w:val="00253A49"/>
    <w:rsid w:val="00254258"/>
    <w:rsid w:val="00254518"/>
    <w:rsid w:val="00254D47"/>
    <w:rsid w:val="00254ECA"/>
    <w:rsid w:val="00254F40"/>
    <w:rsid w:val="00254F62"/>
    <w:rsid w:val="002558D1"/>
    <w:rsid w:val="002570BE"/>
    <w:rsid w:val="0025717F"/>
    <w:rsid w:val="00257E46"/>
    <w:rsid w:val="00257E55"/>
    <w:rsid w:val="0026024A"/>
    <w:rsid w:val="00260CC7"/>
    <w:rsid w:val="00260CC9"/>
    <w:rsid w:val="00260DCE"/>
    <w:rsid w:val="00261822"/>
    <w:rsid w:val="00262294"/>
    <w:rsid w:val="00262A82"/>
    <w:rsid w:val="00262AF3"/>
    <w:rsid w:val="00262ED1"/>
    <w:rsid w:val="00263902"/>
    <w:rsid w:val="00263C18"/>
    <w:rsid w:val="00263EE0"/>
    <w:rsid w:val="00264DA7"/>
    <w:rsid w:val="00265187"/>
    <w:rsid w:val="002657EF"/>
    <w:rsid w:val="002659A7"/>
    <w:rsid w:val="00265B24"/>
    <w:rsid w:val="00265CB8"/>
    <w:rsid w:val="00265EF7"/>
    <w:rsid w:val="00266666"/>
    <w:rsid w:val="00266D58"/>
    <w:rsid w:val="00267096"/>
    <w:rsid w:val="00267D69"/>
    <w:rsid w:val="00270603"/>
    <w:rsid w:val="002708DB"/>
    <w:rsid w:val="0027130B"/>
    <w:rsid w:val="00271847"/>
    <w:rsid w:val="00272754"/>
    <w:rsid w:val="00274AFF"/>
    <w:rsid w:val="00275772"/>
    <w:rsid w:val="00275D55"/>
    <w:rsid w:val="00276DF5"/>
    <w:rsid w:val="002770C4"/>
    <w:rsid w:val="00280A7C"/>
    <w:rsid w:val="0028105A"/>
    <w:rsid w:val="0028169E"/>
    <w:rsid w:val="00282AF1"/>
    <w:rsid w:val="00283B9B"/>
    <w:rsid w:val="00284122"/>
    <w:rsid w:val="00284251"/>
    <w:rsid w:val="00284390"/>
    <w:rsid w:val="0028467F"/>
    <w:rsid w:val="00284E28"/>
    <w:rsid w:val="00285C57"/>
    <w:rsid w:val="00286B39"/>
    <w:rsid w:val="0029005C"/>
    <w:rsid w:val="002908B1"/>
    <w:rsid w:val="00290DCC"/>
    <w:rsid w:val="002918D5"/>
    <w:rsid w:val="00294232"/>
    <w:rsid w:val="00295075"/>
    <w:rsid w:val="002957AC"/>
    <w:rsid w:val="002959CA"/>
    <w:rsid w:val="00297180"/>
    <w:rsid w:val="002A0729"/>
    <w:rsid w:val="002A098C"/>
    <w:rsid w:val="002A15D7"/>
    <w:rsid w:val="002A1CBC"/>
    <w:rsid w:val="002A1F39"/>
    <w:rsid w:val="002A310D"/>
    <w:rsid w:val="002A330B"/>
    <w:rsid w:val="002A3349"/>
    <w:rsid w:val="002A3C06"/>
    <w:rsid w:val="002A4821"/>
    <w:rsid w:val="002A4F9F"/>
    <w:rsid w:val="002A51C2"/>
    <w:rsid w:val="002A56FE"/>
    <w:rsid w:val="002A573D"/>
    <w:rsid w:val="002A5A07"/>
    <w:rsid w:val="002A6BCD"/>
    <w:rsid w:val="002A7243"/>
    <w:rsid w:val="002A74A6"/>
    <w:rsid w:val="002A7756"/>
    <w:rsid w:val="002A7A19"/>
    <w:rsid w:val="002B0508"/>
    <w:rsid w:val="002B067C"/>
    <w:rsid w:val="002B0842"/>
    <w:rsid w:val="002B09D2"/>
    <w:rsid w:val="002B0C16"/>
    <w:rsid w:val="002B0E44"/>
    <w:rsid w:val="002B47C3"/>
    <w:rsid w:val="002B47FB"/>
    <w:rsid w:val="002B6876"/>
    <w:rsid w:val="002B7B71"/>
    <w:rsid w:val="002C05D7"/>
    <w:rsid w:val="002C0649"/>
    <w:rsid w:val="002C07A8"/>
    <w:rsid w:val="002C09E6"/>
    <w:rsid w:val="002C0CB9"/>
    <w:rsid w:val="002C150A"/>
    <w:rsid w:val="002C2D8C"/>
    <w:rsid w:val="002C4BFA"/>
    <w:rsid w:val="002C5516"/>
    <w:rsid w:val="002C55A6"/>
    <w:rsid w:val="002C61B3"/>
    <w:rsid w:val="002C63FC"/>
    <w:rsid w:val="002C7BCF"/>
    <w:rsid w:val="002D06C5"/>
    <w:rsid w:val="002D3157"/>
    <w:rsid w:val="002D61B6"/>
    <w:rsid w:val="002D6490"/>
    <w:rsid w:val="002D6AB0"/>
    <w:rsid w:val="002D6BA4"/>
    <w:rsid w:val="002D6F9E"/>
    <w:rsid w:val="002D70E9"/>
    <w:rsid w:val="002D7385"/>
    <w:rsid w:val="002D7AE7"/>
    <w:rsid w:val="002D7EB5"/>
    <w:rsid w:val="002D7F0A"/>
    <w:rsid w:val="002D7FCA"/>
    <w:rsid w:val="002E0704"/>
    <w:rsid w:val="002E072D"/>
    <w:rsid w:val="002E07F8"/>
    <w:rsid w:val="002E09CC"/>
    <w:rsid w:val="002E0E6B"/>
    <w:rsid w:val="002E1A6E"/>
    <w:rsid w:val="002E1FCA"/>
    <w:rsid w:val="002E2DC9"/>
    <w:rsid w:val="002E302B"/>
    <w:rsid w:val="002E32DD"/>
    <w:rsid w:val="002E3C69"/>
    <w:rsid w:val="002E4529"/>
    <w:rsid w:val="002E4763"/>
    <w:rsid w:val="002E5FB7"/>
    <w:rsid w:val="002E6597"/>
    <w:rsid w:val="002E6CE9"/>
    <w:rsid w:val="002E70E9"/>
    <w:rsid w:val="002E7BCC"/>
    <w:rsid w:val="002F07DD"/>
    <w:rsid w:val="002F0B45"/>
    <w:rsid w:val="002F0E9E"/>
    <w:rsid w:val="002F1036"/>
    <w:rsid w:val="002F1364"/>
    <w:rsid w:val="002F14A2"/>
    <w:rsid w:val="002F2E57"/>
    <w:rsid w:val="002F400D"/>
    <w:rsid w:val="002F412E"/>
    <w:rsid w:val="002F4B43"/>
    <w:rsid w:val="002F5504"/>
    <w:rsid w:val="002F55E5"/>
    <w:rsid w:val="002F653F"/>
    <w:rsid w:val="002F6651"/>
    <w:rsid w:val="00300751"/>
    <w:rsid w:val="00300D86"/>
    <w:rsid w:val="003021E6"/>
    <w:rsid w:val="0030291F"/>
    <w:rsid w:val="00302C8D"/>
    <w:rsid w:val="00303E53"/>
    <w:rsid w:val="0030414C"/>
    <w:rsid w:val="0030531C"/>
    <w:rsid w:val="0030585E"/>
    <w:rsid w:val="00306FEC"/>
    <w:rsid w:val="00307D2C"/>
    <w:rsid w:val="00311700"/>
    <w:rsid w:val="00312590"/>
    <w:rsid w:val="00312BD4"/>
    <w:rsid w:val="0031480F"/>
    <w:rsid w:val="00314A76"/>
    <w:rsid w:val="003152AE"/>
    <w:rsid w:val="0031590B"/>
    <w:rsid w:val="0031597C"/>
    <w:rsid w:val="0031775C"/>
    <w:rsid w:val="003205FE"/>
    <w:rsid w:val="003212F6"/>
    <w:rsid w:val="003213DD"/>
    <w:rsid w:val="00321A27"/>
    <w:rsid w:val="003224F1"/>
    <w:rsid w:val="00323140"/>
    <w:rsid w:val="003233D9"/>
    <w:rsid w:val="0032340A"/>
    <w:rsid w:val="00324779"/>
    <w:rsid w:val="00326B0A"/>
    <w:rsid w:val="00327AFC"/>
    <w:rsid w:val="00327BDD"/>
    <w:rsid w:val="00327C51"/>
    <w:rsid w:val="003306CC"/>
    <w:rsid w:val="00331004"/>
    <w:rsid w:val="00333016"/>
    <w:rsid w:val="00333DC2"/>
    <w:rsid w:val="0033446F"/>
    <w:rsid w:val="00335313"/>
    <w:rsid w:val="00335C04"/>
    <w:rsid w:val="00335C4A"/>
    <w:rsid w:val="00336CF5"/>
    <w:rsid w:val="00337390"/>
    <w:rsid w:val="003379B2"/>
    <w:rsid w:val="003379B3"/>
    <w:rsid w:val="00340E8E"/>
    <w:rsid w:val="00341330"/>
    <w:rsid w:val="00342F46"/>
    <w:rsid w:val="003432F6"/>
    <w:rsid w:val="00343E9C"/>
    <w:rsid w:val="00344A68"/>
    <w:rsid w:val="00344B72"/>
    <w:rsid w:val="00345018"/>
    <w:rsid w:val="00345FC5"/>
    <w:rsid w:val="0034652E"/>
    <w:rsid w:val="00346DC5"/>
    <w:rsid w:val="003471FF"/>
    <w:rsid w:val="003473A8"/>
    <w:rsid w:val="0035040A"/>
    <w:rsid w:val="0035074B"/>
    <w:rsid w:val="00350C29"/>
    <w:rsid w:val="00352435"/>
    <w:rsid w:val="0035321D"/>
    <w:rsid w:val="003535FD"/>
    <w:rsid w:val="00354581"/>
    <w:rsid w:val="00355716"/>
    <w:rsid w:val="003559C2"/>
    <w:rsid w:val="00356838"/>
    <w:rsid w:val="00356890"/>
    <w:rsid w:val="00356D50"/>
    <w:rsid w:val="003572B2"/>
    <w:rsid w:val="0035776A"/>
    <w:rsid w:val="00357974"/>
    <w:rsid w:val="0036007B"/>
    <w:rsid w:val="00360987"/>
    <w:rsid w:val="00360C0F"/>
    <w:rsid w:val="0036135D"/>
    <w:rsid w:val="00362F0C"/>
    <w:rsid w:val="00363884"/>
    <w:rsid w:val="00363AC8"/>
    <w:rsid w:val="00363E1E"/>
    <w:rsid w:val="00364498"/>
    <w:rsid w:val="003645FD"/>
    <w:rsid w:val="0036471B"/>
    <w:rsid w:val="0036593E"/>
    <w:rsid w:val="003672D6"/>
    <w:rsid w:val="003673AF"/>
    <w:rsid w:val="0036740E"/>
    <w:rsid w:val="00367A6F"/>
    <w:rsid w:val="00367E8D"/>
    <w:rsid w:val="00367F7C"/>
    <w:rsid w:val="003722C4"/>
    <w:rsid w:val="00372A02"/>
    <w:rsid w:val="00372A69"/>
    <w:rsid w:val="003744BC"/>
    <w:rsid w:val="00374A61"/>
    <w:rsid w:val="00375CDF"/>
    <w:rsid w:val="00375F12"/>
    <w:rsid w:val="003769D7"/>
    <w:rsid w:val="00376C90"/>
    <w:rsid w:val="003770E1"/>
    <w:rsid w:val="00380538"/>
    <w:rsid w:val="00380676"/>
    <w:rsid w:val="00380956"/>
    <w:rsid w:val="00380A8D"/>
    <w:rsid w:val="00381735"/>
    <w:rsid w:val="00381984"/>
    <w:rsid w:val="00382494"/>
    <w:rsid w:val="00382913"/>
    <w:rsid w:val="00382E97"/>
    <w:rsid w:val="00384DE6"/>
    <w:rsid w:val="003856A3"/>
    <w:rsid w:val="00385CA5"/>
    <w:rsid w:val="00386133"/>
    <w:rsid w:val="00387AAC"/>
    <w:rsid w:val="00390EA4"/>
    <w:rsid w:val="00391DE0"/>
    <w:rsid w:val="00391F27"/>
    <w:rsid w:val="003922B8"/>
    <w:rsid w:val="003927BA"/>
    <w:rsid w:val="00392B59"/>
    <w:rsid w:val="0039458C"/>
    <w:rsid w:val="0039461A"/>
    <w:rsid w:val="003946AA"/>
    <w:rsid w:val="00395EA5"/>
    <w:rsid w:val="003966B2"/>
    <w:rsid w:val="00396F6B"/>
    <w:rsid w:val="0039724E"/>
    <w:rsid w:val="00397390"/>
    <w:rsid w:val="003973AD"/>
    <w:rsid w:val="003A1006"/>
    <w:rsid w:val="003A2445"/>
    <w:rsid w:val="003A2590"/>
    <w:rsid w:val="003A62EF"/>
    <w:rsid w:val="003A644B"/>
    <w:rsid w:val="003A6A57"/>
    <w:rsid w:val="003A6C12"/>
    <w:rsid w:val="003B013D"/>
    <w:rsid w:val="003B04F5"/>
    <w:rsid w:val="003B07DF"/>
    <w:rsid w:val="003B0A91"/>
    <w:rsid w:val="003B2576"/>
    <w:rsid w:val="003B26C5"/>
    <w:rsid w:val="003B3E64"/>
    <w:rsid w:val="003B4791"/>
    <w:rsid w:val="003B508C"/>
    <w:rsid w:val="003B527E"/>
    <w:rsid w:val="003B57C1"/>
    <w:rsid w:val="003B58AD"/>
    <w:rsid w:val="003B5AF1"/>
    <w:rsid w:val="003B6909"/>
    <w:rsid w:val="003C0162"/>
    <w:rsid w:val="003C077F"/>
    <w:rsid w:val="003C131B"/>
    <w:rsid w:val="003C1452"/>
    <w:rsid w:val="003C1C3C"/>
    <w:rsid w:val="003C2301"/>
    <w:rsid w:val="003C24AE"/>
    <w:rsid w:val="003C28C8"/>
    <w:rsid w:val="003C29AC"/>
    <w:rsid w:val="003C2AED"/>
    <w:rsid w:val="003C2E10"/>
    <w:rsid w:val="003C374B"/>
    <w:rsid w:val="003C38EA"/>
    <w:rsid w:val="003C441B"/>
    <w:rsid w:val="003C4477"/>
    <w:rsid w:val="003C5A07"/>
    <w:rsid w:val="003C717E"/>
    <w:rsid w:val="003C71F6"/>
    <w:rsid w:val="003C7E41"/>
    <w:rsid w:val="003D1DA0"/>
    <w:rsid w:val="003D3364"/>
    <w:rsid w:val="003D33B0"/>
    <w:rsid w:val="003D5366"/>
    <w:rsid w:val="003D5EA9"/>
    <w:rsid w:val="003D615B"/>
    <w:rsid w:val="003D7738"/>
    <w:rsid w:val="003D7C1B"/>
    <w:rsid w:val="003D7FE4"/>
    <w:rsid w:val="003E04AB"/>
    <w:rsid w:val="003E085D"/>
    <w:rsid w:val="003E0B29"/>
    <w:rsid w:val="003E0DE7"/>
    <w:rsid w:val="003E3B9C"/>
    <w:rsid w:val="003E4879"/>
    <w:rsid w:val="003E48D5"/>
    <w:rsid w:val="003E49DA"/>
    <w:rsid w:val="003E4FAF"/>
    <w:rsid w:val="003E5452"/>
    <w:rsid w:val="003E5998"/>
    <w:rsid w:val="003E5ED0"/>
    <w:rsid w:val="003E670D"/>
    <w:rsid w:val="003E6DE0"/>
    <w:rsid w:val="003F10DD"/>
    <w:rsid w:val="003F1255"/>
    <w:rsid w:val="003F2247"/>
    <w:rsid w:val="003F2880"/>
    <w:rsid w:val="003F2A0F"/>
    <w:rsid w:val="003F33F1"/>
    <w:rsid w:val="003F3E69"/>
    <w:rsid w:val="003F4D6E"/>
    <w:rsid w:val="003F5221"/>
    <w:rsid w:val="003F5422"/>
    <w:rsid w:val="003F5485"/>
    <w:rsid w:val="003F5B2E"/>
    <w:rsid w:val="003F5C25"/>
    <w:rsid w:val="003F60CA"/>
    <w:rsid w:val="003F620F"/>
    <w:rsid w:val="003F62A4"/>
    <w:rsid w:val="003F6AD2"/>
    <w:rsid w:val="003F762A"/>
    <w:rsid w:val="003F7F06"/>
    <w:rsid w:val="0040044C"/>
    <w:rsid w:val="00401795"/>
    <w:rsid w:val="004018F9"/>
    <w:rsid w:val="00402422"/>
    <w:rsid w:val="0040268D"/>
    <w:rsid w:val="00402DA7"/>
    <w:rsid w:val="0040371F"/>
    <w:rsid w:val="00403A6B"/>
    <w:rsid w:val="00404A16"/>
    <w:rsid w:val="00404A7B"/>
    <w:rsid w:val="00404FA0"/>
    <w:rsid w:val="00405198"/>
    <w:rsid w:val="0040554A"/>
    <w:rsid w:val="004055D5"/>
    <w:rsid w:val="0040582B"/>
    <w:rsid w:val="00405C66"/>
    <w:rsid w:val="00405EF4"/>
    <w:rsid w:val="004065F3"/>
    <w:rsid w:val="00406694"/>
    <w:rsid w:val="004077AA"/>
    <w:rsid w:val="00410143"/>
    <w:rsid w:val="00412A4C"/>
    <w:rsid w:val="00413244"/>
    <w:rsid w:val="004136BD"/>
    <w:rsid w:val="0041410B"/>
    <w:rsid w:val="004148E3"/>
    <w:rsid w:val="00414B8C"/>
    <w:rsid w:val="00414EA8"/>
    <w:rsid w:val="0041510C"/>
    <w:rsid w:val="00416485"/>
    <w:rsid w:val="0041682E"/>
    <w:rsid w:val="004173A2"/>
    <w:rsid w:val="0041748F"/>
    <w:rsid w:val="00420DBD"/>
    <w:rsid w:val="00421202"/>
    <w:rsid w:val="0042157C"/>
    <w:rsid w:val="004219BD"/>
    <w:rsid w:val="0042305B"/>
    <w:rsid w:val="00423B6B"/>
    <w:rsid w:val="00424542"/>
    <w:rsid w:val="00424D58"/>
    <w:rsid w:val="00425871"/>
    <w:rsid w:val="00426446"/>
    <w:rsid w:val="0042663D"/>
    <w:rsid w:val="00426D5E"/>
    <w:rsid w:val="00427717"/>
    <w:rsid w:val="00427A97"/>
    <w:rsid w:val="00431F22"/>
    <w:rsid w:val="00432059"/>
    <w:rsid w:val="00432C37"/>
    <w:rsid w:val="004336C8"/>
    <w:rsid w:val="00433F95"/>
    <w:rsid w:val="00434271"/>
    <w:rsid w:val="004346B6"/>
    <w:rsid w:val="0043488F"/>
    <w:rsid w:val="004374B0"/>
    <w:rsid w:val="004400B2"/>
    <w:rsid w:val="00441CD7"/>
    <w:rsid w:val="00442268"/>
    <w:rsid w:val="00442A07"/>
    <w:rsid w:val="00442C9C"/>
    <w:rsid w:val="004432E3"/>
    <w:rsid w:val="00444804"/>
    <w:rsid w:val="004448E8"/>
    <w:rsid w:val="0044530B"/>
    <w:rsid w:val="004454E0"/>
    <w:rsid w:val="00446EB5"/>
    <w:rsid w:val="00447BD0"/>
    <w:rsid w:val="004503D0"/>
    <w:rsid w:val="0045069F"/>
    <w:rsid w:val="00450912"/>
    <w:rsid w:val="00450E99"/>
    <w:rsid w:val="00451388"/>
    <w:rsid w:val="004518F3"/>
    <w:rsid w:val="004519E1"/>
    <w:rsid w:val="004535E3"/>
    <w:rsid w:val="00453DBE"/>
    <w:rsid w:val="00453E96"/>
    <w:rsid w:val="00454169"/>
    <w:rsid w:val="004545CC"/>
    <w:rsid w:val="004545FA"/>
    <w:rsid w:val="00454BB8"/>
    <w:rsid w:val="00455768"/>
    <w:rsid w:val="004557DA"/>
    <w:rsid w:val="00455AEB"/>
    <w:rsid w:val="00456DE6"/>
    <w:rsid w:val="0045725B"/>
    <w:rsid w:val="00457309"/>
    <w:rsid w:val="004576D6"/>
    <w:rsid w:val="0046028D"/>
    <w:rsid w:val="00462303"/>
    <w:rsid w:val="004625B2"/>
    <w:rsid w:val="0046264C"/>
    <w:rsid w:val="00462BF5"/>
    <w:rsid w:val="00462F87"/>
    <w:rsid w:val="00462FE5"/>
    <w:rsid w:val="0046396B"/>
    <w:rsid w:val="004650BE"/>
    <w:rsid w:val="00466C45"/>
    <w:rsid w:val="00470ECB"/>
    <w:rsid w:val="004720F7"/>
    <w:rsid w:val="00472108"/>
    <w:rsid w:val="00475D5B"/>
    <w:rsid w:val="00475F1C"/>
    <w:rsid w:val="00476263"/>
    <w:rsid w:val="00477654"/>
    <w:rsid w:val="00480A73"/>
    <w:rsid w:val="00480C30"/>
    <w:rsid w:val="00480F46"/>
    <w:rsid w:val="0048102F"/>
    <w:rsid w:val="004819B7"/>
    <w:rsid w:val="00481BA5"/>
    <w:rsid w:val="00481BF3"/>
    <w:rsid w:val="00481DF2"/>
    <w:rsid w:val="0048245B"/>
    <w:rsid w:val="004829C9"/>
    <w:rsid w:val="00483AFF"/>
    <w:rsid w:val="00483DFA"/>
    <w:rsid w:val="00484841"/>
    <w:rsid w:val="00484CD9"/>
    <w:rsid w:val="00485C25"/>
    <w:rsid w:val="004869AF"/>
    <w:rsid w:val="004874C7"/>
    <w:rsid w:val="0049255B"/>
    <w:rsid w:val="00492E0A"/>
    <w:rsid w:val="0049327C"/>
    <w:rsid w:val="00493318"/>
    <w:rsid w:val="00493678"/>
    <w:rsid w:val="00495664"/>
    <w:rsid w:val="004959A6"/>
    <w:rsid w:val="004963E3"/>
    <w:rsid w:val="004975E4"/>
    <w:rsid w:val="00497636"/>
    <w:rsid w:val="004A018A"/>
    <w:rsid w:val="004A18B2"/>
    <w:rsid w:val="004A1D92"/>
    <w:rsid w:val="004A1F1E"/>
    <w:rsid w:val="004A2C21"/>
    <w:rsid w:val="004A3AE1"/>
    <w:rsid w:val="004A4991"/>
    <w:rsid w:val="004A59AC"/>
    <w:rsid w:val="004A6B75"/>
    <w:rsid w:val="004A6DA4"/>
    <w:rsid w:val="004A71B8"/>
    <w:rsid w:val="004A76B4"/>
    <w:rsid w:val="004B166B"/>
    <w:rsid w:val="004B2518"/>
    <w:rsid w:val="004B2A87"/>
    <w:rsid w:val="004B3AB3"/>
    <w:rsid w:val="004B3AD6"/>
    <w:rsid w:val="004B57DA"/>
    <w:rsid w:val="004B58B5"/>
    <w:rsid w:val="004B5A94"/>
    <w:rsid w:val="004B5F14"/>
    <w:rsid w:val="004B77DD"/>
    <w:rsid w:val="004B7848"/>
    <w:rsid w:val="004B7D4D"/>
    <w:rsid w:val="004C02CC"/>
    <w:rsid w:val="004C0409"/>
    <w:rsid w:val="004C0491"/>
    <w:rsid w:val="004C08B4"/>
    <w:rsid w:val="004C1CE7"/>
    <w:rsid w:val="004C1DB6"/>
    <w:rsid w:val="004C28BF"/>
    <w:rsid w:val="004C312A"/>
    <w:rsid w:val="004C4F1F"/>
    <w:rsid w:val="004C56A7"/>
    <w:rsid w:val="004C5FDA"/>
    <w:rsid w:val="004C763B"/>
    <w:rsid w:val="004C769B"/>
    <w:rsid w:val="004D0CED"/>
    <w:rsid w:val="004D0F5E"/>
    <w:rsid w:val="004D17F1"/>
    <w:rsid w:val="004D2AC1"/>
    <w:rsid w:val="004D2F26"/>
    <w:rsid w:val="004D332D"/>
    <w:rsid w:val="004D38E1"/>
    <w:rsid w:val="004D3A1D"/>
    <w:rsid w:val="004D4E8F"/>
    <w:rsid w:val="004D5509"/>
    <w:rsid w:val="004D7434"/>
    <w:rsid w:val="004E0801"/>
    <w:rsid w:val="004E0989"/>
    <w:rsid w:val="004E0D33"/>
    <w:rsid w:val="004E0FC7"/>
    <w:rsid w:val="004E1119"/>
    <w:rsid w:val="004E117E"/>
    <w:rsid w:val="004E31D8"/>
    <w:rsid w:val="004E3252"/>
    <w:rsid w:val="004E3D0F"/>
    <w:rsid w:val="004E541F"/>
    <w:rsid w:val="004E6023"/>
    <w:rsid w:val="004E65BD"/>
    <w:rsid w:val="004E6A94"/>
    <w:rsid w:val="004E78AF"/>
    <w:rsid w:val="004E7AFC"/>
    <w:rsid w:val="004E7E07"/>
    <w:rsid w:val="004F085A"/>
    <w:rsid w:val="004F0B5A"/>
    <w:rsid w:val="004F1369"/>
    <w:rsid w:val="004F3296"/>
    <w:rsid w:val="004F3B9D"/>
    <w:rsid w:val="004F4729"/>
    <w:rsid w:val="004F5066"/>
    <w:rsid w:val="004F55BB"/>
    <w:rsid w:val="004F60A9"/>
    <w:rsid w:val="004F6BCD"/>
    <w:rsid w:val="005007B2"/>
    <w:rsid w:val="0050160D"/>
    <w:rsid w:val="0050227F"/>
    <w:rsid w:val="00503A94"/>
    <w:rsid w:val="00504DB6"/>
    <w:rsid w:val="00505127"/>
    <w:rsid w:val="0050565D"/>
    <w:rsid w:val="005063DB"/>
    <w:rsid w:val="00506823"/>
    <w:rsid w:val="00506A59"/>
    <w:rsid w:val="00507070"/>
    <w:rsid w:val="005101C2"/>
    <w:rsid w:val="00510D85"/>
    <w:rsid w:val="00510EE1"/>
    <w:rsid w:val="0051109D"/>
    <w:rsid w:val="0051184B"/>
    <w:rsid w:val="00511996"/>
    <w:rsid w:val="00511CF8"/>
    <w:rsid w:val="005128EF"/>
    <w:rsid w:val="00512A35"/>
    <w:rsid w:val="00512A45"/>
    <w:rsid w:val="00512AE0"/>
    <w:rsid w:val="0051394C"/>
    <w:rsid w:val="00513F53"/>
    <w:rsid w:val="00514D3C"/>
    <w:rsid w:val="00515AB9"/>
    <w:rsid w:val="005164C1"/>
    <w:rsid w:val="00517B26"/>
    <w:rsid w:val="00517E78"/>
    <w:rsid w:val="005204EC"/>
    <w:rsid w:val="005214FD"/>
    <w:rsid w:val="0052155B"/>
    <w:rsid w:val="00521726"/>
    <w:rsid w:val="0052191F"/>
    <w:rsid w:val="00521F0E"/>
    <w:rsid w:val="0052286D"/>
    <w:rsid w:val="00523087"/>
    <w:rsid w:val="00523B20"/>
    <w:rsid w:val="00523CE3"/>
    <w:rsid w:val="00523D35"/>
    <w:rsid w:val="005243F8"/>
    <w:rsid w:val="00525222"/>
    <w:rsid w:val="00525D4B"/>
    <w:rsid w:val="0052612D"/>
    <w:rsid w:val="0052646B"/>
    <w:rsid w:val="005270FC"/>
    <w:rsid w:val="00527164"/>
    <w:rsid w:val="00527F4B"/>
    <w:rsid w:val="00530F36"/>
    <w:rsid w:val="00530F71"/>
    <w:rsid w:val="00532E92"/>
    <w:rsid w:val="00533236"/>
    <w:rsid w:val="005332ED"/>
    <w:rsid w:val="00533915"/>
    <w:rsid w:val="00534559"/>
    <w:rsid w:val="00534973"/>
    <w:rsid w:val="00534A73"/>
    <w:rsid w:val="00534D27"/>
    <w:rsid w:val="00535AF9"/>
    <w:rsid w:val="0053610C"/>
    <w:rsid w:val="0053718C"/>
    <w:rsid w:val="0053728E"/>
    <w:rsid w:val="0053777A"/>
    <w:rsid w:val="005378A6"/>
    <w:rsid w:val="005379E2"/>
    <w:rsid w:val="00540242"/>
    <w:rsid w:val="00540300"/>
    <w:rsid w:val="00540346"/>
    <w:rsid w:val="0054079B"/>
    <w:rsid w:val="00541EE0"/>
    <w:rsid w:val="00543607"/>
    <w:rsid w:val="00544337"/>
    <w:rsid w:val="00544C55"/>
    <w:rsid w:val="00544F48"/>
    <w:rsid w:val="0054520A"/>
    <w:rsid w:val="00545819"/>
    <w:rsid w:val="00545825"/>
    <w:rsid w:val="00545AA4"/>
    <w:rsid w:val="0054608C"/>
    <w:rsid w:val="005462A6"/>
    <w:rsid w:val="0054663F"/>
    <w:rsid w:val="00550E09"/>
    <w:rsid w:val="0055147E"/>
    <w:rsid w:val="00551F08"/>
    <w:rsid w:val="00552365"/>
    <w:rsid w:val="00552DA1"/>
    <w:rsid w:val="00553129"/>
    <w:rsid w:val="005537AA"/>
    <w:rsid w:val="00554118"/>
    <w:rsid w:val="00554F20"/>
    <w:rsid w:val="00555AE1"/>
    <w:rsid w:val="00562479"/>
    <w:rsid w:val="00562FE3"/>
    <w:rsid w:val="00563605"/>
    <w:rsid w:val="00565567"/>
    <w:rsid w:val="0056608F"/>
    <w:rsid w:val="005664A7"/>
    <w:rsid w:val="00566633"/>
    <w:rsid w:val="00566AFF"/>
    <w:rsid w:val="00571071"/>
    <w:rsid w:val="005713FC"/>
    <w:rsid w:val="00571E24"/>
    <w:rsid w:val="00571E8A"/>
    <w:rsid w:val="005728B6"/>
    <w:rsid w:val="005730A8"/>
    <w:rsid w:val="00573518"/>
    <w:rsid w:val="005739AC"/>
    <w:rsid w:val="005740B4"/>
    <w:rsid w:val="00574FA3"/>
    <w:rsid w:val="005751AF"/>
    <w:rsid w:val="00576950"/>
    <w:rsid w:val="00576D45"/>
    <w:rsid w:val="00576F2D"/>
    <w:rsid w:val="005772A5"/>
    <w:rsid w:val="0057751B"/>
    <w:rsid w:val="00580456"/>
    <w:rsid w:val="0058126D"/>
    <w:rsid w:val="005816A8"/>
    <w:rsid w:val="00581B70"/>
    <w:rsid w:val="0058224A"/>
    <w:rsid w:val="00584496"/>
    <w:rsid w:val="00585E5E"/>
    <w:rsid w:val="00590201"/>
    <w:rsid w:val="005902B5"/>
    <w:rsid w:val="005918E9"/>
    <w:rsid w:val="0059214A"/>
    <w:rsid w:val="00592536"/>
    <w:rsid w:val="00592894"/>
    <w:rsid w:val="00592CFF"/>
    <w:rsid w:val="00593402"/>
    <w:rsid w:val="005935FF"/>
    <w:rsid w:val="005942E7"/>
    <w:rsid w:val="00594CBB"/>
    <w:rsid w:val="00595F9F"/>
    <w:rsid w:val="005962F3"/>
    <w:rsid w:val="00597D02"/>
    <w:rsid w:val="005A0861"/>
    <w:rsid w:val="005A180D"/>
    <w:rsid w:val="005A1C2A"/>
    <w:rsid w:val="005A1D35"/>
    <w:rsid w:val="005A26E5"/>
    <w:rsid w:val="005A28E2"/>
    <w:rsid w:val="005A2CF1"/>
    <w:rsid w:val="005A3239"/>
    <w:rsid w:val="005A36DA"/>
    <w:rsid w:val="005A3CB0"/>
    <w:rsid w:val="005A447C"/>
    <w:rsid w:val="005A4AFB"/>
    <w:rsid w:val="005A5225"/>
    <w:rsid w:val="005A5256"/>
    <w:rsid w:val="005A5613"/>
    <w:rsid w:val="005A5716"/>
    <w:rsid w:val="005A6825"/>
    <w:rsid w:val="005A68A6"/>
    <w:rsid w:val="005A792A"/>
    <w:rsid w:val="005B066A"/>
    <w:rsid w:val="005B0FB2"/>
    <w:rsid w:val="005B2F34"/>
    <w:rsid w:val="005B39A5"/>
    <w:rsid w:val="005B3D24"/>
    <w:rsid w:val="005B494E"/>
    <w:rsid w:val="005B49DE"/>
    <w:rsid w:val="005B545A"/>
    <w:rsid w:val="005B6541"/>
    <w:rsid w:val="005C00D5"/>
    <w:rsid w:val="005C0F28"/>
    <w:rsid w:val="005C1AC8"/>
    <w:rsid w:val="005C371F"/>
    <w:rsid w:val="005C383D"/>
    <w:rsid w:val="005C3965"/>
    <w:rsid w:val="005C3FBF"/>
    <w:rsid w:val="005C550E"/>
    <w:rsid w:val="005C562B"/>
    <w:rsid w:val="005C6CEE"/>
    <w:rsid w:val="005D0715"/>
    <w:rsid w:val="005D08E8"/>
    <w:rsid w:val="005D15E8"/>
    <w:rsid w:val="005D18C5"/>
    <w:rsid w:val="005D1D79"/>
    <w:rsid w:val="005D2DC0"/>
    <w:rsid w:val="005D2F41"/>
    <w:rsid w:val="005D31EA"/>
    <w:rsid w:val="005D3646"/>
    <w:rsid w:val="005D3D68"/>
    <w:rsid w:val="005D4163"/>
    <w:rsid w:val="005D42E1"/>
    <w:rsid w:val="005D5240"/>
    <w:rsid w:val="005D5D29"/>
    <w:rsid w:val="005D5D2E"/>
    <w:rsid w:val="005D5E41"/>
    <w:rsid w:val="005D6AE2"/>
    <w:rsid w:val="005D73A7"/>
    <w:rsid w:val="005D75C5"/>
    <w:rsid w:val="005D7A80"/>
    <w:rsid w:val="005D7E93"/>
    <w:rsid w:val="005E0726"/>
    <w:rsid w:val="005E0819"/>
    <w:rsid w:val="005E0A4F"/>
    <w:rsid w:val="005E0BF5"/>
    <w:rsid w:val="005E0FF7"/>
    <w:rsid w:val="005E21C2"/>
    <w:rsid w:val="005E3AAD"/>
    <w:rsid w:val="005E4320"/>
    <w:rsid w:val="005E51A2"/>
    <w:rsid w:val="005E6B40"/>
    <w:rsid w:val="005E70CB"/>
    <w:rsid w:val="005F0447"/>
    <w:rsid w:val="005F0BE4"/>
    <w:rsid w:val="005F0D8F"/>
    <w:rsid w:val="005F1574"/>
    <w:rsid w:val="005F1ABC"/>
    <w:rsid w:val="005F1D44"/>
    <w:rsid w:val="005F33F5"/>
    <w:rsid w:val="005F36A0"/>
    <w:rsid w:val="005F47BD"/>
    <w:rsid w:val="005F47F5"/>
    <w:rsid w:val="005F4E79"/>
    <w:rsid w:val="005F5558"/>
    <w:rsid w:val="005F58A4"/>
    <w:rsid w:val="005F621F"/>
    <w:rsid w:val="005F67E0"/>
    <w:rsid w:val="005F75F5"/>
    <w:rsid w:val="00600339"/>
    <w:rsid w:val="00600A39"/>
    <w:rsid w:val="00601274"/>
    <w:rsid w:val="00601CAB"/>
    <w:rsid w:val="00601F6D"/>
    <w:rsid w:val="0060272A"/>
    <w:rsid w:val="00602886"/>
    <w:rsid w:val="006029B8"/>
    <w:rsid w:val="00602BD0"/>
    <w:rsid w:val="0060335D"/>
    <w:rsid w:val="00604652"/>
    <w:rsid w:val="00604767"/>
    <w:rsid w:val="00604E7B"/>
    <w:rsid w:val="00605260"/>
    <w:rsid w:val="006061E1"/>
    <w:rsid w:val="00606620"/>
    <w:rsid w:val="00606654"/>
    <w:rsid w:val="00606940"/>
    <w:rsid w:val="006069AB"/>
    <w:rsid w:val="00606D7A"/>
    <w:rsid w:val="0061015B"/>
    <w:rsid w:val="006101E8"/>
    <w:rsid w:val="006114FD"/>
    <w:rsid w:val="00612501"/>
    <w:rsid w:val="006128FF"/>
    <w:rsid w:val="0061413C"/>
    <w:rsid w:val="00614301"/>
    <w:rsid w:val="00614F22"/>
    <w:rsid w:val="00615511"/>
    <w:rsid w:val="006168C4"/>
    <w:rsid w:val="00617112"/>
    <w:rsid w:val="00617208"/>
    <w:rsid w:val="00617560"/>
    <w:rsid w:val="00620CB5"/>
    <w:rsid w:val="0062106F"/>
    <w:rsid w:val="00622466"/>
    <w:rsid w:val="00622875"/>
    <w:rsid w:val="00622DEC"/>
    <w:rsid w:val="006231EF"/>
    <w:rsid w:val="006248D9"/>
    <w:rsid w:val="00625092"/>
    <w:rsid w:val="006268DB"/>
    <w:rsid w:val="0062708F"/>
    <w:rsid w:val="00630474"/>
    <w:rsid w:val="0063094A"/>
    <w:rsid w:val="006310C0"/>
    <w:rsid w:val="006321D0"/>
    <w:rsid w:val="006327AD"/>
    <w:rsid w:val="00632D71"/>
    <w:rsid w:val="00633358"/>
    <w:rsid w:val="00633569"/>
    <w:rsid w:val="00633629"/>
    <w:rsid w:val="00634098"/>
    <w:rsid w:val="006340EB"/>
    <w:rsid w:val="00635EC5"/>
    <w:rsid w:val="006361FD"/>
    <w:rsid w:val="006362B5"/>
    <w:rsid w:val="00636829"/>
    <w:rsid w:val="00637C41"/>
    <w:rsid w:val="0064072F"/>
    <w:rsid w:val="00640816"/>
    <w:rsid w:val="00640D13"/>
    <w:rsid w:val="00641D14"/>
    <w:rsid w:val="00641DAD"/>
    <w:rsid w:val="0064275B"/>
    <w:rsid w:val="0064277C"/>
    <w:rsid w:val="00642D46"/>
    <w:rsid w:val="0064357E"/>
    <w:rsid w:val="00643B0C"/>
    <w:rsid w:val="00643FAF"/>
    <w:rsid w:val="0064468C"/>
    <w:rsid w:val="00644F3E"/>
    <w:rsid w:val="00644F7B"/>
    <w:rsid w:val="00645E5C"/>
    <w:rsid w:val="00650018"/>
    <w:rsid w:val="006504BF"/>
    <w:rsid w:val="00652302"/>
    <w:rsid w:val="00653A3C"/>
    <w:rsid w:val="00653C5E"/>
    <w:rsid w:val="006546DE"/>
    <w:rsid w:val="00654803"/>
    <w:rsid w:val="006549F5"/>
    <w:rsid w:val="00654B78"/>
    <w:rsid w:val="0065532E"/>
    <w:rsid w:val="0065562E"/>
    <w:rsid w:val="00655DEA"/>
    <w:rsid w:val="00660319"/>
    <w:rsid w:val="00661AB4"/>
    <w:rsid w:val="00661E99"/>
    <w:rsid w:val="00661F8F"/>
    <w:rsid w:val="00663DE5"/>
    <w:rsid w:val="0066434E"/>
    <w:rsid w:val="006654FD"/>
    <w:rsid w:val="00665F87"/>
    <w:rsid w:val="00666CD5"/>
    <w:rsid w:val="00667707"/>
    <w:rsid w:val="006677E1"/>
    <w:rsid w:val="006679DF"/>
    <w:rsid w:val="00667B12"/>
    <w:rsid w:val="00667D88"/>
    <w:rsid w:val="006700D8"/>
    <w:rsid w:val="00670262"/>
    <w:rsid w:val="006703D3"/>
    <w:rsid w:val="00671582"/>
    <w:rsid w:val="00671B0B"/>
    <w:rsid w:val="00671FCF"/>
    <w:rsid w:val="006723ED"/>
    <w:rsid w:val="006728C8"/>
    <w:rsid w:val="00672E45"/>
    <w:rsid w:val="00673397"/>
    <w:rsid w:val="006739C9"/>
    <w:rsid w:val="006747F9"/>
    <w:rsid w:val="00674AA5"/>
    <w:rsid w:val="006753F1"/>
    <w:rsid w:val="00675FDD"/>
    <w:rsid w:val="00676109"/>
    <w:rsid w:val="00677493"/>
    <w:rsid w:val="00677D7E"/>
    <w:rsid w:val="00680605"/>
    <w:rsid w:val="006822E8"/>
    <w:rsid w:val="0068287B"/>
    <w:rsid w:val="00683ED3"/>
    <w:rsid w:val="0068413A"/>
    <w:rsid w:val="00684642"/>
    <w:rsid w:val="006849E4"/>
    <w:rsid w:val="006856F1"/>
    <w:rsid w:val="006863A8"/>
    <w:rsid w:val="00687F4A"/>
    <w:rsid w:val="006914DB"/>
    <w:rsid w:val="00691991"/>
    <w:rsid w:val="006924A6"/>
    <w:rsid w:val="00692A59"/>
    <w:rsid w:val="00694487"/>
    <w:rsid w:val="006946E2"/>
    <w:rsid w:val="006959CB"/>
    <w:rsid w:val="00695ED9"/>
    <w:rsid w:val="00696145"/>
    <w:rsid w:val="006976FC"/>
    <w:rsid w:val="00697784"/>
    <w:rsid w:val="006A030C"/>
    <w:rsid w:val="006A0D5F"/>
    <w:rsid w:val="006A1029"/>
    <w:rsid w:val="006A1B1A"/>
    <w:rsid w:val="006A264C"/>
    <w:rsid w:val="006A2729"/>
    <w:rsid w:val="006A324C"/>
    <w:rsid w:val="006A5076"/>
    <w:rsid w:val="006A64B1"/>
    <w:rsid w:val="006A679F"/>
    <w:rsid w:val="006A70A2"/>
    <w:rsid w:val="006A7F62"/>
    <w:rsid w:val="006B0508"/>
    <w:rsid w:val="006B0743"/>
    <w:rsid w:val="006B3414"/>
    <w:rsid w:val="006B3B9B"/>
    <w:rsid w:val="006B3D8F"/>
    <w:rsid w:val="006B3F7B"/>
    <w:rsid w:val="006B45D6"/>
    <w:rsid w:val="006B45DB"/>
    <w:rsid w:val="006B4A8E"/>
    <w:rsid w:val="006B52D2"/>
    <w:rsid w:val="006B5A9C"/>
    <w:rsid w:val="006B6B44"/>
    <w:rsid w:val="006B733C"/>
    <w:rsid w:val="006B7A69"/>
    <w:rsid w:val="006C0CD1"/>
    <w:rsid w:val="006C14C3"/>
    <w:rsid w:val="006C1C2A"/>
    <w:rsid w:val="006C2407"/>
    <w:rsid w:val="006C2729"/>
    <w:rsid w:val="006C2DA1"/>
    <w:rsid w:val="006C2F09"/>
    <w:rsid w:val="006C38C9"/>
    <w:rsid w:val="006C60FC"/>
    <w:rsid w:val="006D09F3"/>
    <w:rsid w:val="006D0F27"/>
    <w:rsid w:val="006D101F"/>
    <w:rsid w:val="006D1244"/>
    <w:rsid w:val="006D19E9"/>
    <w:rsid w:val="006D37FC"/>
    <w:rsid w:val="006D4160"/>
    <w:rsid w:val="006D4ED6"/>
    <w:rsid w:val="006D503A"/>
    <w:rsid w:val="006D6D55"/>
    <w:rsid w:val="006D6ECB"/>
    <w:rsid w:val="006E17CC"/>
    <w:rsid w:val="006E1A9C"/>
    <w:rsid w:val="006E21CA"/>
    <w:rsid w:val="006E2928"/>
    <w:rsid w:val="006E2AA4"/>
    <w:rsid w:val="006E2BA8"/>
    <w:rsid w:val="006E3448"/>
    <w:rsid w:val="006E36A7"/>
    <w:rsid w:val="006E3D9B"/>
    <w:rsid w:val="006E648A"/>
    <w:rsid w:val="006E72FF"/>
    <w:rsid w:val="006E7477"/>
    <w:rsid w:val="006F1A6A"/>
    <w:rsid w:val="006F2057"/>
    <w:rsid w:val="006F3EDF"/>
    <w:rsid w:val="006F5D5B"/>
    <w:rsid w:val="007002F1"/>
    <w:rsid w:val="0070073E"/>
    <w:rsid w:val="007009D9"/>
    <w:rsid w:val="00701688"/>
    <w:rsid w:val="007019AA"/>
    <w:rsid w:val="00701D6C"/>
    <w:rsid w:val="00702307"/>
    <w:rsid w:val="00702962"/>
    <w:rsid w:val="00702984"/>
    <w:rsid w:val="00702B13"/>
    <w:rsid w:val="00703DF2"/>
    <w:rsid w:val="00704272"/>
    <w:rsid w:val="007048EF"/>
    <w:rsid w:val="00704A27"/>
    <w:rsid w:val="00704FDB"/>
    <w:rsid w:val="007076F9"/>
    <w:rsid w:val="007103C3"/>
    <w:rsid w:val="00710921"/>
    <w:rsid w:val="00711C2F"/>
    <w:rsid w:val="007133AD"/>
    <w:rsid w:val="0071346A"/>
    <w:rsid w:val="007137F6"/>
    <w:rsid w:val="007145D8"/>
    <w:rsid w:val="00714853"/>
    <w:rsid w:val="007152CA"/>
    <w:rsid w:val="0071580F"/>
    <w:rsid w:val="00716C0E"/>
    <w:rsid w:val="00716FE9"/>
    <w:rsid w:val="00720432"/>
    <w:rsid w:val="00721FC4"/>
    <w:rsid w:val="007250B0"/>
    <w:rsid w:val="00725939"/>
    <w:rsid w:val="00725A41"/>
    <w:rsid w:val="00726D34"/>
    <w:rsid w:val="0072728E"/>
    <w:rsid w:val="00727367"/>
    <w:rsid w:val="00730987"/>
    <w:rsid w:val="00730D0A"/>
    <w:rsid w:val="00730EFA"/>
    <w:rsid w:val="00732B0E"/>
    <w:rsid w:val="00732EBE"/>
    <w:rsid w:val="00732FEB"/>
    <w:rsid w:val="007336DA"/>
    <w:rsid w:val="007359EB"/>
    <w:rsid w:val="00735B31"/>
    <w:rsid w:val="00735CFD"/>
    <w:rsid w:val="007379AC"/>
    <w:rsid w:val="00740495"/>
    <w:rsid w:val="00740A52"/>
    <w:rsid w:val="00740FCD"/>
    <w:rsid w:val="00741041"/>
    <w:rsid w:val="0074125F"/>
    <w:rsid w:val="0074212C"/>
    <w:rsid w:val="00742663"/>
    <w:rsid w:val="007429F2"/>
    <w:rsid w:val="00742AF3"/>
    <w:rsid w:val="00742CB0"/>
    <w:rsid w:val="00743E7F"/>
    <w:rsid w:val="0074680C"/>
    <w:rsid w:val="007469A3"/>
    <w:rsid w:val="00746DB4"/>
    <w:rsid w:val="00747DD2"/>
    <w:rsid w:val="007501ED"/>
    <w:rsid w:val="007504FC"/>
    <w:rsid w:val="007507C3"/>
    <w:rsid w:val="007513E4"/>
    <w:rsid w:val="00751898"/>
    <w:rsid w:val="0075279E"/>
    <w:rsid w:val="00752B78"/>
    <w:rsid w:val="00753066"/>
    <w:rsid w:val="00753351"/>
    <w:rsid w:val="007544B0"/>
    <w:rsid w:val="007557DB"/>
    <w:rsid w:val="00755B23"/>
    <w:rsid w:val="00756593"/>
    <w:rsid w:val="00757702"/>
    <w:rsid w:val="007601F3"/>
    <w:rsid w:val="007602BA"/>
    <w:rsid w:val="00761725"/>
    <w:rsid w:val="0076340D"/>
    <w:rsid w:val="0076600F"/>
    <w:rsid w:val="0076636E"/>
    <w:rsid w:val="0076702A"/>
    <w:rsid w:val="00767565"/>
    <w:rsid w:val="0076766A"/>
    <w:rsid w:val="00767D18"/>
    <w:rsid w:val="007702B6"/>
    <w:rsid w:val="00770F84"/>
    <w:rsid w:val="00771AFA"/>
    <w:rsid w:val="00771CF7"/>
    <w:rsid w:val="00772018"/>
    <w:rsid w:val="007726AD"/>
    <w:rsid w:val="0077274A"/>
    <w:rsid w:val="007736AE"/>
    <w:rsid w:val="007736E5"/>
    <w:rsid w:val="00774137"/>
    <w:rsid w:val="00776A7D"/>
    <w:rsid w:val="00777420"/>
    <w:rsid w:val="00777EF7"/>
    <w:rsid w:val="00780401"/>
    <w:rsid w:val="00780BB7"/>
    <w:rsid w:val="00782362"/>
    <w:rsid w:val="00783063"/>
    <w:rsid w:val="00783859"/>
    <w:rsid w:val="00783A7E"/>
    <w:rsid w:val="00784025"/>
    <w:rsid w:val="0078408B"/>
    <w:rsid w:val="007843F7"/>
    <w:rsid w:val="00784439"/>
    <w:rsid w:val="007847A9"/>
    <w:rsid w:val="007855A2"/>
    <w:rsid w:val="00785831"/>
    <w:rsid w:val="00785BFE"/>
    <w:rsid w:val="0078664B"/>
    <w:rsid w:val="00786918"/>
    <w:rsid w:val="00790702"/>
    <w:rsid w:val="00790D68"/>
    <w:rsid w:val="0079128F"/>
    <w:rsid w:val="0079191A"/>
    <w:rsid w:val="00794D09"/>
    <w:rsid w:val="0079679E"/>
    <w:rsid w:val="00796B7F"/>
    <w:rsid w:val="00796E25"/>
    <w:rsid w:val="007A2992"/>
    <w:rsid w:val="007A2CFE"/>
    <w:rsid w:val="007A4957"/>
    <w:rsid w:val="007A654E"/>
    <w:rsid w:val="007A6C46"/>
    <w:rsid w:val="007A7729"/>
    <w:rsid w:val="007A7761"/>
    <w:rsid w:val="007A7BEF"/>
    <w:rsid w:val="007A7E44"/>
    <w:rsid w:val="007B1B8F"/>
    <w:rsid w:val="007B2BAF"/>
    <w:rsid w:val="007B2C39"/>
    <w:rsid w:val="007B42CF"/>
    <w:rsid w:val="007B49CE"/>
    <w:rsid w:val="007B4CBE"/>
    <w:rsid w:val="007B5732"/>
    <w:rsid w:val="007B5FCA"/>
    <w:rsid w:val="007B6CA4"/>
    <w:rsid w:val="007B6F5F"/>
    <w:rsid w:val="007B7258"/>
    <w:rsid w:val="007B7B72"/>
    <w:rsid w:val="007B7CD1"/>
    <w:rsid w:val="007C0A0B"/>
    <w:rsid w:val="007C0AE9"/>
    <w:rsid w:val="007C0BB0"/>
    <w:rsid w:val="007C0F32"/>
    <w:rsid w:val="007C2034"/>
    <w:rsid w:val="007C2DFC"/>
    <w:rsid w:val="007C46D3"/>
    <w:rsid w:val="007C4EA8"/>
    <w:rsid w:val="007C63FD"/>
    <w:rsid w:val="007C6FD9"/>
    <w:rsid w:val="007D0146"/>
    <w:rsid w:val="007D0BF6"/>
    <w:rsid w:val="007D13E8"/>
    <w:rsid w:val="007D1B0C"/>
    <w:rsid w:val="007D1EE3"/>
    <w:rsid w:val="007D23FA"/>
    <w:rsid w:val="007D3530"/>
    <w:rsid w:val="007D38B2"/>
    <w:rsid w:val="007D3CFC"/>
    <w:rsid w:val="007D3D63"/>
    <w:rsid w:val="007D45A4"/>
    <w:rsid w:val="007D4A7E"/>
    <w:rsid w:val="007D4FFD"/>
    <w:rsid w:val="007D594A"/>
    <w:rsid w:val="007D5BCE"/>
    <w:rsid w:val="007D6BFE"/>
    <w:rsid w:val="007D741B"/>
    <w:rsid w:val="007D7FC5"/>
    <w:rsid w:val="007E19B3"/>
    <w:rsid w:val="007E28DD"/>
    <w:rsid w:val="007E2A01"/>
    <w:rsid w:val="007E2E2D"/>
    <w:rsid w:val="007E2FEC"/>
    <w:rsid w:val="007E3C2B"/>
    <w:rsid w:val="007E3EFA"/>
    <w:rsid w:val="007E6779"/>
    <w:rsid w:val="007E70E7"/>
    <w:rsid w:val="007F015B"/>
    <w:rsid w:val="007F06E4"/>
    <w:rsid w:val="007F0E69"/>
    <w:rsid w:val="007F0E9E"/>
    <w:rsid w:val="007F1D56"/>
    <w:rsid w:val="007F3298"/>
    <w:rsid w:val="007F54E0"/>
    <w:rsid w:val="007F6214"/>
    <w:rsid w:val="007F660E"/>
    <w:rsid w:val="007F7196"/>
    <w:rsid w:val="007F7707"/>
    <w:rsid w:val="008008F9"/>
    <w:rsid w:val="00800C8C"/>
    <w:rsid w:val="00800E41"/>
    <w:rsid w:val="008019DA"/>
    <w:rsid w:val="0080373A"/>
    <w:rsid w:val="008037DC"/>
    <w:rsid w:val="00803B0B"/>
    <w:rsid w:val="00803E40"/>
    <w:rsid w:val="00804220"/>
    <w:rsid w:val="0080427C"/>
    <w:rsid w:val="008044BC"/>
    <w:rsid w:val="00804ECC"/>
    <w:rsid w:val="00805CF7"/>
    <w:rsid w:val="00806522"/>
    <w:rsid w:val="0080662E"/>
    <w:rsid w:val="00806C6D"/>
    <w:rsid w:val="00806EB8"/>
    <w:rsid w:val="00807998"/>
    <w:rsid w:val="00807C80"/>
    <w:rsid w:val="00810293"/>
    <w:rsid w:val="00810DFF"/>
    <w:rsid w:val="00811305"/>
    <w:rsid w:val="00811DF0"/>
    <w:rsid w:val="00812789"/>
    <w:rsid w:val="0081343A"/>
    <w:rsid w:val="008138C1"/>
    <w:rsid w:val="00813A37"/>
    <w:rsid w:val="0081433A"/>
    <w:rsid w:val="00814368"/>
    <w:rsid w:val="0081508C"/>
    <w:rsid w:val="0081580F"/>
    <w:rsid w:val="00815F32"/>
    <w:rsid w:val="0081694F"/>
    <w:rsid w:val="00816B4C"/>
    <w:rsid w:val="008206F1"/>
    <w:rsid w:val="00821359"/>
    <w:rsid w:val="008217DB"/>
    <w:rsid w:val="0082290F"/>
    <w:rsid w:val="00823E93"/>
    <w:rsid w:val="008244BE"/>
    <w:rsid w:val="00824B23"/>
    <w:rsid w:val="00824BBD"/>
    <w:rsid w:val="0082534B"/>
    <w:rsid w:val="00825DCC"/>
    <w:rsid w:val="00827BF8"/>
    <w:rsid w:val="00827CF8"/>
    <w:rsid w:val="00830191"/>
    <w:rsid w:val="00830261"/>
    <w:rsid w:val="00830D95"/>
    <w:rsid w:val="008316D3"/>
    <w:rsid w:val="00831741"/>
    <w:rsid w:val="00831968"/>
    <w:rsid w:val="00831C76"/>
    <w:rsid w:val="008356CD"/>
    <w:rsid w:val="00835C96"/>
    <w:rsid w:val="00837AA0"/>
    <w:rsid w:val="00837BB3"/>
    <w:rsid w:val="00837C2F"/>
    <w:rsid w:val="008403AF"/>
    <w:rsid w:val="00840E9C"/>
    <w:rsid w:val="00841D76"/>
    <w:rsid w:val="00841D8B"/>
    <w:rsid w:val="00841DFE"/>
    <w:rsid w:val="0084204C"/>
    <w:rsid w:val="008424FF"/>
    <w:rsid w:val="0084350B"/>
    <w:rsid w:val="0084420F"/>
    <w:rsid w:val="0084527B"/>
    <w:rsid w:val="00845AC3"/>
    <w:rsid w:val="00846105"/>
    <w:rsid w:val="0084666A"/>
    <w:rsid w:val="00846E1B"/>
    <w:rsid w:val="008470AA"/>
    <w:rsid w:val="00847238"/>
    <w:rsid w:val="008473B9"/>
    <w:rsid w:val="00847C8E"/>
    <w:rsid w:val="00850635"/>
    <w:rsid w:val="00850A10"/>
    <w:rsid w:val="00851581"/>
    <w:rsid w:val="0085225B"/>
    <w:rsid w:val="00853373"/>
    <w:rsid w:val="00853BA6"/>
    <w:rsid w:val="00853C47"/>
    <w:rsid w:val="00853D4D"/>
    <w:rsid w:val="00854C03"/>
    <w:rsid w:val="00855043"/>
    <w:rsid w:val="008556D3"/>
    <w:rsid w:val="00855BDA"/>
    <w:rsid w:val="008576FC"/>
    <w:rsid w:val="0086015C"/>
    <w:rsid w:val="00861148"/>
    <w:rsid w:val="0086183C"/>
    <w:rsid w:val="00862233"/>
    <w:rsid w:val="0086284A"/>
    <w:rsid w:val="00862ABE"/>
    <w:rsid w:val="0086332C"/>
    <w:rsid w:val="008635A4"/>
    <w:rsid w:val="00863D21"/>
    <w:rsid w:val="00864D7D"/>
    <w:rsid w:val="0086564E"/>
    <w:rsid w:val="00866083"/>
    <w:rsid w:val="00866868"/>
    <w:rsid w:val="008670D8"/>
    <w:rsid w:val="008674BB"/>
    <w:rsid w:val="00870315"/>
    <w:rsid w:val="00870B8F"/>
    <w:rsid w:val="00871283"/>
    <w:rsid w:val="00871438"/>
    <w:rsid w:val="008716AD"/>
    <w:rsid w:val="00871B7C"/>
    <w:rsid w:val="00871FAC"/>
    <w:rsid w:val="0087223A"/>
    <w:rsid w:val="008724B5"/>
    <w:rsid w:val="008725FE"/>
    <w:rsid w:val="00872A51"/>
    <w:rsid w:val="008741EE"/>
    <w:rsid w:val="008743AD"/>
    <w:rsid w:val="00874CCE"/>
    <w:rsid w:val="00874E47"/>
    <w:rsid w:val="008753C1"/>
    <w:rsid w:val="00875A93"/>
    <w:rsid w:val="0087618B"/>
    <w:rsid w:val="00876B3C"/>
    <w:rsid w:val="00876E2B"/>
    <w:rsid w:val="00877709"/>
    <w:rsid w:val="00877D05"/>
    <w:rsid w:val="00880790"/>
    <w:rsid w:val="008809EF"/>
    <w:rsid w:val="00880C80"/>
    <w:rsid w:val="0088108F"/>
    <w:rsid w:val="0088148B"/>
    <w:rsid w:val="008818BB"/>
    <w:rsid w:val="00881E4B"/>
    <w:rsid w:val="00881E67"/>
    <w:rsid w:val="008829DA"/>
    <w:rsid w:val="00882CCA"/>
    <w:rsid w:val="0088364B"/>
    <w:rsid w:val="00884F8F"/>
    <w:rsid w:val="00885805"/>
    <w:rsid w:val="00885BA1"/>
    <w:rsid w:val="0088658C"/>
    <w:rsid w:val="00887D12"/>
    <w:rsid w:val="008908E4"/>
    <w:rsid w:val="00890C44"/>
    <w:rsid w:val="008928B3"/>
    <w:rsid w:val="00892B2E"/>
    <w:rsid w:val="0089333C"/>
    <w:rsid w:val="00893716"/>
    <w:rsid w:val="00893F9A"/>
    <w:rsid w:val="00895118"/>
    <w:rsid w:val="008951BF"/>
    <w:rsid w:val="0089592F"/>
    <w:rsid w:val="00896DAE"/>
    <w:rsid w:val="008A0631"/>
    <w:rsid w:val="008A0783"/>
    <w:rsid w:val="008A0D19"/>
    <w:rsid w:val="008A144E"/>
    <w:rsid w:val="008A1566"/>
    <w:rsid w:val="008A1D5B"/>
    <w:rsid w:val="008A287D"/>
    <w:rsid w:val="008A33DC"/>
    <w:rsid w:val="008A34A5"/>
    <w:rsid w:val="008A42E2"/>
    <w:rsid w:val="008A52C0"/>
    <w:rsid w:val="008A7735"/>
    <w:rsid w:val="008A7AFC"/>
    <w:rsid w:val="008A7CAE"/>
    <w:rsid w:val="008A7FB6"/>
    <w:rsid w:val="008B00A8"/>
    <w:rsid w:val="008B19F0"/>
    <w:rsid w:val="008B1C61"/>
    <w:rsid w:val="008B20E6"/>
    <w:rsid w:val="008B2C51"/>
    <w:rsid w:val="008B2FF6"/>
    <w:rsid w:val="008B36DE"/>
    <w:rsid w:val="008B3DCB"/>
    <w:rsid w:val="008B422E"/>
    <w:rsid w:val="008B6180"/>
    <w:rsid w:val="008B6CDD"/>
    <w:rsid w:val="008B6D2E"/>
    <w:rsid w:val="008B714F"/>
    <w:rsid w:val="008B737B"/>
    <w:rsid w:val="008C0827"/>
    <w:rsid w:val="008C09F4"/>
    <w:rsid w:val="008C0A01"/>
    <w:rsid w:val="008C1840"/>
    <w:rsid w:val="008C26A5"/>
    <w:rsid w:val="008C3784"/>
    <w:rsid w:val="008C37FF"/>
    <w:rsid w:val="008C386E"/>
    <w:rsid w:val="008C3C3C"/>
    <w:rsid w:val="008C3E4A"/>
    <w:rsid w:val="008C40C9"/>
    <w:rsid w:val="008C47BF"/>
    <w:rsid w:val="008C5B2D"/>
    <w:rsid w:val="008C5BF3"/>
    <w:rsid w:val="008C620B"/>
    <w:rsid w:val="008C625C"/>
    <w:rsid w:val="008C6FE1"/>
    <w:rsid w:val="008C740D"/>
    <w:rsid w:val="008C760A"/>
    <w:rsid w:val="008D19C9"/>
    <w:rsid w:val="008D1F9A"/>
    <w:rsid w:val="008D204F"/>
    <w:rsid w:val="008D25C9"/>
    <w:rsid w:val="008D2AA7"/>
    <w:rsid w:val="008D3924"/>
    <w:rsid w:val="008D3F41"/>
    <w:rsid w:val="008D4BE4"/>
    <w:rsid w:val="008D4EC6"/>
    <w:rsid w:val="008D50E8"/>
    <w:rsid w:val="008D62C7"/>
    <w:rsid w:val="008D6797"/>
    <w:rsid w:val="008D680B"/>
    <w:rsid w:val="008D708A"/>
    <w:rsid w:val="008D7CA2"/>
    <w:rsid w:val="008E044D"/>
    <w:rsid w:val="008E0FDC"/>
    <w:rsid w:val="008E20F2"/>
    <w:rsid w:val="008E20F9"/>
    <w:rsid w:val="008E225F"/>
    <w:rsid w:val="008E2668"/>
    <w:rsid w:val="008E2891"/>
    <w:rsid w:val="008E2DB3"/>
    <w:rsid w:val="008E3302"/>
    <w:rsid w:val="008E3DA3"/>
    <w:rsid w:val="008E431C"/>
    <w:rsid w:val="008E68B7"/>
    <w:rsid w:val="008E69F4"/>
    <w:rsid w:val="008E6B52"/>
    <w:rsid w:val="008E6F7B"/>
    <w:rsid w:val="008E7153"/>
    <w:rsid w:val="008E7C7D"/>
    <w:rsid w:val="008F000A"/>
    <w:rsid w:val="008F0CAF"/>
    <w:rsid w:val="008F0D7D"/>
    <w:rsid w:val="008F166B"/>
    <w:rsid w:val="008F181D"/>
    <w:rsid w:val="008F1CBF"/>
    <w:rsid w:val="008F2497"/>
    <w:rsid w:val="008F2C38"/>
    <w:rsid w:val="008F44E3"/>
    <w:rsid w:val="008F4D46"/>
    <w:rsid w:val="008F65E4"/>
    <w:rsid w:val="008F6670"/>
    <w:rsid w:val="008F67D4"/>
    <w:rsid w:val="008F7343"/>
    <w:rsid w:val="008F7747"/>
    <w:rsid w:val="00900D30"/>
    <w:rsid w:val="0090261E"/>
    <w:rsid w:val="00902B8A"/>
    <w:rsid w:val="00902F80"/>
    <w:rsid w:val="00903B87"/>
    <w:rsid w:val="00903D0B"/>
    <w:rsid w:val="00903F6A"/>
    <w:rsid w:val="009050A4"/>
    <w:rsid w:val="00905267"/>
    <w:rsid w:val="0090544B"/>
    <w:rsid w:val="009065FF"/>
    <w:rsid w:val="00906779"/>
    <w:rsid w:val="00907F3F"/>
    <w:rsid w:val="00907FAC"/>
    <w:rsid w:val="009105C4"/>
    <w:rsid w:val="00910862"/>
    <w:rsid w:val="00910881"/>
    <w:rsid w:val="00910F17"/>
    <w:rsid w:val="009119D7"/>
    <w:rsid w:val="00912248"/>
    <w:rsid w:val="009123DE"/>
    <w:rsid w:val="0091276E"/>
    <w:rsid w:val="009133E1"/>
    <w:rsid w:val="00913FE1"/>
    <w:rsid w:val="00914E05"/>
    <w:rsid w:val="009167F9"/>
    <w:rsid w:val="00917279"/>
    <w:rsid w:val="00920414"/>
    <w:rsid w:val="00920511"/>
    <w:rsid w:val="00921780"/>
    <w:rsid w:val="0092296A"/>
    <w:rsid w:val="00923D7E"/>
    <w:rsid w:val="009244BD"/>
    <w:rsid w:val="00924D79"/>
    <w:rsid w:val="00924E26"/>
    <w:rsid w:val="009260E2"/>
    <w:rsid w:val="00927068"/>
    <w:rsid w:val="00931EAD"/>
    <w:rsid w:val="0093240A"/>
    <w:rsid w:val="00932619"/>
    <w:rsid w:val="00932B16"/>
    <w:rsid w:val="009330C9"/>
    <w:rsid w:val="0093377A"/>
    <w:rsid w:val="00933873"/>
    <w:rsid w:val="0093405C"/>
    <w:rsid w:val="00934289"/>
    <w:rsid w:val="00935488"/>
    <w:rsid w:val="009354FF"/>
    <w:rsid w:val="0093604C"/>
    <w:rsid w:val="009360FD"/>
    <w:rsid w:val="00936895"/>
    <w:rsid w:val="00937359"/>
    <w:rsid w:val="00937681"/>
    <w:rsid w:val="00937D5F"/>
    <w:rsid w:val="00940132"/>
    <w:rsid w:val="009401F4"/>
    <w:rsid w:val="009408C7"/>
    <w:rsid w:val="00940E0D"/>
    <w:rsid w:val="00941E22"/>
    <w:rsid w:val="00944665"/>
    <w:rsid w:val="00944E79"/>
    <w:rsid w:val="009455C7"/>
    <w:rsid w:val="00945CBB"/>
    <w:rsid w:val="00945DB5"/>
    <w:rsid w:val="00945EAF"/>
    <w:rsid w:val="009508C7"/>
    <w:rsid w:val="00950A4B"/>
    <w:rsid w:val="00951C97"/>
    <w:rsid w:val="0095212A"/>
    <w:rsid w:val="009539C5"/>
    <w:rsid w:val="00954001"/>
    <w:rsid w:val="00954972"/>
    <w:rsid w:val="00955D3E"/>
    <w:rsid w:val="00956794"/>
    <w:rsid w:val="00956A77"/>
    <w:rsid w:val="009571E0"/>
    <w:rsid w:val="009578C5"/>
    <w:rsid w:val="0096098D"/>
    <w:rsid w:val="00961EC3"/>
    <w:rsid w:val="009620B3"/>
    <w:rsid w:val="00962B7F"/>
    <w:rsid w:val="00963CD7"/>
    <w:rsid w:val="00963CDB"/>
    <w:rsid w:val="00964669"/>
    <w:rsid w:val="00965299"/>
    <w:rsid w:val="0096532F"/>
    <w:rsid w:val="009660B1"/>
    <w:rsid w:val="00966D5D"/>
    <w:rsid w:val="00967884"/>
    <w:rsid w:val="00967932"/>
    <w:rsid w:val="0097005A"/>
    <w:rsid w:val="00970766"/>
    <w:rsid w:val="00971469"/>
    <w:rsid w:val="0097151E"/>
    <w:rsid w:val="00971A1D"/>
    <w:rsid w:val="00973F58"/>
    <w:rsid w:val="00974C5A"/>
    <w:rsid w:val="00975341"/>
    <w:rsid w:val="009756DB"/>
    <w:rsid w:val="00975CEB"/>
    <w:rsid w:val="0097720E"/>
    <w:rsid w:val="0097725F"/>
    <w:rsid w:val="00977CEC"/>
    <w:rsid w:val="00980055"/>
    <w:rsid w:val="00981D33"/>
    <w:rsid w:val="00982120"/>
    <w:rsid w:val="009825D5"/>
    <w:rsid w:val="00982DA0"/>
    <w:rsid w:val="00984123"/>
    <w:rsid w:val="0098459A"/>
    <w:rsid w:val="00984996"/>
    <w:rsid w:val="00984F5D"/>
    <w:rsid w:val="00985673"/>
    <w:rsid w:val="009868DF"/>
    <w:rsid w:val="00986B69"/>
    <w:rsid w:val="00986C3A"/>
    <w:rsid w:val="00987484"/>
    <w:rsid w:val="00987BF7"/>
    <w:rsid w:val="00987E52"/>
    <w:rsid w:val="00990772"/>
    <w:rsid w:val="00990F2B"/>
    <w:rsid w:val="0099104B"/>
    <w:rsid w:val="00991D6A"/>
    <w:rsid w:val="00991EB4"/>
    <w:rsid w:val="00993008"/>
    <w:rsid w:val="009956F6"/>
    <w:rsid w:val="00997BBC"/>
    <w:rsid w:val="00997BF9"/>
    <w:rsid w:val="009A0385"/>
    <w:rsid w:val="009A0E6B"/>
    <w:rsid w:val="009A0F02"/>
    <w:rsid w:val="009A17AE"/>
    <w:rsid w:val="009A182F"/>
    <w:rsid w:val="009A1DFB"/>
    <w:rsid w:val="009A2BE0"/>
    <w:rsid w:val="009A2C7E"/>
    <w:rsid w:val="009A2D9E"/>
    <w:rsid w:val="009A354B"/>
    <w:rsid w:val="009A3C5A"/>
    <w:rsid w:val="009A4B24"/>
    <w:rsid w:val="009A52D3"/>
    <w:rsid w:val="009A5789"/>
    <w:rsid w:val="009A592A"/>
    <w:rsid w:val="009A5C1D"/>
    <w:rsid w:val="009A610F"/>
    <w:rsid w:val="009B081B"/>
    <w:rsid w:val="009B0F59"/>
    <w:rsid w:val="009B1A3B"/>
    <w:rsid w:val="009B26F5"/>
    <w:rsid w:val="009B2F16"/>
    <w:rsid w:val="009B3495"/>
    <w:rsid w:val="009B39C3"/>
    <w:rsid w:val="009B3E5A"/>
    <w:rsid w:val="009B5703"/>
    <w:rsid w:val="009B6A5B"/>
    <w:rsid w:val="009C05E3"/>
    <w:rsid w:val="009C2A59"/>
    <w:rsid w:val="009C4D04"/>
    <w:rsid w:val="009C52AD"/>
    <w:rsid w:val="009C58B4"/>
    <w:rsid w:val="009C5D5C"/>
    <w:rsid w:val="009C6181"/>
    <w:rsid w:val="009C672B"/>
    <w:rsid w:val="009C6E55"/>
    <w:rsid w:val="009C759B"/>
    <w:rsid w:val="009C7A42"/>
    <w:rsid w:val="009C7F3B"/>
    <w:rsid w:val="009D0667"/>
    <w:rsid w:val="009D09CF"/>
    <w:rsid w:val="009D0C4E"/>
    <w:rsid w:val="009D271A"/>
    <w:rsid w:val="009D3DF0"/>
    <w:rsid w:val="009D40DE"/>
    <w:rsid w:val="009D4C49"/>
    <w:rsid w:val="009D4F1D"/>
    <w:rsid w:val="009D54C6"/>
    <w:rsid w:val="009D5A55"/>
    <w:rsid w:val="009D6087"/>
    <w:rsid w:val="009D6F0B"/>
    <w:rsid w:val="009D71D8"/>
    <w:rsid w:val="009D7515"/>
    <w:rsid w:val="009E10B5"/>
    <w:rsid w:val="009E1DC3"/>
    <w:rsid w:val="009E1DD5"/>
    <w:rsid w:val="009E26F8"/>
    <w:rsid w:val="009E276A"/>
    <w:rsid w:val="009E3144"/>
    <w:rsid w:val="009E4945"/>
    <w:rsid w:val="009E4E74"/>
    <w:rsid w:val="009E7388"/>
    <w:rsid w:val="009E7777"/>
    <w:rsid w:val="009F0149"/>
    <w:rsid w:val="009F086F"/>
    <w:rsid w:val="009F12A0"/>
    <w:rsid w:val="009F3753"/>
    <w:rsid w:val="009F3F0F"/>
    <w:rsid w:val="009F4A32"/>
    <w:rsid w:val="009F4B22"/>
    <w:rsid w:val="009F5A96"/>
    <w:rsid w:val="009F5F17"/>
    <w:rsid w:val="009F6D74"/>
    <w:rsid w:val="00A00B7B"/>
    <w:rsid w:val="00A013D8"/>
    <w:rsid w:val="00A01981"/>
    <w:rsid w:val="00A020EB"/>
    <w:rsid w:val="00A02352"/>
    <w:rsid w:val="00A02651"/>
    <w:rsid w:val="00A034AA"/>
    <w:rsid w:val="00A047CC"/>
    <w:rsid w:val="00A04E10"/>
    <w:rsid w:val="00A05AE5"/>
    <w:rsid w:val="00A05DCB"/>
    <w:rsid w:val="00A06203"/>
    <w:rsid w:val="00A06368"/>
    <w:rsid w:val="00A06F3D"/>
    <w:rsid w:val="00A10A4E"/>
    <w:rsid w:val="00A10F47"/>
    <w:rsid w:val="00A1118D"/>
    <w:rsid w:val="00A1221A"/>
    <w:rsid w:val="00A135C7"/>
    <w:rsid w:val="00A136F5"/>
    <w:rsid w:val="00A13851"/>
    <w:rsid w:val="00A13EEA"/>
    <w:rsid w:val="00A14129"/>
    <w:rsid w:val="00A143DE"/>
    <w:rsid w:val="00A14E26"/>
    <w:rsid w:val="00A152D3"/>
    <w:rsid w:val="00A155F4"/>
    <w:rsid w:val="00A15C18"/>
    <w:rsid w:val="00A168F5"/>
    <w:rsid w:val="00A20107"/>
    <w:rsid w:val="00A20121"/>
    <w:rsid w:val="00A21895"/>
    <w:rsid w:val="00A21B41"/>
    <w:rsid w:val="00A22176"/>
    <w:rsid w:val="00A23C43"/>
    <w:rsid w:val="00A23DDE"/>
    <w:rsid w:val="00A23E46"/>
    <w:rsid w:val="00A26105"/>
    <w:rsid w:val="00A26204"/>
    <w:rsid w:val="00A26577"/>
    <w:rsid w:val="00A273E9"/>
    <w:rsid w:val="00A279F4"/>
    <w:rsid w:val="00A30B52"/>
    <w:rsid w:val="00A31094"/>
    <w:rsid w:val="00A31A65"/>
    <w:rsid w:val="00A31BE7"/>
    <w:rsid w:val="00A31E33"/>
    <w:rsid w:val="00A32C04"/>
    <w:rsid w:val="00A3338A"/>
    <w:rsid w:val="00A340A4"/>
    <w:rsid w:val="00A34BFA"/>
    <w:rsid w:val="00A3523B"/>
    <w:rsid w:val="00A36B64"/>
    <w:rsid w:val="00A370C8"/>
    <w:rsid w:val="00A37473"/>
    <w:rsid w:val="00A3780D"/>
    <w:rsid w:val="00A37948"/>
    <w:rsid w:val="00A37997"/>
    <w:rsid w:val="00A416BC"/>
    <w:rsid w:val="00A41A0B"/>
    <w:rsid w:val="00A41F62"/>
    <w:rsid w:val="00A42E42"/>
    <w:rsid w:val="00A43A24"/>
    <w:rsid w:val="00A44150"/>
    <w:rsid w:val="00A44564"/>
    <w:rsid w:val="00A44C1D"/>
    <w:rsid w:val="00A458D1"/>
    <w:rsid w:val="00A46092"/>
    <w:rsid w:val="00A461DA"/>
    <w:rsid w:val="00A466B0"/>
    <w:rsid w:val="00A470AC"/>
    <w:rsid w:val="00A47C55"/>
    <w:rsid w:val="00A50182"/>
    <w:rsid w:val="00A50410"/>
    <w:rsid w:val="00A51804"/>
    <w:rsid w:val="00A51C2A"/>
    <w:rsid w:val="00A51CCE"/>
    <w:rsid w:val="00A52780"/>
    <w:rsid w:val="00A540B4"/>
    <w:rsid w:val="00A5493D"/>
    <w:rsid w:val="00A54970"/>
    <w:rsid w:val="00A55106"/>
    <w:rsid w:val="00A556B7"/>
    <w:rsid w:val="00A571A7"/>
    <w:rsid w:val="00A57F40"/>
    <w:rsid w:val="00A618B0"/>
    <w:rsid w:val="00A61A39"/>
    <w:rsid w:val="00A61F88"/>
    <w:rsid w:val="00A62236"/>
    <w:rsid w:val="00A629F2"/>
    <w:rsid w:val="00A62B66"/>
    <w:rsid w:val="00A648C6"/>
    <w:rsid w:val="00A64A9E"/>
    <w:rsid w:val="00A64D67"/>
    <w:rsid w:val="00A655ED"/>
    <w:rsid w:val="00A65C6F"/>
    <w:rsid w:val="00A669DC"/>
    <w:rsid w:val="00A66F61"/>
    <w:rsid w:val="00A6755B"/>
    <w:rsid w:val="00A67FDA"/>
    <w:rsid w:val="00A71521"/>
    <w:rsid w:val="00A7233C"/>
    <w:rsid w:val="00A72B19"/>
    <w:rsid w:val="00A72CAA"/>
    <w:rsid w:val="00A73655"/>
    <w:rsid w:val="00A7390D"/>
    <w:rsid w:val="00A73C1B"/>
    <w:rsid w:val="00A74246"/>
    <w:rsid w:val="00A74364"/>
    <w:rsid w:val="00A747DA"/>
    <w:rsid w:val="00A75B89"/>
    <w:rsid w:val="00A76D40"/>
    <w:rsid w:val="00A77DD7"/>
    <w:rsid w:val="00A804B1"/>
    <w:rsid w:val="00A80CB1"/>
    <w:rsid w:val="00A813C0"/>
    <w:rsid w:val="00A827F2"/>
    <w:rsid w:val="00A82AEF"/>
    <w:rsid w:val="00A83904"/>
    <w:rsid w:val="00A8434B"/>
    <w:rsid w:val="00A8442C"/>
    <w:rsid w:val="00A84606"/>
    <w:rsid w:val="00A846A1"/>
    <w:rsid w:val="00A84E27"/>
    <w:rsid w:val="00A85925"/>
    <w:rsid w:val="00A85B7D"/>
    <w:rsid w:val="00A85DB2"/>
    <w:rsid w:val="00A862A5"/>
    <w:rsid w:val="00A86E90"/>
    <w:rsid w:val="00A91780"/>
    <w:rsid w:val="00A9239C"/>
    <w:rsid w:val="00A92ED7"/>
    <w:rsid w:val="00A930E9"/>
    <w:rsid w:val="00A93666"/>
    <w:rsid w:val="00A9423A"/>
    <w:rsid w:val="00A95A9D"/>
    <w:rsid w:val="00A95CBC"/>
    <w:rsid w:val="00A9637B"/>
    <w:rsid w:val="00A96600"/>
    <w:rsid w:val="00A96634"/>
    <w:rsid w:val="00A972A1"/>
    <w:rsid w:val="00A975F9"/>
    <w:rsid w:val="00A97C31"/>
    <w:rsid w:val="00A97CCA"/>
    <w:rsid w:val="00AA0128"/>
    <w:rsid w:val="00AA0241"/>
    <w:rsid w:val="00AA0423"/>
    <w:rsid w:val="00AA054E"/>
    <w:rsid w:val="00AA11CA"/>
    <w:rsid w:val="00AA168D"/>
    <w:rsid w:val="00AA1931"/>
    <w:rsid w:val="00AA19B0"/>
    <w:rsid w:val="00AA2AC0"/>
    <w:rsid w:val="00AA2FFC"/>
    <w:rsid w:val="00AA311D"/>
    <w:rsid w:val="00AA32AF"/>
    <w:rsid w:val="00AA35AD"/>
    <w:rsid w:val="00AA4340"/>
    <w:rsid w:val="00AA48CD"/>
    <w:rsid w:val="00AA5EBF"/>
    <w:rsid w:val="00AA64CD"/>
    <w:rsid w:val="00AA69D9"/>
    <w:rsid w:val="00AA6F9C"/>
    <w:rsid w:val="00AA7220"/>
    <w:rsid w:val="00AA7D73"/>
    <w:rsid w:val="00AB051C"/>
    <w:rsid w:val="00AB112B"/>
    <w:rsid w:val="00AB14EA"/>
    <w:rsid w:val="00AB4402"/>
    <w:rsid w:val="00AB64F1"/>
    <w:rsid w:val="00AC0D01"/>
    <w:rsid w:val="00AC1BF9"/>
    <w:rsid w:val="00AC1E2F"/>
    <w:rsid w:val="00AC2359"/>
    <w:rsid w:val="00AC2627"/>
    <w:rsid w:val="00AC26B4"/>
    <w:rsid w:val="00AC3823"/>
    <w:rsid w:val="00AC3B6E"/>
    <w:rsid w:val="00AC41A2"/>
    <w:rsid w:val="00AC47E7"/>
    <w:rsid w:val="00AC4B9D"/>
    <w:rsid w:val="00AC7120"/>
    <w:rsid w:val="00AC7200"/>
    <w:rsid w:val="00AC7342"/>
    <w:rsid w:val="00AC737E"/>
    <w:rsid w:val="00AD053D"/>
    <w:rsid w:val="00AD14BF"/>
    <w:rsid w:val="00AD191B"/>
    <w:rsid w:val="00AD1C1C"/>
    <w:rsid w:val="00AD2B77"/>
    <w:rsid w:val="00AD37F5"/>
    <w:rsid w:val="00AD42DF"/>
    <w:rsid w:val="00AD48D7"/>
    <w:rsid w:val="00AD4A9A"/>
    <w:rsid w:val="00AD4C6C"/>
    <w:rsid w:val="00AD4E26"/>
    <w:rsid w:val="00AD5041"/>
    <w:rsid w:val="00AD5DAF"/>
    <w:rsid w:val="00AD660D"/>
    <w:rsid w:val="00AD6BFE"/>
    <w:rsid w:val="00AD6CAF"/>
    <w:rsid w:val="00AE09D3"/>
    <w:rsid w:val="00AE15A8"/>
    <w:rsid w:val="00AE18AD"/>
    <w:rsid w:val="00AE1A8D"/>
    <w:rsid w:val="00AE1CE1"/>
    <w:rsid w:val="00AE1EC1"/>
    <w:rsid w:val="00AE24A4"/>
    <w:rsid w:val="00AE3D94"/>
    <w:rsid w:val="00AE5699"/>
    <w:rsid w:val="00AE7D5E"/>
    <w:rsid w:val="00AF028F"/>
    <w:rsid w:val="00AF1448"/>
    <w:rsid w:val="00AF1F35"/>
    <w:rsid w:val="00AF252A"/>
    <w:rsid w:val="00AF3401"/>
    <w:rsid w:val="00AF3FDB"/>
    <w:rsid w:val="00AF4744"/>
    <w:rsid w:val="00AF4DAF"/>
    <w:rsid w:val="00AF5704"/>
    <w:rsid w:val="00AF5C01"/>
    <w:rsid w:val="00AF7115"/>
    <w:rsid w:val="00AF7693"/>
    <w:rsid w:val="00AF79CB"/>
    <w:rsid w:val="00B001F6"/>
    <w:rsid w:val="00B00729"/>
    <w:rsid w:val="00B00860"/>
    <w:rsid w:val="00B00C07"/>
    <w:rsid w:val="00B02CAC"/>
    <w:rsid w:val="00B02D49"/>
    <w:rsid w:val="00B0309F"/>
    <w:rsid w:val="00B0467F"/>
    <w:rsid w:val="00B055AA"/>
    <w:rsid w:val="00B0571D"/>
    <w:rsid w:val="00B05BBC"/>
    <w:rsid w:val="00B060B0"/>
    <w:rsid w:val="00B06C65"/>
    <w:rsid w:val="00B06DE2"/>
    <w:rsid w:val="00B073C7"/>
    <w:rsid w:val="00B07BB3"/>
    <w:rsid w:val="00B07EAC"/>
    <w:rsid w:val="00B10D05"/>
    <w:rsid w:val="00B1135E"/>
    <w:rsid w:val="00B116CA"/>
    <w:rsid w:val="00B11A41"/>
    <w:rsid w:val="00B12A2F"/>
    <w:rsid w:val="00B14B7C"/>
    <w:rsid w:val="00B167C9"/>
    <w:rsid w:val="00B1682F"/>
    <w:rsid w:val="00B1725F"/>
    <w:rsid w:val="00B17C4C"/>
    <w:rsid w:val="00B20951"/>
    <w:rsid w:val="00B20E09"/>
    <w:rsid w:val="00B21324"/>
    <w:rsid w:val="00B21845"/>
    <w:rsid w:val="00B235CA"/>
    <w:rsid w:val="00B25551"/>
    <w:rsid w:val="00B25961"/>
    <w:rsid w:val="00B261BC"/>
    <w:rsid w:val="00B26B19"/>
    <w:rsid w:val="00B26D69"/>
    <w:rsid w:val="00B27114"/>
    <w:rsid w:val="00B2732D"/>
    <w:rsid w:val="00B27D3F"/>
    <w:rsid w:val="00B309E5"/>
    <w:rsid w:val="00B318A0"/>
    <w:rsid w:val="00B31D61"/>
    <w:rsid w:val="00B32E07"/>
    <w:rsid w:val="00B343FB"/>
    <w:rsid w:val="00B3501A"/>
    <w:rsid w:val="00B35AE8"/>
    <w:rsid w:val="00B35D48"/>
    <w:rsid w:val="00B3618D"/>
    <w:rsid w:val="00B366C3"/>
    <w:rsid w:val="00B36CB5"/>
    <w:rsid w:val="00B374A3"/>
    <w:rsid w:val="00B405EA"/>
    <w:rsid w:val="00B40C44"/>
    <w:rsid w:val="00B41699"/>
    <w:rsid w:val="00B429DA"/>
    <w:rsid w:val="00B43712"/>
    <w:rsid w:val="00B43CA4"/>
    <w:rsid w:val="00B43EDE"/>
    <w:rsid w:val="00B45200"/>
    <w:rsid w:val="00B453E3"/>
    <w:rsid w:val="00B457AD"/>
    <w:rsid w:val="00B457B8"/>
    <w:rsid w:val="00B45B96"/>
    <w:rsid w:val="00B4602F"/>
    <w:rsid w:val="00B46190"/>
    <w:rsid w:val="00B46A41"/>
    <w:rsid w:val="00B47B22"/>
    <w:rsid w:val="00B47DB3"/>
    <w:rsid w:val="00B5038F"/>
    <w:rsid w:val="00B50403"/>
    <w:rsid w:val="00B509D7"/>
    <w:rsid w:val="00B50BDC"/>
    <w:rsid w:val="00B51765"/>
    <w:rsid w:val="00B51AEA"/>
    <w:rsid w:val="00B532AE"/>
    <w:rsid w:val="00B53D00"/>
    <w:rsid w:val="00B54B28"/>
    <w:rsid w:val="00B54C40"/>
    <w:rsid w:val="00B56A8B"/>
    <w:rsid w:val="00B574B9"/>
    <w:rsid w:val="00B578EE"/>
    <w:rsid w:val="00B60B49"/>
    <w:rsid w:val="00B62774"/>
    <w:rsid w:val="00B62E6E"/>
    <w:rsid w:val="00B6308C"/>
    <w:rsid w:val="00B63B85"/>
    <w:rsid w:val="00B656C7"/>
    <w:rsid w:val="00B65B0D"/>
    <w:rsid w:val="00B66BB9"/>
    <w:rsid w:val="00B6736D"/>
    <w:rsid w:val="00B67A4D"/>
    <w:rsid w:val="00B70612"/>
    <w:rsid w:val="00B71001"/>
    <w:rsid w:val="00B714BA"/>
    <w:rsid w:val="00B715BD"/>
    <w:rsid w:val="00B7253F"/>
    <w:rsid w:val="00B72D81"/>
    <w:rsid w:val="00B74578"/>
    <w:rsid w:val="00B74760"/>
    <w:rsid w:val="00B75347"/>
    <w:rsid w:val="00B75592"/>
    <w:rsid w:val="00B7721D"/>
    <w:rsid w:val="00B80228"/>
    <w:rsid w:val="00B803C6"/>
    <w:rsid w:val="00B80B39"/>
    <w:rsid w:val="00B80CE7"/>
    <w:rsid w:val="00B81F20"/>
    <w:rsid w:val="00B82EAC"/>
    <w:rsid w:val="00B82F76"/>
    <w:rsid w:val="00B859B6"/>
    <w:rsid w:val="00B85B76"/>
    <w:rsid w:val="00B85C7E"/>
    <w:rsid w:val="00B86687"/>
    <w:rsid w:val="00B905E8"/>
    <w:rsid w:val="00B9201E"/>
    <w:rsid w:val="00B9224D"/>
    <w:rsid w:val="00B92CF3"/>
    <w:rsid w:val="00B92F70"/>
    <w:rsid w:val="00B93130"/>
    <w:rsid w:val="00B93782"/>
    <w:rsid w:val="00B93E89"/>
    <w:rsid w:val="00B953E4"/>
    <w:rsid w:val="00B978E3"/>
    <w:rsid w:val="00BA07CD"/>
    <w:rsid w:val="00BA1C27"/>
    <w:rsid w:val="00BA3156"/>
    <w:rsid w:val="00BA37A4"/>
    <w:rsid w:val="00BA3A4A"/>
    <w:rsid w:val="00BA3D4A"/>
    <w:rsid w:val="00BA3E91"/>
    <w:rsid w:val="00BA4273"/>
    <w:rsid w:val="00BA47DC"/>
    <w:rsid w:val="00BA4A58"/>
    <w:rsid w:val="00BA4B92"/>
    <w:rsid w:val="00BA5EF9"/>
    <w:rsid w:val="00BA662C"/>
    <w:rsid w:val="00BA6633"/>
    <w:rsid w:val="00BA6D5E"/>
    <w:rsid w:val="00BA77D5"/>
    <w:rsid w:val="00BA796E"/>
    <w:rsid w:val="00BB10F7"/>
    <w:rsid w:val="00BB14D5"/>
    <w:rsid w:val="00BB18E3"/>
    <w:rsid w:val="00BB19C3"/>
    <w:rsid w:val="00BB2571"/>
    <w:rsid w:val="00BB3432"/>
    <w:rsid w:val="00BB3AB1"/>
    <w:rsid w:val="00BB453B"/>
    <w:rsid w:val="00BB4B4D"/>
    <w:rsid w:val="00BB5A65"/>
    <w:rsid w:val="00BB5ABA"/>
    <w:rsid w:val="00BB689B"/>
    <w:rsid w:val="00BB72B4"/>
    <w:rsid w:val="00BB7543"/>
    <w:rsid w:val="00BB7A3A"/>
    <w:rsid w:val="00BC14AD"/>
    <w:rsid w:val="00BC2100"/>
    <w:rsid w:val="00BC29A4"/>
    <w:rsid w:val="00BC3143"/>
    <w:rsid w:val="00BC3207"/>
    <w:rsid w:val="00BC43CB"/>
    <w:rsid w:val="00BC4685"/>
    <w:rsid w:val="00BC5D96"/>
    <w:rsid w:val="00BC5DCD"/>
    <w:rsid w:val="00BC679F"/>
    <w:rsid w:val="00BC75A4"/>
    <w:rsid w:val="00BD112C"/>
    <w:rsid w:val="00BD12EA"/>
    <w:rsid w:val="00BD1590"/>
    <w:rsid w:val="00BD1AB0"/>
    <w:rsid w:val="00BD2397"/>
    <w:rsid w:val="00BD24B9"/>
    <w:rsid w:val="00BD292A"/>
    <w:rsid w:val="00BD5042"/>
    <w:rsid w:val="00BD5186"/>
    <w:rsid w:val="00BD57D4"/>
    <w:rsid w:val="00BD6A22"/>
    <w:rsid w:val="00BD7032"/>
    <w:rsid w:val="00BD7FEB"/>
    <w:rsid w:val="00BE032B"/>
    <w:rsid w:val="00BE0AE0"/>
    <w:rsid w:val="00BE28CA"/>
    <w:rsid w:val="00BE2DCB"/>
    <w:rsid w:val="00BE44E1"/>
    <w:rsid w:val="00BE55FF"/>
    <w:rsid w:val="00BE6FC7"/>
    <w:rsid w:val="00BE7027"/>
    <w:rsid w:val="00BE7AE8"/>
    <w:rsid w:val="00BE7D5D"/>
    <w:rsid w:val="00BE7F6A"/>
    <w:rsid w:val="00BF0B55"/>
    <w:rsid w:val="00BF297C"/>
    <w:rsid w:val="00BF4BC5"/>
    <w:rsid w:val="00BF50B7"/>
    <w:rsid w:val="00BF56F8"/>
    <w:rsid w:val="00BF5845"/>
    <w:rsid w:val="00BF713A"/>
    <w:rsid w:val="00BF7A40"/>
    <w:rsid w:val="00C00306"/>
    <w:rsid w:val="00C00B33"/>
    <w:rsid w:val="00C00E52"/>
    <w:rsid w:val="00C01255"/>
    <w:rsid w:val="00C01582"/>
    <w:rsid w:val="00C0160B"/>
    <w:rsid w:val="00C0160C"/>
    <w:rsid w:val="00C01804"/>
    <w:rsid w:val="00C021D4"/>
    <w:rsid w:val="00C02B8A"/>
    <w:rsid w:val="00C03164"/>
    <w:rsid w:val="00C0484A"/>
    <w:rsid w:val="00C04E24"/>
    <w:rsid w:val="00C0500A"/>
    <w:rsid w:val="00C05351"/>
    <w:rsid w:val="00C05BCD"/>
    <w:rsid w:val="00C0642D"/>
    <w:rsid w:val="00C06553"/>
    <w:rsid w:val="00C06E43"/>
    <w:rsid w:val="00C076DF"/>
    <w:rsid w:val="00C10900"/>
    <w:rsid w:val="00C10D86"/>
    <w:rsid w:val="00C12827"/>
    <w:rsid w:val="00C12BCD"/>
    <w:rsid w:val="00C1420F"/>
    <w:rsid w:val="00C147F3"/>
    <w:rsid w:val="00C148CB"/>
    <w:rsid w:val="00C16C6D"/>
    <w:rsid w:val="00C17105"/>
    <w:rsid w:val="00C17D52"/>
    <w:rsid w:val="00C2028D"/>
    <w:rsid w:val="00C209FE"/>
    <w:rsid w:val="00C20B26"/>
    <w:rsid w:val="00C21AE6"/>
    <w:rsid w:val="00C22244"/>
    <w:rsid w:val="00C22282"/>
    <w:rsid w:val="00C2245C"/>
    <w:rsid w:val="00C236F5"/>
    <w:rsid w:val="00C24053"/>
    <w:rsid w:val="00C24F8D"/>
    <w:rsid w:val="00C264BE"/>
    <w:rsid w:val="00C304D6"/>
    <w:rsid w:val="00C30AC2"/>
    <w:rsid w:val="00C3169B"/>
    <w:rsid w:val="00C31E4C"/>
    <w:rsid w:val="00C3397C"/>
    <w:rsid w:val="00C34519"/>
    <w:rsid w:val="00C34B36"/>
    <w:rsid w:val="00C35275"/>
    <w:rsid w:val="00C352B0"/>
    <w:rsid w:val="00C36081"/>
    <w:rsid w:val="00C368C9"/>
    <w:rsid w:val="00C377CB"/>
    <w:rsid w:val="00C414D1"/>
    <w:rsid w:val="00C4159F"/>
    <w:rsid w:val="00C416D1"/>
    <w:rsid w:val="00C41C3F"/>
    <w:rsid w:val="00C41C5F"/>
    <w:rsid w:val="00C41ECF"/>
    <w:rsid w:val="00C41F73"/>
    <w:rsid w:val="00C43A02"/>
    <w:rsid w:val="00C443E6"/>
    <w:rsid w:val="00C46331"/>
    <w:rsid w:val="00C46512"/>
    <w:rsid w:val="00C46A2C"/>
    <w:rsid w:val="00C46D88"/>
    <w:rsid w:val="00C46DF9"/>
    <w:rsid w:val="00C46F5E"/>
    <w:rsid w:val="00C50D6F"/>
    <w:rsid w:val="00C50F34"/>
    <w:rsid w:val="00C51BF3"/>
    <w:rsid w:val="00C52366"/>
    <w:rsid w:val="00C524FF"/>
    <w:rsid w:val="00C5256D"/>
    <w:rsid w:val="00C52D1D"/>
    <w:rsid w:val="00C5383C"/>
    <w:rsid w:val="00C5498A"/>
    <w:rsid w:val="00C55986"/>
    <w:rsid w:val="00C57C07"/>
    <w:rsid w:val="00C631DE"/>
    <w:rsid w:val="00C636AB"/>
    <w:rsid w:val="00C64B0A"/>
    <w:rsid w:val="00C64EC8"/>
    <w:rsid w:val="00C6554B"/>
    <w:rsid w:val="00C6569A"/>
    <w:rsid w:val="00C65963"/>
    <w:rsid w:val="00C65AC0"/>
    <w:rsid w:val="00C65FD1"/>
    <w:rsid w:val="00C6602A"/>
    <w:rsid w:val="00C6634F"/>
    <w:rsid w:val="00C67625"/>
    <w:rsid w:val="00C67EE1"/>
    <w:rsid w:val="00C727CD"/>
    <w:rsid w:val="00C72932"/>
    <w:rsid w:val="00C72CF5"/>
    <w:rsid w:val="00C7328A"/>
    <w:rsid w:val="00C73655"/>
    <w:rsid w:val="00C741D0"/>
    <w:rsid w:val="00C7520C"/>
    <w:rsid w:val="00C75F94"/>
    <w:rsid w:val="00C76EB1"/>
    <w:rsid w:val="00C7753C"/>
    <w:rsid w:val="00C80042"/>
    <w:rsid w:val="00C82678"/>
    <w:rsid w:val="00C83402"/>
    <w:rsid w:val="00C84D37"/>
    <w:rsid w:val="00C8551C"/>
    <w:rsid w:val="00C8556B"/>
    <w:rsid w:val="00C85B13"/>
    <w:rsid w:val="00C8672C"/>
    <w:rsid w:val="00C87593"/>
    <w:rsid w:val="00C87742"/>
    <w:rsid w:val="00C9079D"/>
    <w:rsid w:val="00C909A2"/>
    <w:rsid w:val="00C90ACC"/>
    <w:rsid w:val="00C90BE5"/>
    <w:rsid w:val="00C9216E"/>
    <w:rsid w:val="00C931B7"/>
    <w:rsid w:val="00C93606"/>
    <w:rsid w:val="00C9367E"/>
    <w:rsid w:val="00C93816"/>
    <w:rsid w:val="00C94B3B"/>
    <w:rsid w:val="00C95338"/>
    <w:rsid w:val="00C95460"/>
    <w:rsid w:val="00C95E9B"/>
    <w:rsid w:val="00C964D7"/>
    <w:rsid w:val="00C96708"/>
    <w:rsid w:val="00C967FA"/>
    <w:rsid w:val="00C96844"/>
    <w:rsid w:val="00C971DB"/>
    <w:rsid w:val="00C97291"/>
    <w:rsid w:val="00CA1069"/>
    <w:rsid w:val="00CA13E7"/>
    <w:rsid w:val="00CA453F"/>
    <w:rsid w:val="00CA5488"/>
    <w:rsid w:val="00CA5DC2"/>
    <w:rsid w:val="00CA63A7"/>
    <w:rsid w:val="00CB1127"/>
    <w:rsid w:val="00CB1264"/>
    <w:rsid w:val="00CB20E0"/>
    <w:rsid w:val="00CB2C67"/>
    <w:rsid w:val="00CB329E"/>
    <w:rsid w:val="00CB3981"/>
    <w:rsid w:val="00CB4A3C"/>
    <w:rsid w:val="00CB4EF2"/>
    <w:rsid w:val="00CB52AE"/>
    <w:rsid w:val="00CB61D0"/>
    <w:rsid w:val="00CB63FC"/>
    <w:rsid w:val="00CB6A81"/>
    <w:rsid w:val="00CB6C05"/>
    <w:rsid w:val="00CB7936"/>
    <w:rsid w:val="00CB79F2"/>
    <w:rsid w:val="00CC01FF"/>
    <w:rsid w:val="00CC0690"/>
    <w:rsid w:val="00CC083A"/>
    <w:rsid w:val="00CC16BC"/>
    <w:rsid w:val="00CC1ABC"/>
    <w:rsid w:val="00CC2056"/>
    <w:rsid w:val="00CC2834"/>
    <w:rsid w:val="00CC4B6B"/>
    <w:rsid w:val="00CC5743"/>
    <w:rsid w:val="00CC5AB8"/>
    <w:rsid w:val="00CC5D4E"/>
    <w:rsid w:val="00CC6976"/>
    <w:rsid w:val="00CC6A73"/>
    <w:rsid w:val="00CC6D01"/>
    <w:rsid w:val="00CC7027"/>
    <w:rsid w:val="00CC71F1"/>
    <w:rsid w:val="00CC766F"/>
    <w:rsid w:val="00CD0574"/>
    <w:rsid w:val="00CD14F7"/>
    <w:rsid w:val="00CD3186"/>
    <w:rsid w:val="00CD3647"/>
    <w:rsid w:val="00CD399C"/>
    <w:rsid w:val="00CD440C"/>
    <w:rsid w:val="00CD4509"/>
    <w:rsid w:val="00CD5234"/>
    <w:rsid w:val="00CD57F7"/>
    <w:rsid w:val="00CD61EC"/>
    <w:rsid w:val="00CD68FF"/>
    <w:rsid w:val="00CD692D"/>
    <w:rsid w:val="00CD6C88"/>
    <w:rsid w:val="00CD7706"/>
    <w:rsid w:val="00CE026F"/>
    <w:rsid w:val="00CE035F"/>
    <w:rsid w:val="00CE059E"/>
    <w:rsid w:val="00CE0A25"/>
    <w:rsid w:val="00CE0BA2"/>
    <w:rsid w:val="00CE1CCA"/>
    <w:rsid w:val="00CE22ED"/>
    <w:rsid w:val="00CE2427"/>
    <w:rsid w:val="00CE2580"/>
    <w:rsid w:val="00CE2969"/>
    <w:rsid w:val="00CE2DF3"/>
    <w:rsid w:val="00CE3BFB"/>
    <w:rsid w:val="00CE41BC"/>
    <w:rsid w:val="00CE4AC0"/>
    <w:rsid w:val="00CE4DC2"/>
    <w:rsid w:val="00CE5328"/>
    <w:rsid w:val="00CE567B"/>
    <w:rsid w:val="00CE5700"/>
    <w:rsid w:val="00CE5A66"/>
    <w:rsid w:val="00CE659D"/>
    <w:rsid w:val="00CE6A18"/>
    <w:rsid w:val="00CE6BDC"/>
    <w:rsid w:val="00CE74DF"/>
    <w:rsid w:val="00CE79C7"/>
    <w:rsid w:val="00CF00BE"/>
    <w:rsid w:val="00CF01CE"/>
    <w:rsid w:val="00CF0262"/>
    <w:rsid w:val="00CF061C"/>
    <w:rsid w:val="00CF0816"/>
    <w:rsid w:val="00CF133A"/>
    <w:rsid w:val="00CF1AEE"/>
    <w:rsid w:val="00CF28A9"/>
    <w:rsid w:val="00CF318D"/>
    <w:rsid w:val="00CF3313"/>
    <w:rsid w:val="00CF34D0"/>
    <w:rsid w:val="00CF34FB"/>
    <w:rsid w:val="00CF423A"/>
    <w:rsid w:val="00CF6931"/>
    <w:rsid w:val="00CF73C2"/>
    <w:rsid w:val="00D00512"/>
    <w:rsid w:val="00D01C4F"/>
    <w:rsid w:val="00D02631"/>
    <w:rsid w:val="00D03006"/>
    <w:rsid w:val="00D036FC"/>
    <w:rsid w:val="00D03D3F"/>
    <w:rsid w:val="00D044F3"/>
    <w:rsid w:val="00D051D7"/>
    <w:rsid w:val="00D1025F"/>
    <w:rsid w:val="00D1076B"/>
    <w:rsid w:val="00D1190C"/>
    <w:rsid w:val="00D120C5"/>
    <w:rsid w:val="00D139F2"/>
    <w:rsid w:val="00D13A31"/>
    <w:rsid w:val="00D13DC3"/>
    <w:rsid w:val="00D13FCA"/>
    <w:rsid w:val="00D1560B"/>
    <w:rsid w:val="00D15EB9"/>
    <w:rsid w:val="00D1618E"/>
    <w:rsid w:val="00D171B1"/>
    <w:rsid w:val="00D2015C"/>
    <w:rsid w:val="00D20C28"/>
    <w:rsid w:val="00D20E4D"/>
    <w:rsid w:val="00D211DA"/>
    <w:rsid w:val="00D21D50"/>
    <w:rsid w:val="00D2214A"/>
    <w:rsid w:val="00D2219C"/>
    <w:rsid w:val="00D22A95"/>
    <w:rsid w:val="00D22D7D"/>
    <w:rsid w:val="00D23393"/>
    <w:rsid w:val="00D237AD"/>
    <w:rsid w:val="00D23DE6"/>
    <w:rsid w:val="00D25759"/>
    <w:rsid w:val="00D25CE9"/>
    <w:rsid w:val="00D25DAA"/>
    <w:rsid w:val="00D26644"/>
    <w:rsid w:val="00D30473"/>
    <w:rsid w:val="00D30F3C"/>
    <w:rsid w:val="00D32287"/>
    <w:rsid w:val="00D33B3F"/>
    <w:rsid w:val="00D349FB"/>
    <w:rsid w:val="00D35594"/>
    <w:rsid w:val="00D35F66"/>
    <w:rsid w:val="00D37E35"/>
    <w:rsid w:val="00D40266"/>
    <w:rsid w:val="00D403EE"/>
    <w:rsid w:val="00D4058C"/>
    <w:rsid w:val="00D4066E"/>
    <w:rsid w:val="00D41601"/>
    <w:rsid w:val="00D416FC"/>
    <w:rsid w:val="00D417CF"/>
    <w:rsid w:val="00D42774"/>
    <w:rsid w:val="00D42C05"/>
    <w:rsid w:val="00D43D05"/>
    <w:rsid w:val="00D443B1"/>
    <w:rsid w:val="00D4559B"/>
    <w:rsid w:val="00D45A4A"/>
    <w:rsid w:val="00D45C6F"/>
    <w:rsid w:val="00D46771"/>
    <w:rsid w:val="00D46795"/>
    <w:rsid w:val="00D473A2"/>
    <w:rsid w:val="00D47615"/>
    <w:rsid w:val="00D4762B"/>
    <w:rsid w:val="00D47A90"/>
    <w:rsid w:val="00D5050C"/>
    <w:rsid w:val="00D50CB2"/>
    <w:rsid w:val="00D50CFF"/>
    <w:rsid w:val="00D521E7"/>
    <w:rsid w:val="00D5233F"/>
    <w:rsid w:val="00D53706"/>
    <w:rsid w:val="00D53B7C"/>
    <w:rsid w:val="00D54076"/>
    <w:rsid w:val="00D542E0"/>
    <w:rsid w:val="00D5438A"/>
    <w:rsid w:val="00D544D6"/>
    <w:rsid w:val="00D54EAA"/>
    <w:rsid w:val="00D5537D"/>
    <w:rsid w:val="00D56947"/>
    <w:rsid w:val="00D56AAE"/>
    <w:rsid w:val="00D57378"/>
    <w:rsid w:val="00D57F14"/>
    <w:rsid w:val="00D60111"/>
    <w:rsid w:val="00D608E2"/>
    <w:rsid w:val="00D622F3"/>
    <w:rsid w:val="00D62444"/>
    <w:rsid w:val="00D62CA7"/>
    <w:rsid w:val="00D62FF2"/>
    <w:rsid w:val="00D63166"/>
    <w:rsid w:val="00D6438F"/>
    <w:rsid w:val="00D6469B"/>
    <w:rsid w:val="00D64B6B"/>
    <w:rsid w:val="00D65342"/>
    <w:rsid w:val="00D65C80"/>
    <w:rsid w:val="00D663B2"/>
    <w:rsid w:val="00D66C87"/>
    <w:rsid w:val="00D673CB"/>
    <w:rsid w:val="00D67410"/>
    <w:rsid w:val="00D67CFF"/>
    <w:rsid w:val="00D67D07"/>
    <w:rsid w:val="00D722E4"/>
    <w:rsid w:val="00D7245A"/>
    <w:rsid w:val="00D72F15"/>
    <w:rsid w:val="00D72F6C"/>
    <w:rsid w:val="00D74F22"/>
    <w:rsid w:val="00D757D9"/>
    <w:rsid w:val="00D758BA"/>
    <w:rsid w:val="00D759F2"/>
    <w:rsid w:val="00D75E97"/>
    <w:rsid w:val="00D76465"/>
    <w:rsid w:val="00D76AD7"/>
    <w:rsid w:val="00D76C12"/>
    <w:rsid w:val="00D77115"/>
    <w:rsid w:val="00D77619"/>
    <w:rsid w:val="00D7768C"/>
    <w:rsid w:val="00D77BA2"/>
    <w:rsid w:val="00D80236"/>
    <w:rsid w:val="00D812AB"/>
    <w:rsid w:val="00D812E7"/>
    <w:rsid w:val="00D81AEA"/>
    <w:rsid w:val="00D81BDC"/>
    <w:rsid w:val="00D81E6C"/>
    <w:rsid w:val="00D820E8"/>
    <w:rsid w:val="00D835CE"/>
    <w:rsid w:val="00D836CC"/>
    <w:rsid w:val="00D83E07"/>
    <w:rsid w:val="00D84B59"/>
    <w:rsid w:val="00D84C20"/>
    <w:rsid w:val="00D85E3C"/>
    <w:rsid w:val="00D85FDA"/>
    <w:rsid w:val="00D872F8"/>
    <w:rsid w:val="00D876B3"/>
    <w:rsid w:val="00D876E2"/>
    <w:rsid w:val="00D87C7F"/>
    <w:rsid w:val="00D9027C"/>
    <w:rsid w:val="00D90BC9"/>
    <w:rsid w:val="00D90DF4"/>
    <w:rsid w:val="00D9172C"/>
    <w:rsid w:val="00D91AC7"/>
    <w:rsid w:val="00D92D9A"/>
    <w:rsid w:val="00D94BC3"/>
    <w:rsid w:val="00D96519"/>
    <w:rsid w:val="00D96EAA"/>
    <w:rsid w:val="00D97F3C"/>
    <w:rsid w:val="00DA04F6"/>
    <w:rsid w:val="00DA2245"/>
    <w:rsid w:val="00DA2F4D"/>
    <w:rsid w:val="00DA3086"/>
    <w:rsid w:val="00DA330E"/>
    <w:rsid w:val="00DA361E"/>
    <w:rsid w:val="00DA374F"/>
    <w:rsid w:val="00DA421E"/>
    <w:rsid w:val="00DA470F"/>
    <w:rsid w:val="00DA4F59"/>
    <w:rsid w:val="00DA557D"/>
    <w:rsid w:val="00DA59D8"/>
    <w:rsid w:val="00DA5A8A"/>
    <w:rsid w:val="00DA6E5E"/>
    <w:rsid w:val="00DB1A24"/>
    <w:rsid w:val="00DB485F"/>
    <w:rsid w:val="00DB49E6"/>
    <w:rsid w:val="00DB5666"/>
    <w:rsid w:val="00DB7C83"/>
    <w:rsid w:val="00DC0A99"/>
    <w:rsid w:val="00DC1C82"/>
    <w:rsid w:val="00DC205A"/>
    <w:rsid w:val="00DC274E"/>
    <w:rsid w:val="00DC2C87"/>
    <w:rsid w:val="00DC57A2"/>
    <w:rsid w:val="00DC62B9"/>
    <w:rsid w:val="00DC6AC3"/>
    <w:rsid w:val="00DC6B75"/>
    <w:rsid w:val="00DC6F31"/>
    <w:rsid w:val="00DC77C2"/>
    <w:rsid w:val="00DD0D0F"/>
    <w:rsid w:val="00DD2209"/>
    <w:rsid w:val="00DD233A"/>
    <w:rsid w:val="00DD2498"/>
    <w:rsid w:val="00DD24C0"/>
    <w:rsid w:val="00DD2F61"/>
    <w:rsid w:val="00DD38A8"/>
    <w:rsid w:val="00DD4172"/>
    <w:rsid w:val="00DD4CD1"/>
    <w:rsid w:val="00DD5181"/>
    <w:rsid w:val="00DD57BA"/>
    <w:rsid w:val="00DD5F85"/>
    <w:rsid w:val="00DD7327"/>
    <w:rsid w:val="00DD75DF"/>
    <w:rsid w:val="00DE00F9"/>
    <w:rsid w:val="00DE0134"/>
    <w:rsid w:val="00DE0FED"/>
    <w:rsid w:val="00DE2037"/>
    <w:rsid w:val="00DE309B"/>
    <w:rsid w:val="00DE39F2"/>
    <w:rsid w:val="00DE3A96"/>
    <w:rsid w:val="00DE5967"/>
    <w:rsid w:val="00DE7F72"/>
    <w:rsid w:val="00DF073B"/>
    <w:rsid w:val="00DF0ED2"/>
    <w:rsid w:val="00DF25E4"/>
    <w:rsid w:val="00DF2B77"/>
    <w:rsid w:val="00DF3107"/>
    <w:rsid w:val="00DF3233"/>
    <w:rsid w:val="00DF4785"/>
    <w:rsid w:val="00DF7299"/>
    <w:rsid w:val="00DF7B6A"/>
    <w:rsid w:val="00DF7D6E"/>
    <w:rsid w:val="00E003CD"/>
    <w:rsid w:val="00E00788"/>
    <w:rsid w:val="00E00F70"/>
    <w:rsid w:val="00E02AB0"/>
    <w:rsid w:val="00E02CD9"/>
    <w:rsid w:val="00E03358"/>
    <w:rsid w:val="00E04E49"/>
    <w:rsid w:val="00E05252"/>
    <w:rsid w:val="00E0737B"/>
    <w:rsid w:val="00E110C2"/>
    <w:rsid w:val="00E11EFB"/>
    <w:rsid w:val="00E122CC"/>
    <w:rsid w:val="00E1278C"/>
    <w:rsid w:val="00E12A93"/>
    <w:rsid w:val="00E12C24"/>
    <w:rsid w:val="00E12CBF"/>
    <w:rsid w:val="00E12CDB"/>
    <w:rsid w:val="00E13092"/>
    <w:rsid w:val="00E14B13"/>
    <w:rsid w:val="00E157BC"/>
    <w:rsid w:val="00E15960"/>
    <w:rsid w:val="00E1665E"/>
    <w:rsid w:val="00E1722F"/>
    <w:rsid w:val="00E218F6"/>
    <w:rsid w:val="00E21E09"/>
    <w:rsid w:val="00E220DD"/>
    <w:rsid w:val="00E2299B"/>
    <w:rsid w:val="00E22A45"/>
    <w:rsid w:val="00E22EAB"/>
    <w:rsid w:val="00E236C6"/>
    <w:rsid w:val="00E25A7D"/>
    <w:rsid w:val="00E271F1"/>
    <w:rsid w:val="00E30457"/>
    <w:rsid w:val="00E30469"/>
    <w:rsid w:val="00E31B08"/>
    <w:rsid w:val="00E31F45"/>
    <w:rsid w:val="00E321D0"/>
    <w:rsid w:val="00E322BE"/>
    <w:rsid w:val="00E333A0"/>
    <w:rsid w:val="00E3357E"/>
    <w:rsid w:val="00E3393F"/>
    <w:rsid w:val="00E33C40"/>
    <w:rsid w:val="00E34011"/>
    <w:rsid w:val="00E34287"/>
    <w:rsid w:val="00E347B0"/>
    <w:rsid w:val="00E366F1"/>
    <w:rsid w:val="00E36BA4"/>
    <w:rsid w:val="00E378B6"/>
    <w:rsid w:val="00E406F0"/>
    <w:rsid w:val="00E40E26"/>
    <w:rsid w:val="00E41DC1"/>
    <w:rsid w:val="00E43B5A"/>
    <w:rsid w:val="00E43DB3"/>
    <w:rsid w:val="00E440BE"/>
    <w:rsid w:val="00E443CF"/>
    <w:rsid w:val="00E447C9"/>
    <w:rsid w:val="00E45DA7"/>
    <w:rsid w:val="00E4624E"/>
    <w:rsid w:val="00E4723C"/>
    <w:rsid w:val="00E4787B"/>
    <w:rsid w:val="00E503D6"/>
    <w:rsid w:val="00E50460"/>
    <w:rsid w:val="00E525C2"/>
    <w:rsid w:val="00E534A8"/>
    <w:rsid w:val="00E538CE"/>
    <w:rsid w:val="00E54EAF"/>
    <w:rsid w:val="00E55900"/>
    <w:rsid w:val="00E56515"/>
    <w:rsid w:val="00E56595"/>
    <w:rsid w:val="00E57613"/>
    <w:rsid w:val="00E57621"/>
    <w:rsid w:val="00E579E8"/>
    <w:rsid w:val="00E57A03"/>
    <w:rsid w:val="00E600FE"/>
    <w:rsid w:val="00E61AC0"/>
    <w:rsid w:val="00E62179"/>
    <w:rsid w:val="00E62AA3"/>
    <w:rsid w:val="00E63813"/>
    <w:rsid w:val="00E6446D"/>
    <w:rsid w:val="00E64678"/>
    <w:rsid w:val="00E65075"/>
    <w:rsid w:val="00E651B8"/>
    <w:rsid w:val="00E65C8A"/>
    <w:rsid w:val="00E675E8"/>
    <w:rsid w:val="00E678CC"/>
    <w:rsid w:val="00E678FD"/>
    <w:rsid w:val="00E67D80"/>
    <w:rsid w:val="00E70892"/>
    <w:rsid w:val="00E71008"/>
    <w:rsid w:val="00E71104"/>
    <w:rsid w:val="00E7110E"/>
    <w:rsid w:val="00E7133B"/>
    <w:rsid w:val="00E73829"/>
    <w:rsid w:val="00E74294"/>
    <w:rsid w:val="00E7451E"/>
    <w:rsid w:val="00E7462C"/>
    <w:rsid w:val="00E749FE"/>
    <w:rsid w:val="00E750CA"/>
    <w:rsid w:val="00E75336"/>
    <w:rsid w:val="00E75B33"/>
    <w:rsid w:val="00E75D9A"/>
    <w:rsid w:val="00E77429"/>
    <w:rsid w:val="00E77B46"/>
    <w:rsid w:val="00E81566"/>
    <w:rsid w:val="00E820B6"/>
    <w:rsid w:val="00E830C2"/>
    <w:rsid w:val="00E8322B"/>
    <w:rsid w:val="00E8421A"/>
    <w:rsid w:val="00E856D6"/>
    <w:rsid w:val="00E85E0A"/>
    <w:rsid w:val="00E86212"/>
    <w:rsid w:val="00E8707B"/>
    <w:rsid w:val="00E873AE"/>
    <w:rsid w:val="00E87488"/>
    <w:rsid w:val="00E87889"/>
    <w:rsid w:val="00E907A1"/>
    <w:rsid w:val="00E90C5E"/>
    <w:rsid w:val="00E91147"/>
    <w:rsid w:val="00E91B48"/>
    <w:rsid w:val="00E923A3"/>
    <w:rsid w:val="00E927F3"/>
    <w:rsid w:val="00E92E47"/>
    <w:rsid w:val="00E931A0"/>
    <w:rsid w:val="00E936FB"/>
    <w:rsid w:val="00E93A8A"/>
    <w:rsid w:val="00E944CF"/>
    <w:rsid w:val="00E94E53"/>
    <w:rsid w:val="00E955B2"/>
    <w:rsid w:val="00E95EF5"/>
    <w:rsid w:val="00E978E0"/>
    <w:rsid w:val="00EA0427"/>
    <w:rsid w:val="00EA0A91"/>
    <w:rsid w:val="00EA1A79"/>
    <w:rsid w:val="00EA36BE"/>
    <w:rsid w:val="00EA384E"/>
    <w:rsid w:val="00EA3A8E"/>
    <w:rsid w:val="00EA3AA4"/>
    <w:rsid w:val="00EA3CDB"/>
    <w:rsid w:val="00EA4354"/>
    <w:rsid w:val="00EA4791"/>
    <w:rsid w:val="00EA552B"/>
    <w:rsid w:val="00EA5F0D"/>
    <w:rsid w:val="00EA6CFB"/>
    <w:rsid w:val="00EA6D6F"/>
    <w:rsid w:val="00EA6F51"/>
    <w:rsid w:val="00EA7552"/>
    <w:rsid w:val="00EB03A1"/>
    <w:rsid w:val="00EB03E5"/>
    <w:rsid w:val="00EB0FFD"/>
    <w:rsid w:val="00EB1456"/>
    <w:rsid w:val="00EB2C3A"/>
    <w:rsid w:val="00EB434A"/>
    <w:rsid w:val="00EB4620"/>
    <w:rsid w:val="00EB499E"/>
    <w:rsid w:val="00EB4A57"/>
    <w:rsid w:val="00EB608D"/>
    <w:rsid w:val="00EB69E0"/>
    <w:rsid w:val="00EB6BCD"/>
    <w:rsid w:val="00EB7458"/>
    <w:rsid w:val="00EC0121"/>
    <w:rsid w:val="00EC0262"/>
    <w:rsid w:val="00EC03E7"/>
    <w:rsid w:val="00EC16AD"/>
    <w:rsid w:val="00EC1A13"/>
    <w:rsid w:val="00EC1F7F"/>
    <w:rsid w:val="00EC2224"/>
    <w:rsid w:val="00EC3870"/>
    <w:rsid w:val="00EC41D9"/>
    <w:rsid w:val="00EC487F"/>
    <w:rsid w:val="00EC4F46"/>
    <w:rsid w:val="00EC558B"/>
    <w:rsid w:val="00EC5AEA"/>
    <w:rsid w:val="00EC5D8B"/>
    <w:rsid w:val="00EC66BA"/>
    <w:rsid w:val="00EC722C"/>
    <w:rsid w:val="00EC7476"/>
    <w:rsid w:val="00EC776F"/>
    <w:rsid w:val="00EC77D0"/>
    <w:rsid w:val="00EC7C10"/>
    <w:rsid w:val="00ED003E"/>
    <w:rsid w:val="00ED024D"/>
    <w:rsid w:val="00ED074B"/>
    <w:rsid w:val="00ED0F5F"/>
    <w:rsid w:val="00ED11F4"/>
    <w:rsid w:val="00ED1908"/>
    <w:rsid w:val="00ED1E1D"/>
    <w:rsid w:val="00ED200B"/>
    <w:rsid w:val="00ED21A4"/>
    <w:rsid w:val="00ED227F"/>
    <w:rsid w:val="00ED28B0"/>
    <w:rsid w:val="00ED2DCF"/>
    <w:rsid w:val="00ED3B2B"/>
    <w:rsid w:val="00ED4463"/>
    <w:rsid w:val="00ED47B0"/>
    <w:rsid w:val="00ED4FEF"/>
    <w:rsid w:val="00ED6798"/>
    <w:rsid w:val="00ED6A42"/>
    <w:rsid w:val="00EE1B18"/>
    <w:rsid w:val="00EE2F21"/>
    <w:rsid w:val="00EE2F4D"/>
    <w:rsid w:val="00EE353B"/>
    <w:rsid w:val="00EE3C23"/>
    <w:rsid w:val="00EE3F80"/>
    <w:rsid w:val="00EE54DD"/>
    <w:rsid w:val="00EE5E2B"/>
    <w:rsid w:val="00EE5F4F"/>
    <w:rsid w:val="00EE7370"/>
    <w:rsid w:val="00EF0016"/>
    <w:rsid w:val="00EF01B2"/>
    <w:rsid w:val="00EF0332"/>
    <w:rsid w:val="00EF10D3"/>
    <w:rsid w:val="00EF133A"/>
    <w:rsid w:val="00EF28A1"/>
    <w:rsid w:val="00EF2A70"/>
    <w:rsid w:val="00EF3398"/>
    <w:rsid w:val="00EF38FC"/>
    <w:rsid w:val="00EF3A99"/>
    <w:rsid w:val="00EF410E"/>
    <w:rsid w:val="00EF5E83"/>
    <w:rsid w:val="00EF7464"/>
    <w:rsid w:val="00EF7541"/>
    <w:rsid w:val="00EF7FC2"/>
    <w:rsid w:val="00F00B8F"/>
    <w:rsid w:val="00F019C0"/>
    <w:rsid w:val="00F0233C"/>
    <w:rsid w:val="00F03965"/>
    <w:rsid w:val="00F0459F"/>
    <w:rsid w:val="00F04B46"/>
    <w:rsid w:val="00F04EF5"/>
    <w:rsid w:val="00F050B1"/>
    <w:rsid w:val="00F060B9"/>
    <w:rsid w:val="00F06427"/>
    <w:rsid w:val="00F06B31"/>
    <w:rsid w:val="00F06C2C"/>
    <w:rsid w:val="00F06E48"/>
    <w:rsid w:val="00F07905"/>
    <w:rsid w:val="00F07BD2"/>
    <w:rsid w:val="00F07F99"/>
    <w:rsid w:val="00F108A5"/>
    <w:rsid w:val="00F113E1"/>
    <w:rsid w:val="00F12155"/>
    <w:rsid w:val="00F12770"/>
    <w:rsid w:val="00F13716"/>
    <w:rsid w:val="00F13B94"/>
    <w:rsid w:val="00F13CC4"/>
    <w:rsid w:val="00F15E49"/>
    <w:rsid w:val="00F17100"/>
    <w:rsid w:val="00F17288"/>
    <w:rsid w:val="00F17D7E"/>
    <w:rsid w:val="00F20E1B"/>
    <w:rsid w:val="00F21394"/>
    <w:rsid w:val="00F22254"/>
    <w:rsid w:val="00F22F1B"/>
    <w:rsid w:val="00F23ED6"/>
    <w:rsid w:val="00F24356"/>
    <w:rsid w:val="00F24543"/>
    <w:rsid w:val="00F24859"/>
    <w:rsid w:val="00F24B80"/>
    <w:rsid w:val="00F24D5C"/>
    <w:rsid w:val="00F2522B"/>
    <w:rsid w:val="00F2562A"/>
    <w:rsid w:val="00F25CBE"/>
    <w:rsid w:val="00F25DC2"/>
    <w:rsid w:val="00F25FFD"/>
    <w:rsid w:val="00F26FD9"/>
    <w:rsid w:val="00F277B8"/>
    <w:rsid w:val="00F32734"/>
    <w:rsid w:val="00F33E8C"/>
    <w:rsid w:val="00F35E86"/>
    <w:rsid w:val="00F362CB"/>
    <w:rsid w:val="00F36D81"/>
    <w:rsid w:val="00F3730A"/>
    <w:rsid w:val="00F375FB"/>
    <w:rsid w:val="00F37867"/>
    <w:rsid w:val="00F378D6"/>
    <w:rsid w:val="00F37ACE"/>
    <w:rsid w:val="00F40469"/>
    <w:rsid w:val="00F416B3"/>
    <w:rsid w:val="00F421F5"/>
    <w:rsid w:val="00F42556"/>
    <w:rsid w:val="00F43EBA"/>
    <w:rsid w:val="00F445F6"/>
    <w:rsid w:val="00F45151"/>
    <w:rsid w:val="00F453E8"/>
    <w:rsid w:val="00F45C34"/>
    <w:rsid w:val="00F47198"/>
    <w:rsid w:val="00F50BAF"/>
    <w:rsid w:val="00F517E0"/>
    <w:rsid w:val="00F519B7"/>
    <w:rsid w:val="00F51DA5"/>
    <w:rsid w:val="00F51FFD"/>
    <w:rsid w:val="00F525AB"/>
    <w:rsid w:val="00F525E6"/>
    <w:rsid w:val="00F52BCD"/>
    <w:rsid w:val="00F53D31"/>
    <w:rsid w:val="00F54705"/>
    <w:rsid w:val="00F553CC"/>
    <w:rsid w:val="00F56416"/>
    <w:rsid w:val="00F566B0"/>
    <w:rsid w:val="00F56A1C"/>
    <w:rsid w:val="00F56C0A"/>
    <w:rsid w:val="00F571FB"/>
    <w:rsid w:val="00F57EBE"/>
    <w:rsid w:val="00F603A4"/>
    <w:rsid w:val="00F60F7B"/>
    <w:rsid w:val="00F62A60"/>
    <w:rsid w:val="00F63392"/>
    <w:rsid w:val="00F63556"/>
    <w:rsid w:val="00F6358E"/>
    <w:rsid w:val="00F636B0"/>
    <w:rsid w:val="00F64864"/>
    <w:rsid w:val="00F670F2"/>
    <w:rsid w:val="00F6752A"/>
    <w:rsid w:val="00F70347"/>
    <w:rsid w:val="00F70676"/>
    <w:rsid w:val="00F70941"/>
    <w:rsid w:val="00F70E45"/>
    <w:rsid w:val="00F713F1"/>
    <w:rsid w:val="00F71C55"/>
    <w:rsid w:val="00F71E4F"/>
    <w:rsid w:val="00F72346"/>
    <w:rsid w:val="00F7334E"/>
    <w:rsid w:val="00F735E0"/>
    <w:rsid w:val="00F73627"/>
    <w:rsid w:val="00F73DBC"/>
    <w:rsid w:val="00F7422D"/>
    <w:rsid w:val="00F7441B"/>
    <w:rsid w:val="00F757C6"/>
    <w:rsid w:val="00F7593B"/>
    <w:rsid w:val="00F76409"/>
    <w:rsid w:val="00F7674A"/>
    <w:rsid w:val="00F771DE"/>
    <w:rsid w:val="00F80477"/>
    <w:rsid w:val="00F80F49"/>
    <w:rsid w:val="00F815B6"/>
    <w:rsid w:val="00F8207F"/>
    <w:rsid w:val="00F82100"/>
    <w:rsid w:val="00F82BE6"/>
    <w:rsid w:val="00F83919"/>
    <w:rsid w:val="00F83A93"/>
    <w:rsid w:val="00F83EEE"/>
    <w:rsid w:val="00F85394"/>
    <w:rsid w:val="00F85D93"/>
    <w:rsid w:val="00F86712"/>
    <w:rsid w:val="00F86979"/>
    <w:rsid w:val="00F869D9"/>
    <w:rsid w:val="00F871A3"/>
    <w:rsid w:val="00F87835"/>
    <w:rsid w:val="00F906DA"/>
    <w:rsid w:val="00F90B1F"/>
    <w:rsid w:val="00F90CEA"/>
    <w:rsid w:val="00F915DE"/>
    <w:rsid w:val="00F936B3"/>
    <w:rsid w:val="00F9477D"/>
    <w:rsid w:val="00F948F0"/>
    <w:rsid w:val="00F9582A"/>
    <w:rsid w:val="00F95A82"/>
    <w:rsid w:val="00F95D4E"/>
    <w:rsid w:val="00F95EBC"/>
    <w:rsid w:val="00F97046"/>
    <w:rsid w:val="00F97D70"/>
    <w:rsid w:val="00F97EB1"/>
    <w:rsid w:val="00FA02C8"/>
    <w:rsid w:val="00FA0DD7"/>
    <w:rsid w:val="00FA167F"/>
    <w:rsid w:val="00FA2045"/>
    <w:rsid w:val="00FA2A00"/>
    <w:rsid w:val="00FA2C43"/>
    <w:rsid w:val="00FA3215"/>
    <w:rsid w:val="00FA3280"/>
    <w:rsid w:val="00FA391D"/>
    <w:rsid w:val="00FA3D32"/>
    <w:rsid w:val="00FA3F11"/>
    <w:rsid w:val="00FA4275"/>
    <w:rsid w:val="00FA4415"/>
    <w:rsid w:val="00FA4F2F"/>
    <w:rsid w:val="00FA558E"/>
    <w:rsid w:val="00FA63BC"/>
    <w:rsid w:val="00FA680C"/>
    <w:rsid w:val="00FA794E"/>
    <w:rsid w:val="00FB0438"/>
    <w:rsid w:val="00FB0F2C"/>
    <w:rsid w:val="00FB270A"/>
    <w:rsid w:val="00FB2836"/>
    <w:rsid w:val="00FB526F"/>
    <w:rsid w:val="00FB5453"/>
    <w:rsid w:val="00FB5998"/>
    <w:rsid w:val="00FB5CC6"/>
    <w:rsid w:val="00FB5E06"/>
    <w:rsid w:val="00FB5E99"/>
    <w:rsid w:val="00FB673F"/>
    <w:rsid w:val="00FB6C22"/>
    <w:rsid w:val="00FB7B76"/>
    <w:rsid w:val="00FB7CF5"/>
    <w:rsid w:val="00FB7DD6"/>
    <w:rsid w:val="00FB7EDC"/>
    <w:rsid w:val="00FC056E"/>
    <w:rsid w:val="00FC100F"/>
    <w:rsid w:val="00FC156D"/>
    <w:rsid w:val="00FC2A0E"/>
    <w:rsid w:val="00FC3AEC"/>
    <w:rsid w:val="00FC3F47"/>
    <w:rsid w:val="00FC43F2"/>
    <w:rsid w:val="00FC4F42"/>
    <w:rsid w:val="00FC55E1"/>
    <w:rsid w:val="00FC62DE"/>
    <w:rsid w:val="00FC6AD6"/>
    <w:rsid w:val="00FD02DD"/>
    <w:rsid w:val="00FD1A46"/>
    <w:rsid w:val="00FD266C"/>
    <w:rsid w:val="00FD29FA"/>
    <w:rsid w:val="00FD43CE"/>
    <w:rsid w:val="00FD43D1"/>
    <w:rsid w:val="00FD449F"/>
    <w:rsid w:val="00FD59E7"/>
    <w:rsid w:val="00FD5DEA"/>
    <w:rsid w:val="00FD64B5"/>
    <w:rsid w:val="00FD655B"/>
    <w:rsid w:val="00FD65E1"/>
    <w:rsid w:val="00FD6DBA"/>
    <w:rsid w:val="00FD7500"/>
    <w:rsid w:val="00FD76DA"/>
    <w:rsid w:val="00FE1C89"/>
    <w:rsid w:val="00FE3996"/>
    <w:rsid w:val="00FE3A46"/>
    <w:rsid w:val="00FE3FF5"/>
    <w:rsid w:val="00FE53AD"/>
    <w:rsid w:val="00FE593A"/>
    <w:rsid w:val="00FE5E26"/>
    <w:rsid w:val="00FE66E5"/>
    <w:rsid w:val="00FE67EE"/>
    <w:rsid w:val="00FE79FF"/>
    <w:rsid w:val="00FE7E7E"/>
    <w:rsid w:val="00FF0182"/>
    <w:rsid w:val="00FF0C5A"/>
    <w:rsid w:val="00FF2912"/>
    <w:rsid w:val="00FF4029"/>
    <w:rsid w:val="00FF4CAB"/>
    <w:rsid w:val="00FF4D1F"/>
    <w:rsid w:val="00FF5F1F"/>
    <w:rsid w:val="00FF63D2"/>
    <w:rsid w:val="00FF723D"/>
    <w:rsid w:val="00FF77A9"/>
    <w:rsid w:val="03A049AD"/>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doNotIncludeSubdocsInStats/>
  <w:doNotAutoCompressPictures/>
  <w:shapeDefaults>
    <o:shapedefaults v:ext="edit" spidmax="4097"/>
    <o:shapelayout v:ext="edit">
      <o:idmap v:ext="edit" data="1"/>
    </o:shapelayout>
  </w:shapeDefaults>
  <w:decimalSymbol w:val="."/>
  <w:listSeparator w:val=","/>
  <w14:docId w14:val="71C0A253"/>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mc:Ignorable="w14">
  <w:docDefaults>
    <w:rPrDefault>
      <w:rPr>
        <w:rFonts w:ascii="Times New Roman" w:eastAsia="Times New Roman" w:hAnsi="Times New Roman" w:cs="Times New Roman"/>
        <w:lang w:val="en-US" w:eastAsia="en-US" w:bidi="ar-SA"/>
      </w:rPr>
    </w:rPrDefault>
    <w:pPrDefault/>
  </w:docDefaults>
  <w:latentStyles w:defLockedState="0" w:defUIPriority="99" w:defSemiHidden="1" w:defUnhideWhenUsed="1" w:defQFormat="0" w:count="267">
    <w:lsdException w:name="Normal" w:locked="1" w:semiHidden="0" w:uiPriority="0" w:unhideWhenUsed="0" w:qFormat="1"/>
    <w:lsdException w:name="heading 1" w:locked="1" w:semiHidden="0" w:unhideWhenUsed="0" w:qFormat="1"/>
    <w:lsdException w:name="heading 2" w:locked="1" w:semiHidden="0" w:uiPriority="9" w:unhideWhenUsed="0" w:qFormat="1"/>
    <w:lsdException w:name="heading 3" w:locked="1" w:semiHidden="0" w:uiPriority="9" w:unhideWhenUsed="0" w:qFormat="1"/>
    <w:lsdException w:name="heading 4" w:locked="1" w:uiPriority="0" w:qFormat="1"/>
    <w:lsdException w:name="heading 5" w:locked="1" w:uiPriority="0" w:qFormat="1"/>
    <w:lsdException w:name="heading 6" w:locked="1" w:uiPriority="0" w:qFormat="1"/>
    <w:lsdException w:name="heading 7" w:locked="1" w:uiPriority="0" w:qFormat="1"/>
    <w:lsdException w:name="heading 8" w:locked="1" w:uiPriority="0" w:qFormat="1"/>
    <w:lsdException w:name="heading 9" w:locked="1" w:uiPriority="0" w:qFormat="1"/>
    <w:lsdException w:name="toc 1" w:locked="1" w:semiHidden="0" w:uiPriority="39" w:unhideWhenUsed="0"/>
    <w:lsdException w:name="toc 2" w:locked="1" w:semiHidden="0" w:uiPriority="39" w:unhideWhenUsed="0"/>
    <w:lsdException w:name="toc 3" w:locked="1" w:semiHidden="0" w:uiPriority="39" w:unhideWhenUsed="0"/>
    <w:lsdException w:name="toc 4" w:locked="1" w:semiHidden="0" w:uiPriority="0" w:unhideWhenUsed="0"/>
    <w:lsdException w:name="toc 5" w:locked="1" w:semiHidden="0" w:uiPriority="0" w:unhideWhenUsed="0"/>
    <w:lsdException w:name="toc 6" w:locked="1" w:semiHidden="0" w:uiPriority="0" w:unhideWhenUsed="0"/>
    <w:lsdException w:name="toc 7" w:locked="1" w:semiHidden="0" w:uiPriority="0" w:unhideWhenUsed="0"/>
    <w:lsdException w:name="toc 8" w:locked="1" w:semiHidden="0" w:uiPriority="0" w:unhideWhenUsed="0"/>
    <w:lsdException w:name="toc 9" w:locked="1" w:semiHidden="0" w:uiPriority="0" w:unhideWhenUsed="0"/>
    <w:lsdException w:name="footer" w:locked="1" w:semiHidden="0" w:unhideWhenUsed="0"/>
    <w:lsdException w:name="caption" w:locked="1" w:uiPriority="0" w:qFormat="1"/>
    <w:lsdException w:name="Title" w:locked="1" w:semiHidden="0" w:uiPriority="10" w:unhideWhenUsed="0" w:qFormat="1"/>
    <w:lsdException w:name="Default Paragraph Font" w:locked="1" w:semiHidden="0" w:uiPriority="1" w:unhideWhenUsed="0"/>
    <w:lsdException w:name="Subtitle" w:locked="1" w:semiHidden="0" w:uiPriority="0" w:unhideWhenUsed="0"/>
    <w:lsdException w:name="Hyperlink" w:locked="1" w:semiHidden="0" w:unhideWhenUsed="0"/>
    <w:lsdException w:name="Strong" w:locked="1" w:semiHidden="0" w:uiPriority="22" w:unhideWhenUsed="0" w:qFormat="1"/>
    <w:lsdException w:name="Emphasis" w:locked="1" w:semiHidden="0" w:unhideWhenUsed="0" w:qFormat="1"/>
    <w:lsdException w:name="Plain Text" w:uiPriority="0"/>
    <w:lsdException w:name="HTML Preformatted" w:locked="1" w:semiHidden="0" w:unhideWhenUsed="0"/>
    <w:lsdException w:name="Table Grid" w:locked="1" w:semiHidden="0" w:uiPriority="59" w:unhideWhenUsed="0"/>
    <w:lsdException w:name="Placeholder Text"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Normal">
    <w:name w:val="Normal"/>
    <w:qFormat/>
    <w:rsid w:val="001E3F72"/>
    <w:pPr>
      <w:widowControl w:val="0"/>
      <w:adjustRightInd w:val="0"/>
      <w:spacing w:after="200" w:line="276" w:lineRule="auto"/>
      <w:jc w:val="both"/>
      <w:textAlignment w:val="baseline"/>
    </w:pPr>
    <w:rPr>
      <w:sz w:val="24"/>
      <w:szCs w:val="24"/>
    </w:rPr>
  </w:style>
  <w:style w:type="paragraph" w:styleId="Heading1">
    <w:name w:val="heading 1"/>
    <w:basedOn w:val="Normal"/>
    <w:next w:val="Normal"/>
    <w:link w:val="Heading1Char"/>
    <w:uiPriority w:val="99"/>
    <w:qFormat/>
    <w:rsid w:val="00340E8E"/>
    <w:pPr>
      <w:keepNext/>
      <w:spacing w:before="240" w:after="60"/>
      <w:outlineLvl w:val="0"/>
    </w:pPr>
    <w:rPr>
      <w:rFonts w:cs="Arial"/>
      <w:b/>
      <w:bCs/>
      <w:kern w:val="32"/>
      <w:sz w:val="32"/>
      <w:szCs w:val="32"/>
    </w:rPr>
  </w:style>
  <w:style w:type="paragraph" w:styleId="Heading2">
    <w:name w:val="heading 2"/>
    <w:basedOn w:val="Normal"/>
    <w:next w:val="Normal"/>
    <w:link w:val="Heading2Char"/>
    <w:uiPriority w:val="9"/>
    <w:qFormat/>
    <w:rsid w:val="00340E8E"/>
    <w:pPr>
      <w:keepNext/>
      <w:spacing w:before="240" w:after="60"/>
      <w:outlineLvl w:val="1"/>
    </w:pPr>
    <w:rPr>
      <w:rFonts w:cs="Arial"/>
      <w:b/>
      <w:bCs/>
      <w:i/>
      <w:iCs/>
      <w:sz w:val="28"/>
      <w:szCs w:val="28"/>
    </w:rPr>
  </w:style>
  <w:style w:type="paragraph" w:styleId="Heading3">
    <w:name w:val="heading 3"/>
    <w:basedOn w:val="Normal"/>
    <w:next w:val="Normal"/>
    <w:link w:val="Heading3Char"/>
    <w:uiPriority w:val="9"/>
    <w:qFormat/>
    <w:rsid w:val="00340E8E"/>
    <w:pPr>
      <w:keepNext/>
      <w:spacing w:before="240" w:after="60"/>
      <w:outlineLvl w:val="2"/>
    </w:pPr>
    <w:rPr>
      <w:rFonts w:cs="Arial"/>
      <w:b/>
      <w:bCs/>
      <w:sz w:val="26"/>
      <w:szCs w:val="26"/>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link w:val="Heading1"/>
    <w:uiPriority w:val="99"/>
    <w:locked/>
    <w:rsid w:val="007F7196"/>
    <w:rPr>
      <w:rFonts w:ascii="Cambria" w:hAnsi="Cambria" w:cs="Times New Roman"/>
      <w:b/>
      <w:bCs/>
      <w:kern w:val="32"/>
      <w:sz w:val="32"/>
      <w:szCs w:val="32"/>
    </w:rPr>
  </w:style>
  <w:style w:type="character" w:customStyle="1" w:styleId="Heading2Char">
    <w:name w:val="Heading 2 Char"/>
    <w:link w:val="Heading2"/>
    <w:uiPriority w:val="9"/>
    <w:locked/>
    <w:rsid w:val="009360FD"/>
    <w:rPr>
      <w:rFonts w:ascii="Arial" w:hAnsi="Arial" w:cs="Arial"/>
      <w:b/>
      <w:bCs/>
      <w:i/>
      <w:iCs/>
      <w:sz w:val="28"/>
      <w:szCs w:val="28"/>
      <w:lang w:val="en-US" w:eastAsia="en-US" w:bidi="ar-SA"/>
    </w:rPr>
  </w:style>
  <w:style w:type="character" w:customStyle="1" w:styleId="Heading3Char">
    <w:name w:val="Heading 3 Char"/>
    <w:link w:val="Heading3"/>
    <w:uiPriority w:val="9"/>
    <w:locked/>
    <w:rsid w:val="007F7196"/>
    <w:rPr>
      <w:rFonts w:ascii="Cambria" w:hAnsi="Cambria" w:cs="Times New Roman"/>
      <w:b/>
      <w:bCs/>
      <w:sz w:val="26"/>
      <w:szCs w:val="26"/>
    </w:rPr>
  </w:style>
  <w:style w:type="paragraph" w:styleId="BalloonText">
    <w:name w:val="Balloon Text"/>
    <w:basedOn w:val="Normal"/>
    <w:link w:val="BalloonTextChar"/>
    <w:uiPriority w:val="99"/>
    <w:semiHidden/>
    <w:rsid w:val="00DA5A8A"/>
    <w:rPr>
      <w:rFonts w:ascii="Tahoma" w:hAnsi="Tahoma" w:cs="Tahoma"/>
      <w:sz w:val="16"/>
      <w:szCs w:val="16"/>
    </w:rPr>
  </w:style>
  <w:style w:type="character" w:customStyle="1" w:styleId="BalloonTextChar">
    <w:name w:val="Balloon Text Char"/>
    <w:link w:val="BalloonText"/>
    <w:uiPriority w:val="99"/>
    <w:semiHidden/>
    <w:locked/>
    <w:rsid w:val="007F7196"/>
    <w:rPr>
      <w:rFonts w:cs="Times New Roman"/>
      <w:sz w:val="2"/>
    </w:rPr>
  </w:style>
  <w:style w:type="paragraph" w:styleId="Header">
    <w:name w:val="header"/>
    <w:basedOn w:val="Normal"/>
    <w:link w:val="HeaderChar"/>
    <w:uiPriority w:val="99"/>
    <w:rsid w:val="002E3C69"/>
    <w:pPr>
      <w:tabs>
        <w:tab w:val="center" w:pos="4320"/>
        <w:tab w:val="right" w:pos="8640"/>
      </w:tabs>
    </w:pPr>
  </w:style>
  <w:style w:type="character" w:customStyle="1" w:styleId="HeaderChar">
    <w:name w:val="Header Char"/>
    <w:link w:val="Header"/>
    <w:uiPriority w:val="99"/>
    <w:locked/>
    <w:rsid w:val="007F7196"/>
    <w:rPr>
      <w:rFonts w:ascii="Arial" w:hAnsi="Arial" w:cs="Times New Roman"/>
      <w:sz w:val="20"/>
      <w:szCs w:val="20"/>
    </w:rPr>
  </w:style>
  <w:style w:type="paragraph" w:customStyle="1" w:styleId="Level1">
    <w:name w:val="Level 1"/>
    <w:basedOn w:val="Normal"/>
    <w:uiPriority w:val="99"/>
    <w:rsid w:val="00964669"/>
  </w:style>
  <w:style w:type="paragraph" w:customStyle="1" w:styleId="Level2">
    <w:name w:val="Level 2"/>
    <w:basedOn w:val="Normal"/>
    <w:uiPriority w:val="99"/>
    <w:rsid w:val="00964669"/>
  </w:style>
  <w:style w:type="paragraph" w:customStyle="1" w:styleId="Level3">
    <w:name w:val="Level 3"/>
    <w:basedOn w:val="Normal"/>
    <w:uiPriority w:val="99"/>
    <w:rsid w:val="00964669"/>
  </w:style>
  <w:style w:type="paragraph" w:customStyle="1" w:styleId="Level4">
    <w:name w:val="Level 4"/>
    <w:basedOn w:val="Normal"/>
    <w:uiPriority w:val="99"/>
    <w:rsid w:val="00964669"/>
  </w:style>
  <w:style w:type="paragraph" w:customStyle="1" w:styleId="Level5">
    <w:name w:val="Level 5"/>
    <w:basedOn w:val="Normal"/>
    <w:uiPriority w:val="99"/>
    <w:rsid w:val="00964669"/>
  </w:style>
  <w:style w:type="paragraph" w:customStyle="1" w:styleId="Level6">
    <w:name w:val="Level 6"/>
    <w:basedOn w:val="Normal"/>
    <w:uiPriority w:val="99"/>
    <w:rsid w:val="00964669"/>
  </w:style>
  <w:style w:type="paragraph" w:customStyle="1" w:styleId="Level7">
    <w:name w:val="Level 7"/>
    <w:basedOn w:val="Normal"/>
    <w:uiPriority w:val="99"/>
    <w:rsid w:val="00964669"/>
  </w:style>
  <w:style w:type="paragraph" w:customStyle="1" w:styleId="Level8">
    <w:name w:val="Level 8"/>
    <w:basedOn w:val="Normal"/>
    <w:uiPriority w:val="99"/>
    <w:rsid w:val="00964669"/>
  </w:style>
  <w:style w:type="paragraph" w:customStyle="1" w:styleId="Level9">
    <w:name w:val="Level 9"/>
    <w:basedOn w:val="Normal"/>
    <w:uiPriority w:val="99"/>
    <w:rsid w:val="00964669"/>
  </w:style>
  <w:style w:type="paragraph" w:customStyle="1" w:styleId="Outline0011">
    <w:name w:val="Outline001_1"/>
    <w:basedOn w:val="Normal"/>
    <w:uiPriority w:val="99"/>
    <w:rsid w:val="00964669"/>
    <w:pPr>
      <w:tabs>
        <w:tab w:val="left" w:pos="720"/>
        <w:tab w:val="left" w:pos="1440"/>
        <w:tab w:val="left" w:pos="2160"/>
        <w:tab w:val="left" w:pos="2880"/>
        <w:tab w:val="left" w:pos="3600"/>
        <w:tab w:val="left" w:pos="4320"/>
        <w:tab w:val="left" w:pos="5040"/>
        <w:tab w:val="left" w:pos="5760"/>
        <w:tab w:val="left" w:pos="6480"/>
        <w:tab w:val="left" w:pos="7200"/>
        <w:tab w:val="left" w:pos="7920"/>
      </w:tabs>
      <w:ind w:left="720" w:hanging="360"/>
    </w:pPr>
    <w:rPr>
      <w:rFonts w:ascii="Symbol" w:hAnsi="Symbol"/>
      <w:sz w:val="20"/>
    </w:rPr>
  </w:style>
  <w:style w:type="paragraph" w:customStyle="1" w:styleId="Outline0012">
    <w:name w:val="Outline001_2"/>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360"/>
    </w:pPr>
    <w:rPr>
      <w:rFonts w:ascii="Courier New" w:hAnsi="Courier New"/>
      <w:sz w:val="20"/>
    </w:rPr>
  </w:style>
  <w:style w:type="paragraph" w:customStyle="1" w:styleId="Outline0013">
    <w:name w:val="Outline001_3"/>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hanging="360"/>
    </w:pPr>
    <w:rPr>
      <w:rFonts w:ascii="Wingdings" w:hAnsi="Wingdings"/>
      <w:sz w:val="20"/>
    </w:rPr>
  </w:style>
  <w:style w:type="paragraph" w:customStyle="1" w:styleId="Outline0014">
    <w:name w:val="Outline001_4"/>
    <w:basedOn w:val="Normal"/>
    <w:uiPriority w:val="99"/>
    <w:rsid w:val="00964669"/>
    <w:pPr>
      <w:tabs>
        <w:tab w:val="left" w:pos="2880"/>
        <w:tab w:val="left" w:pos="3600"/>
        <w:tab w:val="left" w:pos="4320"/>
        <w:tab w:val="left" w:pos="5040"/>
        <w:tab w:val="left" w:pos="5760"/>
        <w:tab w:val="left" w:pos="6480"/>
        <w:tab w:val="left" w:pos="7200"/>
        <w:tab w:val="left" w:pos="7920"/>
      </w:tabs>
      <w:ind w:left="2880" w:hanging="360"/>
    </w:pPr>
    <w:rPr>
      <w:rFonts w:ascii="Symbol" w:hAnsi="Symbol"/>
      <w:sz w:val="20"/>
    </w:rPr>
  </w:style>
  <w:style w:type="paragraph" w:customStyle="1" w:styleId="Outline0015">
    <w:name w:val="Outline001_5"/>
    <w:basedOn w:val="Normal"/>
    <w:uiPriority w:val="99"/>
    <w:rsid w:val="00964669"/>
    <w:pPr>
      <w:tabs>
        <w:tab w:val="left" w:pos="3600"/>
        <w:tab w:val="left" w:pos="4320"/>
        <w:tab w:val="left" w:pos="5040"/>
        <w:tab w:val="left" w:pos="5760"/>
        <w:tab w:val="left" w:pos="6480"/>
        <w:tab w:val="left" w:pos="7200"/>
        <w:tab w:val="left" w:pos="7920"/>
      </w:tabs>
      <w:ind w:left="3600" w:hanging="360"/>
    </w:pPr>
    <w:rPr>
      <w:rFonts w:ascii="Courier New" w:hAnsi="Courier New"/>
      <w:sz w:val="20"/>
    </w:rPr>
  </w:style>
  <w:style w:type="paragraph" w:customStyle="1" w:styleId="Outline0016">
    <w:name w:val="Outline001_6"/>
    <w:basedOn w:val="Normal"/>
    <w:uiPriority w:val="99"/>
    <w:rsid w:val="00964669"/>
    <w:pPr>
      <w:tabs>
        <w:tab w:val="left" w:pos="4320"/>
        <w:tab w:val="left" w:pos="5040"/>
        <w:tab w:val="left" w:pos="5760"/>
        <w:tab w:val="left" w:pos="6480"/>
        <w:tab w:val="left" w:pos="7200"/>
        <w:tab w:val="left" w:pos="7920"/>
      </w:tabs>
      <w:ind w:left="4320" w:hanging="360"/>
    </w:pPr>
    <w:rPr>
      <w:rFonts w:ascii="Wingdings" w:hAnsi="Wingdings"/>
      <w:sz w:val="20"/>
    </w:rPr>
  </w:style>
  <w:style w:type="paragraph" w:customStyle="1" w:styleId="Outline0017">
    <w:name w:val="Outline001_7"/>
    <w:basedOn w:val="Normal"/>
    <w:uiPriority w:val="99"/>
    <w:rsid w:val="00964669"/>
    <w:pPr>
      <w:tabs>
        <w:tab w:val="left" w:pos="5040"/>
        <w:tab w:val="left" w:pos="5760"/>
        <w:tab w:val="left" w:pos="6480"/>
        <w:tab w:val="left" w:pos="7200"/>
        <w:tab w:val="left" w:pos="7920"/>
      </w:tabs>
      <w:ind w:left="5040" w:hanging="360"/>
    </w:pPr>
    <w:rPr>
      <w:rFonts w:ascii="Symbol" w:hAnsi="Symbol"/>
      <w:sz w:val="20"/>
    </w:rPr>
  </w:style>
  <w:style w:type="paragraph" w:customStyle="1" w:styleId="Outline0018">
    <w:name w:val="Outline001_8"/>
    <w:basedOn w:val="Normal"/>
    <w:uiPriority w:val="99"/>
    <w:rsid w:val="00964669"/>
    <w:pPr>
      <w:tabs>
        <w:tab w:val="left" w:pos="5760"/>
        <w:tab w:val="left" w:pos="6480"/>
        <w:tab w:val="left" w:pos="7200"/>
        <w:tab w:val="left" w:pos="7920"/>
      </w:tabs>
      <w:ind w:left="5760" w:hanging="360"/>
    </w:pPr>
    <w:rPr>
      <w:rFonts w:ascii="Courier New" w:hAnsi="Courier New"/>
      <w:sz w:val="20"/>
    </w:rPr>
  </w:style>
  <w:style w:type="paragraph" w:customStyle="1" w:styleId="Outline0019">
    <w:name w:val="Outline001_9"/>
    <w:basedOn w:val="Normal"/>
    <w:uiPriority w:val="99"/>
    <w:rsid w:val="00964669"/>
    <w:pPr>
      <w:tabs>
        <w:tab w:val="left" w:pos="0"/>
        <w:tab w:val="left" w:pos="720"/>
        <w:tab w:val="left" w:pos="1440"/>
      </w:tabs>
      <w:ind w:hanging="360"/>
    </w:pPr>
    <w:rPr>
      <w:rFonts w:ascii="Wingdings" w:hAnsi="Wingdings"/>
      <w:sz w:val="20"/>
    </w:rPr>
  </w:style>
  <w:style w:type="paragraph" w:customStyle="1" w:styleId="26">
    <w:name w:val="_26"/>
    <w:basedOn w:val="Normal"/>
    <w:uiPriority w:val="99"/>
    <w:rsid w:val="00964669"/>
  </w:style>
  <w:style w:type="paragraph" w:customStyle="1" w:styleId="25">
    <w:name w:val="_25"/>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720"/>
    </w:pPr>
  </w:style>
  <w:style w:type="paragraph" w:customStyle="1" w:styleId="24">
    <w:name w:val="_24"/>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pPr>
  </w:style>
  <w:style w:type="paragraph" w:customStyle="1" w:styleId="23">
    <w:name w:val="_23"/>
    <w:basedOn w:val="Normal"/>
    <w:uiPriority w:val="99"/>
    <w:rsid w:val="00964669"/>
    <w:pPr>
      <w:tabs>
        <w:tab w:val="left" w:pos="2880"/>
        <w:tab w:val="left" w:pos="3600"/>
        <w:tab w:val="left" w:pos="4320"/>
        <w:tab w:val="left" w:pos="5040"/>
        <w:tab w:val="left" w:pos="5760"/>
        <w:tab w:val="left" w:pos="6480"/>
        <w:tab w:val="left" w:pos="7200"/>
        <w:tab w:val="left" w:pos="7920"/>
      </w:tabs>
      <w:ind w:left="2880"/>
    </w:pPr>
  </w:style>
  <w:style w:type="paragraph" w:customStyle="1" w:styleId="22">
    <w:name w:val="_22"/>
    <w:basedOn w:val="Normal"/>
    <w:uiPriority w:val="99"/>
    <w:rsid w:val="00964669"/>
    <w:pPr>
      <w:tabs>
        <w:tab w:val="left" w:pos="3600"/>
        <w:tab w:val="left" w:pos="4320"/>
        <w:tab w:val="left" w:pos="5040"/>
        <w:tab w:val="left" w:pos="5760"/>
        <w:tab w:val="left" w:pos="6480"/>
        <w:tab w:val="left" w:pos="7200"/>
        <w:tab w:val="left" w:pos="7920"/>
      </w:tabs>
      <w:ind w:left="3600"/>
    </w:pPr>
  </w:style>
  <w:style w:type="paragraph" w:customStyle="1" w:styleId="21">
    <w:name w:val="_21"/>
    <w:basedOn w:val="Normal"/>
    <w:uiPriority w:val="99"/>
    <w:rsid w:val="00964669"/>
    <w:pPr>
      <w:tabs>
        <w:tab w:val="left" w:pos="4320"/>
        <w:tab w:val="left" w:pos="5040"/>
        <w:tab w:val="left" w:pos="5760"/>
        <w:tab w:val="left" w:pos="6480"/>
        <w:tab w:val="left" w:pos="7200"/>
        <w:tab w:val="left" w:pos="7920"/>
      </w:tabs>
      <w:ind w:left="4320"/>
    </w:pPr>
  </w:style>
  <w:style w:type="paragraph" w:customStyle="1" w:styleId="20">
    <w:name w:val="_20"/>
    <w:basedOn w:val="Normal"/>
    <w:uiPriority w:val="99"/>
    <w:rsid w:val="00964669"/>
    <w:pPr>
      <w:tabs>
        <w:tab w:val="left" w:pos="5040"/>
        <w:tab w:val="left" w:pos="5760"/>
        <w:tab w:val="left" w:pos="6480"/>
        <w:tab w:val="left" w:pos="7200"/>
        <w:tab w:val="left" w:pos="7920"/>
      </w:tabs>
      <w:ind w:left="5040"/>
    </w:pPr>
  </w:style>
  <w:style w:type="paragraph" w:customStyle="1" w:styleId="19">
    <w:name w:val="_19"/>
    <w:basedOn w:val="Normal"/>
    <w:uiPriority w:val="99"/>
    <w:rsid w:val="00964669"/>
    <w:pPr>
      <w:tabs>
        <w:tab w:val="left" w:pos="5760"/>
        <w:tab w:val="left" w:pos="6480"/>
        <w:tab w:val="left" w:pos="7200"/>
        <w:tab w:val="left" w:pos="7920"/>
      </w:tabs>
      <w:ind w:left="5760"/>
    </w:pPr>
  </w:style>
  <w:style w:type="paragraph" w:customStyle="1" w:styleId="18">
    <w:name w:val="_18"/>
    <w:basedOn w:val="Normal"/>
    <w:uiPriority w:val="99"/>
    <w:rsid w:val="00964669"/>
    <w:pPr>
      <w:tabs>
        <w:tab w:val="left" w:pos="6480"/>
        <w:tab w:val="left" w:pos="7200"/>
        <w:tab w:val="left" w:pos="7920"/>
      </w:tabs>
      <w:ind w:left="6480"/>
    </w:pPr>
  </w:style>
  <w:style w:type="paragraph" w:customStyle="1" w:styleId="17">
    <w:name w:val="_17"/>
    <w:basedOn w:val="Normal"/>
    <w:uiPriority w:val="99"/>
    <w:rsid w:val="00964669"/>
    <w:pPr>
      <w:tabs>
        <w:tab w:val="left" w:pos="0"/>
        <w:tab w:val="left" w:pos="720"/>
        <w:tab w:val="left" w:pos="1440"/>
        <w:tab w:val="left" w:pos="2160"/>
        <w:tab w:val="left" w:pos="2880"/>
        <w:tab w:val="left" w:pos="3600"/>
        <w:tab w:val="left" w:pos="4320"/>
        <w:tab w:val="left" w:pos="5040"/>
        <w:tab w:val="left" w:pos="5760"/>
        <w:tab w:val="left" w:pos="6480"/>
        <w:tab w:val="left" w:pos="7200"/>
        <w:tab w:val="left" w:pos="7920"/>
      </w:tabs>
    </w:pPr>
  </w:style>
  <w:style w:type="paragraph" w:customStyle="1" w:styleId="16">
    <w:name w:val="_16"/>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720"/>
    </w:pPr>
  </w:style>
  <w:style w:type="paragraph" w:customStyle="1" w:styleId="15">
    <w:name w:val="_15"/>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pPr>
  </w:style>
  <w:style w:type="paragraph" w:customStyle="1" w:styleId="14">
    <w:name w:val="_14"/>
    <w:basedOn w:val="Normal"/>
    <w:uiPriority w:val="99"/>
    <w:rsid w:val="00964669"/>
    <w:pPr>
      <w:tabs>
        <w:tab w:val="left" w:pos="2880"/>
        <w:tab w:val="left" w:pos="3600"/>
        <w:tab w:val="left" w:pos="4320"/>
        <w:tab w:val="left" w:pos="5040"/>
        <w:tab w:val="left" w:pos="5760"/>
        <w:tab w:val="left" w:pos="6480"/>
        <w:tab w:val="left" w:pos="7200"/>
        <w:tab w:val="left" w:pos="7920"/>
      </w:tabs>
      <w:ind w:left="2880"/>
    </w:pPr>
  </w:style>
  <w:style w:type="paragraph" w:customStyle="1" w:styleId="13">
    <w:name w:val="_13"/>
    <w:basedOn w:val="Normal"/>
    <w:uiPriority w:val="99"/>
    <w:rsid w:val="00964669"/>
    <w:pPr>
      <w:tabs>
        <w:tab w:val="left" w:pos="3600"/>
        <w:tab w:val="left" w:pos="4320"/>
        <w:tab w:val="left" w:pos="5040"/>
        <w:tab w:val="left" w:pos="5760"/>
        <w:tab w:val="left" w:pos="6480"/>
        <w:tab w:val="left" w:pos="7200"/>
        <w:tab w:val="left" w:pos="7920"/>
      </w:tabs>
      <w:ind w:left="3600"/>
    </w:pPr>
  </w:style>
  <w:style w:type="paragraph" w:customStyle="1" w:styleId="12">
    <w:name w:val="_12"/>
    <w:basedOn w:val="Normal"/>
    <w:uiPriority w:val="99"/>
    <w:rsid w:val="00964669"/>
    <w:pPr>
      <w:tabs>
        <w:tab w:val="left" w:pos="4320"/>
        <w:tab w:val="left" w:pos="5040"/>
        <w:tab w:val="left" w:pos="5760"/>
        <w:tab w:val="left" w:pos="6480"/>
        <w:tab w:val="left" w:pos="7200"/>
        <w:tab w:val="left" w:pos="7920"/>
      </w:tabs>
      <w:ind w:left="4320"/>
    </w:pPr>
  </w:style>
  <w:style w:type="paragraph" w:customStyle="1" w:styleId="11">
    <w:name w:val="_11"/>
    <w:basedOn w:val="Normal"/>
    <w:uiPriority w:val="99"/>
    <w:rsid w:val="00964669"/>
    <w:pPr>
      <w:tabs>
        <w:tab w:val="left" w:pos="5040"/>
        <w:tab w:val="left" w:pos="5760"/>
        <w:tab w:val="left" w:pos="6480"/>
        <w:tab w:val="left" w:pos="7200"/>
        <w:tab w:val="left" w:pos="7920"/>
      </w:tabs>
      <w:ind w:left="5040"/>
    </w:pPr>
  </w:style>
  <w:style w:type="paragraph" w:customStyle="1" w:styleId="10">
    <w:name w:val="_10"/>
    <w:basedOn w:val="Normal"/>
    <w:uiPriority w:val="99"/>
    <w:rsid w:val="00964669"/>
    <w:pPr>
      <w:tabs>
        <w:tab w:val="left" w:pos="5760"/>
        <w:tab w:val="left" w:pos="6480"/>
        <w:tab w:val="left" w:pos="7200"/>
        <w:tab w:val="left" w:pos="7920"/>
      </w:tabs>
      <w:ind w:left="5760"/>
    </w:pPr>
  </w:style>
  <w:style w:type="paragraph" w:customStyle="1" w:styleId="9">
    <w:name w:val="_9"/>
    <w:basedOn w:val="Normal"/>
    <w:uiPriority w:val="99"/>
    <w:rsid w:val="00964669"/>
    <w:pPr>
      <w:tabs>
        <w:tab w:val="left" w:pos="6480"/>
        <w:tab w:val="left" w:pos="7200"/>
        <w:tab w:val="left" w:pos="7920"/>
      </w:tabs>
      <w:ind w:left="6480"/>
    </w:pPr>
  </w:style>
  <w:style w:type="paragraph" w:customStyle="1" w:styleId="8">
    <w:name w:val="_8"/>
    <w:basedOn w:val="Normal"/>
    <w:uiPriority w:val="99"/>
    <w:rsid w:val="00964669"/>
    <w:pPr>
      <w:tabs>
        <w:tab w:val="left" w:pos="0"/>
        <w:tab w:val="left" w:pos="720"/>
        <w:tab w:val="left" w:pos="1440"/>
        <w:tab w:val="left" w:pos="2160"/>
        <w:tab w:val="left" w:pos="2880"/>
        <w:tab w:val="left" w:pos="3600"/>
        <w:tab w:val="left" w:pos="4320"/>
        <w:tab w:val="left" w:pos="5040"/>
        <w:tab w:val="left" w:pos="5760"/>
        <w:tab w:val="left" w:pos="6480"/>
        <w:tab w:val="left" w:pos="7200"/>
        <w:tab w:val="left" w:pos="7920"/>
      </w:tabs>
    </w:pPr>
  </w:style>
  <w:style w:type="paragraph" w:customStyle="1" w:styleId="7">
    <w:name w:val="_7"/>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720"/>
    </w:pPr>
  </w:style>
  <w:style w:type="paragraph" w:customStyle="1" w:styleId="6">
    <w:name w:val="_6"/>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pPr>
  </w:style>
  <w:style w:type="paragraph" w:customStyle="1" w:styleId="5">
    <w:name w:val="_5"/>
    <w:basedOn w:val="Normal"/>
    <w:uiPriority w:val="99"/>
    <w:rsid w:val="00964669"/>
    <w:pPr>
      <w:tabs>
        <w:tab w:val="left" w:pos="2880"/>
        <w:tab w:val="left" w:pos="3600"/>
        <w:tab w:val="left" w:pos="4320"/>
        <w:tab w:val="left" w:pos="5040"/>
        <w:tab w:val="left" w:pos="5760"/>
        <w:tab w:val="left" w:pos="6480"/>
        <w:tab w:val="left" w:pos="7200"/>
        <w:tab w:val="left" w:pos="7920"/>
      </w:tabs>
      <w:ind w:left="2880"/>
    </w:pPr>
  </w:style>
  <w:style w:type="paragraph" w:customStyle="1" w:styleId="4">
    <w:name w:val="_4"/>
    <w:basedOn w:val="Normal"/>
    <w:uiPriority w:val="99"/>
    <w:rsid w:val="00964669"/>
    <w:pPr>
      <w:tabs>
        <w:tab w:val="left" w:pos="3600"/>
        <w:tab w:val="left" w:pos="4320"/>
        <w:tab w:val="left" w:pos="5040"/>
        <w:tab w:val="left" w:pos="5760"/>
        <w:tab w:val="left" w:pos="6480"/>
        <w:tab w:val="left" w:pos="7200"/>
        <w:tab w:val="left" w:pos="7920"/>
      </w:tabs>
      <w:ind w:left="3600"/>
    </w:pPr>
  </w:style>
  <w:style w:type="paragraph" w:customStyle="1" w:styleId="3">
    <w:name w:val="_3"/>
    <w:basedOn w:val="Normal"/>
    <w:uiPriority w:val="99"/>
    <w:rsid w:val="00964669"/>
    <w:pPr>
      <w:tabs>
        <w:tab w:val="left" w:pos="4320"/>
        <w:tab w:val="left" w:pos="5040"/>
        <w:tab w:val="left" w:pos="5760"/>
        <w:tab w:val="left" w:pos="6480"/>
        <w:tab w:val="left" w:pos="7200"/>
        <w:tab w:val="left" w:pos="7920"/>
      </w:tabs>
      <w:ind w:left="4320"/>
    </w:pPr>
  </w:style>
  <w:style w:type="paragraph" w:customStyle="1" w:styleId="2">
    <w:name w:val="_2"/>
    <w:basedOn w:val="Normal"/>
    <w:uiPriority w:val="99"/>
    <w:rsid w:val="00964669"/>
    <w:pPr>
      <w:tabs>
        <w:tab w:val="left" w:pos="5040"/>
        <w:tab w:val="left" w:pos="5760"/>
        <w:tab w:val="left" w:pos="6480"/>
        <w:tab w:val="left" w:pos="7200"/>
        <w:tab w:val="left" w:pos="7920"/>
      </w:tabs>
      <w:ind w:left="5040"/>
    </w:pPr>
  </w:style>
  <w:style w:type="paragraph" w:customStyle="1" w:styleId="1">
    <w:name w:val="_1"/>
    <w:basedOn w:val="Normal"/>
    <w:uiPriority w:val="99"/>
    <w:rsid w:val="00964669"/>
    <w:pPr>
      <w:tabs>
        <w:tab w:val="left" w:pos="5760"/>
        <w:tab w:val="left" w:pos="6480"/>
        <w:tab w:val="left" w:pos="7200"/>
        <w:tab w:val="left" w:pos="7920"/>
      </w:tabs>
      <w:ind w:left="5760"/>
    </w:pPr>
  </w:style>
  <w:style w:type="paragraph" w:customStyle="1" w:styleId="a">
    <w:name w:val="_"/>
    <w:basedOn w:val="Normal"/>
    <w:uiPriority w:val="99"/>
    <w:rsid w:val="00964669"/>
    <w:pPr>
      <w:tabs>
        <w:tab w:val="left" w:pos="6480"/>
        <w:tab w:val="left" w:pos="7200"/>
        <w:tab w:val="left" w:pos="7920"/>
      </w:tabs>
      <w:ind w:left="6480"/>
    </w:pPr>
  </w:style>
  <w:style w:type="character" w:customStyle="1" w:styleId="DefaultPara">
    <w:name w:val="Default Para"/>
    <w:uiPriority w:val="99"/>
    <w:rsid w:val="00964669"/>
    <w:rPr>
      <w:rFonts w:cs="Times New Roman"/>
    </w:rPr>
  </w:style>
  <w:style w:type="paragraph" w:styleId="Footer">
    <w:name w:val="footer"/>
    <w:basedOn w:val="Normal"/>
    <w:link w:val="FooterChar"/>
    <w:uiPriority w:val="99"/>
    <w:rsid w:val="002E3C69"/>
    <w:pPr>
      <w:tabs>
        <w:tab w:val="center" w:pos="4320"/>
        <w:tab w:val="right" w:pos="8640"/>
      </w:tabs>
    </w:pPr>
  </w:style>
  <w:style w:type="character" w:customStyle="1" w:styleId="FooterChar">
    <w:name w:val="Footer Char"/>
    <w:link w:val="Footer"/>
    <w:uiPriority w:val="99"/>
    <w:locked/>
    <w:rsid w:val="00E1278C"/>
    <w:rPr>
      <w:rFonts w:ascii="Arial" w:hAnsi="Arial" w:cs="Times New Roman"/>
      <w:sz w:val="22"/>
    </w:rPr>
  </w:style>
  <w:style w:type="character" w:styleId="CommentReference">
    <w:name w:val="annotation reference"/>
    <w:uiPriority w:val="99"/>
    <w:rsid w:val="00DA5A8A"/>
    <w:rPr>
      <w:rFonts w:cs="Times New Roman"/>
      <w:sz w:val="16"/>
      <w:szCs w:val="16"/>
    </w:rPr>
  </w:style>
  <w:style w:type="paragraph" w:styleId="CommentText">
    <w:name w:val="annotation text"/>
    <w:basedOn w:val="Normal"/>
    <w:link w:val="CommentTextChar"/>
    <w:uiPriority w:val="99"/>
    <w:rsid w:val="00DA5A8A"/>
    <w:rPr>
      <w:sz w:val="20"/>
    </w:rPr>
  </w:style>
  <w:style w:type="character" w:customStyle="1" w:styleId="CommentTextChar">
    <w:name w:val="Comment Text Char"/>
    <w:link w:val="CommentText"/>
    <w:uiPriority w:val="99"/>
    <w:locked/>
    <w:rsid w:val="00B10D05"/>
    <w:rPr>
      <w:rFonts w:ascii="Arial" w:hAnsi="Arial" w:cs="Times New Roman"/>
    </w:rPr>
  </w:style>
  <w:style w:type="paragraph" w:styleId="CommentSubject">
    <w:name w:val="annotation subject"/>
    <w:basedOn w:val="CommentText"/>
    <w:next w:val="CommentText"/>
    <w:link w:val="CommentSubjectChar"/>
    <w:uiPriority w:val="99"/>
    <w:semiHidden/>
    <w:rsid w:val="00DA5A8A"/>
    <w:rPr>
      <w:b/>
      <w:bCs/>
    </w:rPr>
  </w:style>
  <w:style w:type="character" w:customStyle="1" w:styleId="CommentSubjectChar">
    <w:name w:val="Comment Subject Char"/>
    <w:link w:val="CommentSubject"/>
    <w:uiPriority w:val="99"/>
    <w:semiHidden/>
    <w:locked/>
    <w:rsid w:val="007F7196"/>
    <w:rPr>
      <w:rFonts w:ascii="Arial" w:hAnsi="Arial" w:cs="Times New Roman"/>
      <w:b/>
      <w:bCs/>
      <w:sz w:val="20"/>
      <w:szCs w:val="20"/>
    </w:rPr>
  </w:style>
  <w:style w:type="paragraph" w:styleId="TOC2">
    <w:name w:val="toc 2"/>
    <w:basedOn w:val="Normal"/>
    <w:next w:val="Normal"/>
    <w:autoRedefine/>
    <w:uiPriority w:val="39"/>
    <w:rsid w:val="00FA3215"/>
    <w:pPr>
      <w:tabs>
        <w:tab w:val="left" w:pos="720"/>
      </w:tabs>
      <w:jc w:val="center"/>
    </w:pPr>
    <w:rPr>
      <w:b/>
      <w:noProof/>
      <w:color w:val="4F81BD" w:themeColor="accent1"/>
      <w:sz w:val="36"/>
      <w:szCs w:val="36"/>
    </w:rPr>
  </w:style>
  <w:style w:type="paragraph" w:styleId="TOC3">
    <w:name w:val="toc 3"/>
    <w:basedOn w:val="Normal"/>
    <w:next w:val="Normal"/>
    <w:autoRedefine/>
    <w:uiPriority w:val="39"/>
    <w:rsid w:val="00ED2DCF"/>
    <w:pPr>
      <w:tabs>
        <w:tab w:val="left" w:pos="720"/>
        <w:tab w:val="right" w:leader="dot" w:pos="9350"/>
      </w:tabs>
      <w:ind w:left="720"/>
    </w:pPr>
    <w:rPr>
      <w:noProof/>
    </w:rPr>
  </w:style>
  <w:style w:type="character" w:styleId="Hyperlink">
    <w:name w:val="Hyperlink"/>
    <w:uiPriority w:val="99"/>
    <w:rsid w:val="006A264C"/>
    <w:rPr>
      <w:rFonts w:cs="Times New Roman"/>
      <w:color w:val="0000FF"/>
      <w:u w:val="single"/>
    </w:rPr>
  </w:style>
  <w:style w:type="character" w:styleId="PageNumber">
    <w:name w:val="page number"/>
    <w:uiPriority w:val="99"/>
    <w:rsid w:val="00673397"/>
    <w:rPr>
      <w:rFonts w:cs="Times New Roman"/>
    </w:rPr>
  </w:style>
  <w:style w:type="paragraph" w:customStyle="1" w:styleId="c">
    <w:name w:val="c"/>
    <w:basedOn w:val="Heading2"/>
    <w:uiPriority w:val="99"/>
    <w:rsid w:val="00FE3A46"/>
  </w:style>
  <w:style w:type="character" w:styleId="FollowedHyperlink">
    <w:name w:val="FollowedHyperlink"/>
    <w:uiPriority w:val="99"/>
    <w:rsid w:val="005664A7"/>
    <w:rPr>
      <w:rFonts w:cs="Times New Roman"/>
      <w:color w:val="800080"/>
      <w:u w:val="single"/>
    </w:rPr>
  </w:style>
  <w:style w:type="paragraph" w:customStyle="1" w:styleId="cl">
    <w:name w:val="cl"/>
    <w:basedOn w:val="Heading2"/>
    <w:uiPriority w:val="99"/>
    <w:rsid w:val="0097720E"/>
    <w:rPr>
      <w:b w:val="0"/>
      <w:i w:val="0"/>
      <w:sz w:val="24"/>
      <w:szCs w:val="24"/>
    </w:rPr>
  </w:style>
  <w:style w:type="paragraph" w:styleId="ListParagraph">
    <w:name w:val="List Paragraph"/>
    <w:basedOn w:val="Normal"/>
    <w:uiPriority w:val="34"/>
    <w:qFormat/>
    <w:rsid w:val="0050227F"/>
    <w:pPr>
      <w:ind w:left="720"/>
    </w:pPr>
    <w:rPr>
      <w:rFonts w:ascii="Calibri" w:hAnsi="Calibri"/>
      <w:szCs w:val="22"/>
    </w:rPr>
  </w:style>
  <w:style w:type="paragraph" w:styleId="TOC1">
    <w:name w:val="toc 1"/>
    <w:basedOn w:val="Normal"/>
    <w:next w:val="Normal"/>
    <w:autoRedefine/>
    <w:uiPriority w:val="39"/>
    <w:rsid w:val="00945EAF"/>
    <w:pPr>
      <w:keepLines/>
      <w:tabs>
        <w:tab w:val="right" w:leader="dot" w:pos="9450"/>
      </w:tabs>
      <w:spacing w:line="240" w:lineRule="auto"/>
      <w:ind w:right="450"/>
      <w:jc w:val="left"/>
    </w:pPr>
    <w:rPr>
      <w:b/>
      <w:noProof/>
    </w:rPr>
  </w:style>
  <w:style w:type="paragraph" w:customStyle="1" w:styleId="StyleHeading2NotItalicBefore0ptAfter6ptLinespa">
    <w:name w:val="Style Heading 2 + Not Italic Before:  0 pt After:  6 pt Line spa..."/>
    <w:basedOn w:val="Heading2"/>
    <w:link w:val="StyleHeading2NotItalicBefore0ptAfter6ptLinespaChar"/>
    <w:uiPriority w:val="99"/>
    <w:rsid w:val="0085225B"/>
    <w:pPr>
      <w:spacing w:before="0" w:line="360" w:lineRule="auto"/>
    </w:pPr>
    <w:rPr>
      <w:rFonts w:cs="Times New Roman"/>
      <w:i w:val="0"/>
      <w:iCs w:val="0"/>
      <w:szCs w:val="20"/>
    </w:rPr>
  </w:style>
  <w:style w:type="character" w:customStyle="1" w:styleId="StyleTimesNewRoman">
    <w:name w:val="Style Times New Roman"/>
    <w:uiPriority w:val="99"/>
    <w:rsid w:val="0085225B"/>
    <w:rPr>
      <w:rFonts w:ascii="Times New Roman" w:hAnsi="Times New Roman" w:cs="Times New Roman"/>
      <w:sz w:val="24"/>
    </w:rPr>
  </w:style>
  <w:style w:type="paragraph" w:customStyle="1" w:styleId="StyleHeading3TimesNewRoman11ptNotBoldUnderline">
    <w:name w:val="Style Heading 3 + Times New Roman 11 pt Not Bold Underline"/>
    <w:basedOn w:val="Heading3"/>
    <w:uiPriority w:val="99"/>
    <w:rsid w:val="008B6180"/>
    <w:pPr>
      <w:spacing w:before="0"/>
    </w:pPr>
    <w:rPr>
      <w:b w:val="0"/>
      <w:bCs w:val="0"/>
      <w:sz w:val="24"/>
      <w:u w:val="single"/>
    </w:rPr>
  </w:style>
  <w:style w:type="character" w:customStyle="1" w:styleId="StyleTimesNewRomanUnderline">
    <w:name w:val="Style Times New Roman Underline"/>
    <w:uiPriority w:val="99"/>
    <w:rsid w:val="008B6180"/>
    <w:rPr>
      <w:rFonts w:ascii="Times New Roman" w:hAnsi="Times New Roman" w:cs="Times New Roman"/>
      <w:sz w:val="24"/>
      <w:u w:val="single"/>
    </w:rPr>
  </w:style>
  <w:style w:type="paragraph" w:customStyle="1" w:styleId="StyleHeading2TimesNewRoman11ptNotItalic">
    <w:name w:val="Style Heading 2 + Times New Roman 11 pt Not Italic"/>
    <w:basedOn w:val="Heading2"/>
    <w:uiPriority w:val="99"/>
    <w:rsid w:val="00CE79C7"/>
    <w:pPr>
      <w:spacing w:before="0" w:after="100" w:afterAutospacing="1"/>
    </w:pPr>
    <w:rPr>
      <w:i w:val="0"/>
      <w:iCs w:val="0"/>
      <w:sz w:val="22"/>
    </w:rPr>
  </w:style>
  <w:style w:type="paragraph" w:styleId="HTMLPreformatted">
    <w:name w:val="HTML Preformatted"/>
    <w:basedOn w:val="Normal"/>
    <w:link w:val="HTMLPreformattedChar"/>
    <w:uiPriority w:val="99"/>
    <w:rsid w:val="00026897"/>
    <w:pPr>
      <w:tabs>
        <w:tab w:val="left" w:pos="916"/>
        <w:tab w:val="left" w:pos="1832"/>
        <w:tab w:val="left" w:pos="2748"/>
        <w:tab w:val="left" w:pos="3664"/>
        <w:tab w:val="left" w:pos="4580"/>
        <w:tab w:val="left" w:pos="5496"/>
        <w:tab w:val="left" w:pos="6412"/>
        <w:tab w:val="left" w:pos="7328"/>
        <w:tab w:val="left" w:pos="8244"/>
        <w:tab w:val="left" w:pos="9160"/>
        <w:tab w:val="left" w:pos="10076"/>
        <w:tab w:val="left" w:pos="10992"/>
        <w:tab w:val="left" w:pos="11908"/>
        <w:tab w:val="left" w:pos="12824"/>
        <w:tab w:val="left" w:pos="13740"/>
        <w:tab w:val="left" w:pos="14656"/>
      </w:tabs>
      <w:spacing w:line="360" w:lineRule="auto"/>
      <w:ind w:firstLine="360"/>
    </w:pPr>
    <w:rPr>
      <w:rFonts w:ascii="Courier New" w:hAnsi="Courier New" w:cs="Courier New"/>
      <w:sz w:val="20"/>
    </w:rPr>
  </w:style>
  <w:style w:type="character" w:customStyle="1" w:styleId="HTMLPreformattedChar">
    <w:name w:val="HTML Preformatted Char"/>
    <w:link w:val="HTMLPreformatted"/>
    <w:uiPriority w:val="99"/>
    <w:locked/>
    <w:rsid w:val="00026897"/>
    <w:rPr>
      <w:rFonts w:ascii="Courier New" w:hAnsi="Courier New" w:cs="Courier New"/>
    </w:rPr>
  </w:style>
  <w:style w:type="paragraph" w:styleId="DocumentMap">
    <w:name w:val="Document Map"/>
    <w:basedOn w:val="Normal"/>
    <w:link w:val="DocumentMapChar"/>
    <w:uiPriority w:val="99"/>
    <w:rsid w:val="006E21CA"/>
    <w:rPr>
      <w:rFonts w:ascii="Tahoma" w:hAnsi="Tahoma" w:cs="Tahoma"/>
      <w:sz w:val="16"/>
      <w:szCs w:val="16"/>
    </w:rPr>
  </w:style>
  <w:style w:type="character" w:customStyle="1" w:styleId="DocumentMapChar">
    <w:name w:val="Document Map Char"/>
    <w:link w:val="DocumentMap"/>
    <w:uiPriority w:val="99"/>
    <w:locked/>
    <w:rsid w:val="006E21CA"/>
    <w:rPr>
      <w:rFonts w:ascii="Tahoma" w:hAnsi="Tahoma" w:cs="Tahoma"/>
      <w:sz w:val="16"/>
      <w:szCs w:val="16"/>
    </w:rPr>
  </w:style>
  <w:style w:type="paragraph" w:styleId="Revision">
    <w:name w:val="Revision"/>
    <w:hidden/>
    <w:uiPriority w:val="99"/>
    <w:semiHidden/>
    <w:rsid w:val="00265CB8"/>
    <w:pPr>
      <w:widowControl w:val="0"/>
      <w:adjustRightInd w:val="0"/>
      <w:spacing w:line="360" w:lineRule="atLeast"/>
      <w:jc w:val="both"/>
      <w:textAlignment w:val="baseline"/>
    </w:pPr>
    <w:rPr>
      <w:rFonts w:ascii="Arial" w:hAnsi="Arial"/>
      <w:sz w:val="22"/>
    </w:rPr>
  </w:style>
  <w:style w:type="paragraph" w:styleId="FootnoteText">
    <w:name w:val="footnote text"/>
    <w:aliases w:val="F1"/>
    <w:basedOn w:val="Normal"/>
    <w:link w:val="FootnoteTextChar"/>
    <w:uiPriority w:val="99"/>
    <w:rsid w:val="00C7520C"/>
    <w:rPr>
      <w:sz w:val="20"/>
    </w:rPr>
  </w:style>
  <w:style w:type="character" w:customStyle="1" w:styleId="FootnoteTextChar">
    <w:name w:val="Footnote Text Char"/>
    <w:aliases w:val="F1 Char"/>
    <w:link w:val="FootnoteText"/>
    <w:uiPriority w:val="99"/>
    <w:locked/>
    <w:rsid w:val="00C7520C"/>
    <w:rPr>
      <w:rFonts w:ascii="Arial" w:hAnsi="Arial" w:cs="Times New Roman"/>
    </w:rPr>
  </w:style>
  <w:style w:type="character" w:styleId="FootnoteReference">
    <w:name w:val="footnote reference"/>
    <w:uiPriority w:val="99"/>
    <w:rsid w:val="00C7520C"/>
    <w:rPr>
      <w:rFonts w:cs="Times New Roman"/>
      <w:vertAlign w:val="superscript"/>
    </w:rPr>
  </w:style>
  <w:style w:type="paragraph" w:customStyle="1" w:styleId="OMBSectionHeading">
    <w:name w:val="OMB Section Heading"/>
    <w:basedOn w:val="StyleHeading2NotItalicBefore0ptAfter6ptLinespa"/>
    <w:link w:val="OMBSectionHeadingChar"/>
    <w:uiPriority w:val="99"/>
    <w:rsid w:val="00374A61"/>
    <w:pPr>
      <w:numPr>
        <w:numId w:val="1"/>
      </w:numPr>
      <w:tabs>
        <w:tab w:val="left" w:pos="360"/>
      </w:tabs>
      <w:spacing w:before="600"/>
    </w:pPr>
  </w:style>
  <w:style w:type="character" w:customStyle="1" w:styleId="StyleHeading2NotItalicBefore0ptAfter6ptLinespaChar">
    <w:name w:val="Style Heading 2 + Not Italic Before:  0 pt After:  6 pt Line spa... Char"/>
    <w:link w:val="StyleHeading2NotItalicBefore0ptAfter6ptLinespa"/>
    <w:uiPriority w:val="99"/>
    <w:locked/>
    <w:rsid w:val="00374A61"/>
    <w:rPr>
      <w:rFonts w:ascii="Arial" w:hAnsi="Arial" w:cs="Arial"/>
      <w:b/>
      <w:bCs/>
      <w:i/>
      <w:iCs/>
      <w:sz w:val="28"/>
      <w:szCs w:val="28"/>
      <w:lang w:val="en-US" w:eastAsia="en-US" w:bidi="ar-SA"/>
    </w:rPr>
  </w:style>
  <w:style w:type="character" w:customStyle="1" w:styleId="OMBSectionHeadingChar">
    <w:name w:val="OMB Section Heading Char"/>
    <w:link w:val="OMBSectionHeading"/>
    <w:uiPriority w:val="99"/>
    <w:locked/>
    <w:rsid w:val="00374A61"/>
    <w:rPr>
      <w:b/>
      <w:bCs/>
      <w:sz w:val="28"/>
    </w:rPr>
  </w:style>
  <w:style w:type="table" w:styleId="TableGrid">
    <w:name w:val="Table Grid"/>
    <w:basedOn w:val="TableNormal"/>
    <w:uiPriority w:val="59"/>
    <w:locked/>
    <w:rsid w:val="0063094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LineNumber">
    <w:name w:val="line number"/>
    <w:basedOn w:val="DefaultParagraphFont"/>
    <w:uiPriority w:val="99"/>
    <w:semiHidden/>
    <w:unhideWhenUsed/>
    <w:rsid w:val="00C67625"/>
  </w:style>
  <w:style w:type="paragraph" w:styleId="PlainText">
    <w:name w:val="Plain Text"/>
    <w:basedOn w:val="Normal"/>
    <w:link w:val="PlainTextChar"/>
    <w:unhideWhenUsed/>
    <w:rsid w:val="00F362CB"/>
    <w:rPr>
      <w:rFonts w:ascii="Consolas" w:eastAsia="Calibri" w:hAnsi="Consolas"/>
      <w:sz w:val="21"/>
      <w:szCs w:val="21"/>
    </w:rPr>
  </w:style>
  <w:style w:type="character" w:customStyle="1" w:styleId="PlainTextChar">
    <w:name w:val="Plain Text Char"/>
    <w:link w:val="PlainText"/>
    <w:rsid w:val="00F362CB"/>
    <w:rPr>
      <w:rFonts w:ascii="Consolas" w:eastAsia="Calibri" w:hAnsi="Consolas"/>
      <w:sz w:val="21"/>
      <w:szCs w:val="21"/>
    </w:rPr>
  </w:style>
  <w:style w:type="paragraph" w:customStyle="1" w:styleId="Style1">
    <w:name w:val="Style1"/>
    <w:basedOn w:val="Normal"/>
    <w:link w:val="Style1Char"/>
    <w:qFormat/>
    <w:rsid w:val="001A1CB1"/>
    <w:pPr>
      <w:widowControl/>
      <w:adjustRightInd/>
      <w:spacing w:line="240" w:lineRule="auto"/>
      <w:jc w:val="left"/>
      <w:textAlignment w:val="auto"/>
    </w:pPr>
  </w:style>
  <w:style w:type="character" w:customStyle="1" w:styleId="Style1Char">
    <w:name w:val="Style1 Char"/>
    <w:link w:val="Style1"/>
    <w:rsid w:val="001A1CB1"/>
    <w:rPr>
      <w:sz w:val="24"/>
      <w:szCs w:val="24"/>
    </w:rPr>
  </w:style>
  <w:style w:type="paragraph" w:styleId="Title">
    <w:name w:val="Title"/>
    <w:basedOn w:val="Normal"/>
    <w:next w:val="Normal"/>
    <w:link w:val="TitleChar"/>
    <w:uiPriority w:val="10"/>
    <w:qFormat/>
    <w:locked/>
    <w:rsid w:val="00E40E26"/>
    <w:pPr>
      <w:keepNext/>
      <w:spacing w:before="240" w:after="80"/>
    </w:pPr>
    <w:rPr>
      <w:b/>
      <w:u w:val="single"/>
    </w:rPr>
  </w:style>
  <w:style w:type="character" w:customStyle="1" w:styleId="TitleChar">
    <w:name w:val="Title Char"/>
    <w:link w:val="Title"/>
    <w:uiPriority w:val="10"/>
    <w:rsid w:val="00E40E26"/>
    <w:rPr>
      <w:b/>
      <w:sz w:val="24"/>
      <w:szCs w:val="24"/>
      <w:u w:val="single"/>
    </w:rPr>
  </w:style>
  <w:style w:type="paragraph" w:styleId="NoSpacing">
    <w:name w:val="No Spacing"/>
    <w:basedOn w:val="Normal"/>
    <w:uiPriority w:val="1"/>
    <w:qFormat/>
    <w:rsid w:val="00967884"/>
    <w:pPr>
      <w:numPr>
        <w:numId w:val="2"/>
      </w:numPr>
      <w:spacing w:after="120"/>
    </w:pPr>
  </w:style>
  <w:style w:type="table" w:customStyle="1" w:styleId="TableGrid1">
    <w:name w:val="Table Grid1"/>
    <w:basedOn w:val="TableNormal"/>
    <w:next w:val="TableGrid"/>
    <w:uiPriority w:val="59"/>
    <w:rsid w:val="00024887"/>
    <w:rPr>
      <w:rFonts w:ascii="Calibri" w:eastAsia="Calibri" w:hAnsi="Calibri"/>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TOCHeading">
    <w:name w:val="TOC Heading"/>
    <w:basedOn w:val="Heading1"/>
    <w:next w:val="Normal"/>
    <w:uiPriority w:val="39"/>
    <w:unhideWhenUsed/>
    <w:qFormat/>
    <w:rsid w:val="00755B23"/>
    <w:pPr>
      <w:keepLines/>
      <w:widowControl/>
      <w:adjustRightInd/>
      <w:spacing w:before="480" w:after="0"/>
      <w:jc w:val="left"/>
      <w:textAlignment w:val="auto"/>
      <w:outlineLvl w:val="9"/>
    </w:pPr>
    <w:rPr>
      <w:rFonts w:ascii="Cambria" w:hAnsi="Cambria" w:cs="Times New Roman"/>
      <w:color w:val="365F91"/>
      <w:kern w:val="0"/>
      <w:sz w:val="28"/>
      <w:szCs w:val="28"/>
    </w:rPr>
  </w:style>
  <w:style w:type="paragraph" w:customStyle="1" w:styleId="NoSpacing1">
    <w:name w:val="No Spacing1"/>
    <w:uiPriority w:val="1"/>
    <w:qFormat/>
    <w:rsid w:val="00755B23"/>
    <w:rPr>
      <w:rFonts w:ascii="Calibri" w:eastAsia="Calibri" w:hAnsi="Calibri"/>
      <w:sz w:val="22"/>
      <w:szCs w:val="22"/>
    </w:rPr>
  </w:style>
  <w:style w:type="numbering" w:customStyle="1" w:styleId="NoList1">
    <w:name w:val="No List1"/>
    <w:next w:val="NoList"/>
    <w:uiPriority w:val="99"/>
    <w:semiHidden/>
    <w:unhideWhenUsed/>
    <w:rsid w:val="00B40C44"/>
  </w:style>
  <w:style w:type="character" w:styleId="Emphasis">
    <w:name w:val="Emphasis"/>
    <w:basedOn w:val="DefaultParagraphFont"/>
    <w:uiPriority w:val="99"/>
    <w:qFormat/>
    <w:locked/>
    <w:rsid w:val="00B40C44"/>
    <w:rPr>
      <w:i/>
      <w:iCs/>
    </w:rPr>
  </w:style>
  <w:style w:type="paragraph" w:customStyle="1" w:styleId="default">
    <w:name w:val="default"/>
    <w:basedOn w:val="Normal"/>
    <w:uiPriority w:val="99"/>
    <w:rsid w:val="00B40C44"/>
    <w:pPr>
      <w:widowControl/>
      <w:adjustRightInd/>
      <w:spacing w:before="100" w:beforeAutospacing="1" w:after="100" w:afterAutospacing="1" w:line="240" w:lineRule="auto"/>
      <w:jc w:val="left"/>
      <w:textAlignment w:val="auto"/>
    </w:pPr>
    <w:rPr>
      <w:rFonts w:eastAsia="Calibri"/>
    </w:rPr>
  </w:style>
  <w:style w:type="paragraph" w:customStyle="1" w:styleId="Default0">
    <w:name w:val="Default"/>
    <w:uiPriority w:val="99"/>
    <w:rsid w:val="00B40C44"/>
    <w:pPr>
      <w:autoSpaceDE w:val="0"/>
      <w:autoSpaceDN w:val="0"/>
      <w:adjustRightInd w:val="0"/>
    </w:pPr>
    <w:rPr>
      <w:rFonts w:ascii="Arial" w:eastAsia="Calibri" w:hAnsi="Arial" w:cs="Arial"/>
      <w:color w:val="000000"/>
      <w:sz w:val="24"/>
      <w:szCs w:val="24"/>
    </w:rPr>
  </w:style>
  <w:style w:type="paragraph" w:customStyle="1" w:styleId="ColorfulList-Accent11">
    <w:name w:val="Colorful List - Accent 11"/>
    <w:basedOn w:val="Normal"/>
    <w:uiPriority w:val="34"/>
    <w:qFormat/>
    <w:rsid w:val="00B40C44"/>
    <w:pPr>
      <w:widowControl/>
      <w:adjustRightInd/>
      <w:ind w:left="720"/>
      <w:contextualSpacing/>
      <w:jc w:val="left"/>
      <w:textAlignment w:val="auto"/>
    </w:pPr>
    <w:rPr>
      <w:rFonts w:ascii="Calibri" w:eastAsia="Calibri" w:hAnsi="Calibri"/>
      <w:sz w:val="22"/>
      <w:szCs w:val="22"/>
    </w:rPr>
  </w:style>
  <w:style w:type="character" w:styleId="Strong">
    <w:name w:val="Strong"/>
    <w:basedOn w:val="DefaultParagraphFont"/>
    <w:uiPriority w:val="22"/>
    <w:qFormat/>
    <w:locked/>
    <w:rsid w:val="00A41F62"/>
    <w:rPr>
      <w:b/>
      <w:bCs/>
    </w:rPr>
  </w:style>
  <w:style w:type="paragraph" w:customStyle="1" w:styleId="C2-CtrSglSp">
    <w:name w:val="C2-Ctr Sgl Sp"/>
    <w:basedOn w:val="Normal"/>
    <w:rsid w:val="009D4F1D"/>
    <w:pPr>
      <w:keepLines/>
      <w:widowControl/>
      <w:adjustRightInd/>
      <w:spacing w:after="0" w:line="240" w:lineRule="atLeast"/>
      <w:jc w:val="center"/>
      <w:textAlignment w:val="auto"/>
    </w:pPr>
    <w:rPr>
      <w:rFonts w:ascii="Garamond" w:hAnsi="Garamond"/>
      <w:szCs w:val="20"/>
    </w:rPr>
  </w:style>
  <w:style w:type="character" w:customStyle="1" w:styleId="Mention">
    <w:name w:val="Mention"/>
    <w:basedOn w:val="DefaultParagraphFont"/>
    <w:uiPriority w:val="99"/>
    <w:semiHidden/>
    <w:unhideWhenUsed/>
    <w:rsid w:val="00871FAC"/>
    <w:rPr>
      <w:color w:val="2B579A"/>
      <w:shd w:val="clear" w:color="auto" w:fill="E6E6E6"/>
    </w:rPr>
  </w:style>
  <w:style w:type="character" w:customStyle="1" w:styleId="UnresolvedMention">
    <w:name w:val="Unresolved Mention"/>
    <w:basedOn w:val="DefaultParagraphFont"/>
    <w:uiPriority w:val="99"/>
    <w:semiHidden/>
    <w:unhideWhenUsed/>
    <w:rsid w:val="00EC5AEA"/>
    <w:rPr>
      <w:color w:val="808080"/>
      <w:shd w:val="clear" w:color="auto" w:fill="E6E6E6"/>
    </w:rPr>
  </w:style>
</w:styles>
</file>

<file path=word/stylesWithEffects.xml><?xml version="1.0" encoding="utf-8"?>
<w:styl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docDefaults>
    <w:rPrDefault>
      <w:rPr>
        <w:rFonts w:ascii="Times New Roman" w:eastAsia="Times New Roman" w:hAnsi="Times New Roman" w:cs="Times New Roman"/>
        <w:lang w:val="en-US" w:eastAsia="en-US" w:bidi="ar-SA"/>
      </w:rPr>
    </w:rPrDefault>
    <w:pPrDefault/>
  </w:docDefaults>
  <w:latentStyles w:defLockedState="0" w:defUIPriority="99" w:defSemiHidden="1" w:defUnhideWhenUsed="1" w:defQFormat="0" w:count="267">
    <w:lsdException w:name="Normal" w:locked="1" w:semiHidden="0" w:uiPriority="0" w:unhideWhenUsed="0" w:qFormat="1"/>
    <w:lsdException w:name="heading 1" w:locked="1" w:semiHidden="0" w:unhideWhenUsed="0" w:qFormat="1"/>
    <w:lsdException w:name="heading 2" w:locked="1" w:semiHidden="0" w:uiPriority="9" w:unhideWhenUsed="0" w:qFormat="1"/>
    <w:lsdException w:name="heading 3" w:locked="1" w:semiHidden="0" w:uiPriority="9" w:unhideWhenUsed="0" w:qFormat="1"/>
    <w:lsdException w:name="heading 4" w:locked="1" w:uiPriority="0" w:qFormat="1"/>
    <w:lsdException w:name="heading 5" w:locked="1" w:uiPriority="0" w:qFormat="1"/>
    <w:lsdException w:name="heading 6" w:locked="1" w:uiPriority="0" w:qFormat="1"/>
    <w:lsdException w:name="heading 7" w:locked="1" w:uiPriority="0" w:qFormat="1"/>
    <w:lsdException w:name="heading 8" w:locked="1" w:uiPriority="0" w:qFormat="1"/>
    <w:lsdException w:name="heading 9" w:locked="1" w:uiPriority="0" w:qFormat="1"/>
    <w:lsdException w:name="toc 1" w:locked="1" w:semiHidden="0" w:uiPriority="39" w:unhideWhenUsed="0"/>
    <w:lsdException w:name="toc 2" w:locked="1" w:semiHidden="0" w:uiPriority="39" w:unhideWhenUsed="0"/>
    <w:lsdException w:name="toc 3" w:locked="1" w:semiHidden="0" w:uiPriority="39" w:unhideWhenUsed="0"/>
    <w:lsdException w:name="toc 4" w:locked="1" w:semiHidden="0" w:uiPriority="0" w:unhideWhenUsed="0"/>
    <w:lsdException w:name="toc 5" w:locked="1" w:semiHidden="0" w:uiPriority="0" w:unhideWhenUsed="0"/>
    <w:lsdException w:name="toc 6" w:locked="1" w:semiHidden="0" w:uiPriority="0" w:unhideWhenUsed="0"/>
    <w:lsdException w:name="toc 7" w:locked="1" w:semiHidden="0" w:uiPriority="0" w:unhideWhenUsed="0"/>
    <w:lsdException w:name="toc 8" w:locked="1" w:semiHidden="0" w:uiPriority="0" w:unhideWhenUsed="0"/>
    <w:lsdException w:name="toc 9" w:locked="1" w:semiHidden="0" w:uiPriority="0" w:unhideWhenUsed="0"/>
    <w:lsdException w:name="footer" w:locked="1" w:semiHidden="0" w:unhideWhenUsed="0"/>
    <w:lsdException w:name="caption" w:locked="1" w:uiPriority="0" w:qFormat="1"/>
    <w:lsdException w:name="Title" w:locked="1" w:semiHidden="0" w:uiPriority="10" w:unhideWhenUsed="0" w:qFormat="1"/>
    <w:lsdException w:name="Default Paragraph Font" w:locked="1" w:semiHidden="0" w:uiPriority="1" w:unhideWhenUsed="0"/>
    <w:lsdException w:name="Subtitle" w:locked="1" w:semiHidden="0" w:uiPriority="0" w:unhideWhenUsed="0"/>
    <w:lsdException w:name="Hyperlink" w:locked="1" w:semiHidden="0" w:unhideWhenUsed="0"/>
    <w:lsdException w:name="Strong" w:locked="1" w:semiHidden="0" w:uiPriority="22" w:unhideWhenUsed="0" w:qFormat="1"/>
    <w:lsdException w:name="Emphasis" w:locked="1" w:semiHidden="0" w:unhideWhenUsed="0" w:qFormat="1"/>
    <w:lsdException w:name="Plain Text" w:uiPriority="0"/>
    <w:lsdException w:name="HTML Preformatted" w:locked="1" w:semiHidden="0" w:unhideWhenUsed="0"/>
    <w:lsdException w:name="Table Grid" w:locked="1" w:semiHidden="0" w:uiPriority="59" w:unhideWhenUsed="0"/>
    <w:lsdException w:name="Placeholder Text"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Normal">
    <w:name w:val="Normal"/>
    <w:qFormat/>
    <w:rsid w:val="001E3F72"/>
    <w:pPr>
      <w:widowControl w:val="0"/>
      <w:adjustRightInd w:val="0"/>
      <w:spacing w:after="200" w:line="276" w:lineRule="auto"/>
      <w:jc w:val="both"/>
      <w:textAlignment w:val="baseline"/>
    </w:pPr>
    <w:rPr>
      <w:sz w:val="24"/>
      <w:szCs w:val="24"/>
    </w:rPr>
  </w:style>
  <w:style w:type="paragraph" w:styleId="Heading1">
    <w:name w:val="heading 1"/>
    <w:basedOn w:val="Normal"/>
    <w:next w:val="Normal"/>
    <w:link w:val="Heading1Char"/>
    <w:uiPriority w:val="99"/>
    <w:qFormat/>
    <w:rsid w:val="00340E8E"/>
    <w:pPr>
      <w:keepNext/>
      <w:spacing w:before="240" w:after="60"/>
      <w:outlineLvl w:val="0"/>
    </w:pPr>
    <w:rPr>
      <w:rFonts w:cs="Arial"/>
      <w:b/>
      <w:bCs/>
      <w:kern w:val="32"/>
      <w:sz w:val="32"/>
      <w:szCs w:val="32"/>
    </w:rPr>
  </w:style>
  <w:style w:type="paragraph" w:styleId="Heading2">
    <w:name w:val="heading 2"/>
    <w:basedOn w:val="Normal"/>
    <w:next w:val="Normal"/>
    <w:link w:val="Heading2Char"/>
    <w:uiPriority w:val="9"/>
    <w:qFormat/>
    <w:rsid w:val="00340E8E"/>
    <w:pPr>
      <w:keepNext/>
      <w:spacing w:before="240" w:after="60"/>
      <w:outlineLvl w:val="1"/>
    </w:pPr>
    <w:rPr>
      <w:rFonts w:cs="Arial"/>
      <w:b/>
      <w:bCs/>
      <w:i/>
      <w:iCs/>
      <w:sz w:val="28"/>
      <w:szCs w:val="28"/>
    </w:rPr>
  </w:style>
  <w:style w:type="paragraph" w:styleId="Heading3">
    <w:name w:val="heading 3"/>
    <w:basedOn w:val="Normal"/>
    <w:next w:val="Normal"/>
    <w:link w:val="Heading3Char"/>
    <w:uiPriority w:val="9"/>
    <w:qFormat/>
    <w:rsid w:val="00340E8E"/>
    <w:pPr>
      <w:keepNext/>
      <w:spacing w:before="240" w:after="60"/>
      <w:outlineLvl w:val="2"/>
    </w:pPr>
    <w:rPr>
      <w:rFonts w:cs="Arial"/>
      <w:b/>
      <w:bCs/>
      <w:sz w:val="26"/>
      <w:szCs w:val="26"/>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link w:val="Heading1"/>
    <w:uiPriority w:val="99"/>
    <w:locked/>
    <w:rsid w:val="007F7196"/>
    <w:rPr>
      <w:rFonts w:ascii="Cambria" w:hAnsi="Cambria" w:cs="Times New Roman"/>
      <w:b/>
      <w:bCs/>
      <w:kern w:val="32"/>
      <w:sz w:val="32"/>
      <w:szCs w:val="32"/>
    </w:rPr>
  </w:style>
  <w:style w:type="character" w:customStyle="1" w:styleId="Heading2Char">
    <w:name w:val="Heading 2 Char"/>
    <w:link w:val="Heading2"/>
    <w:uiPriority w:val="9"/>
    <w:locked/>
    <w:rsid w:val="009360FD"/>
    <w:rPr>
      <w:rFonts w:ascii="Arial" w:hAnsi="Arial" w:cs="Arial"/>
      <w:b/>
      <w:bCs/>
      <w:i/>
      <w:iCs/>
      <w:sz w:val="28"/>
      <w:szCs w:val="28"/>
      <w:lang w:val="en-US" w:eastAsia="en-US" w:bidi="ar-SA"/>
    </w:rPr>
  </w:style>
  <w:style w:type="character" w:customStyle="1" w:styleId="Heading3Char">
    <w:name w:val="Heading 3 Char"/>
    <w:link w:val="Heading3"/>
    <w:uiPriority w:val="9"/>
    <w:locked/>
    <w:rsid w:val="007F7196"/>
    <w:rPr>
      <w:rFonts w:ascii="Cambria" w:hAnsi="Cambria" w:cs="Times New Roman"/>
      <w:b/>
      <w:bCs/>
      <w:sz w:val="26"/>
      <w:szCs w:val="26"/>
    </w:rPr>
  </w:style>
  <w:style w:type="paragraph" w:styleId="BalloonText">
    <w:name w:val="Balloon Text"/>
    <w:basedOn w:val="Normal"/>
    <w:link w:val="BalloonTextChar"/>
    <w:uiPriority w:val="99"/>
    <w:semiHidden/>
    <w:rsid w:val="00DA5A8A"/>
    <w:rPr>
      <w:rFonts w:ascii="Tahoma" w:hAnsi="Tahoma" w:cs="Tahoma"/>
      <w:sz w:val="16"/>
      <w:szCs w:val="16"/>
    </w:rPr>
  </w:style>
  <w:style w:type="character" w:customStyle="1" w:styleId="BalloonTextChar">
    <w:name w:val="Balloon Text Char"/>
    <w:link w:val="BalloonText"/>
    <w:uiPriority w:val="99"/>
    <w:semiHidden/>
    <w:locked/>
    <w:rsid w:val="007F7196"/>
    <w:rPr>
      <w:rFonts w:cs="Times New Roman"/>
      <w:sz w:val="2"/>
    </w:rPr>
  </w:style>
  <w:style w:type="paragraph" w:styleId="Header">
    <w:name w:val="header"/>
    <w:basedOn w:val="Normal"/>
    <w:link w:val="HeaderChar"/>
    <w:uiPriority w:val="99"/>
    <w:rsid w:val="002E3C69"/>
    <w:pPr>
      <w:tabs>
        <w:tab w:val="center" w:pos="4320"/>
        <w:tab w:val="right" w:pos="8640"/>
      </w:tabs>
    </w:pPr>
  </w:style>
  <w:style w:type="character" w:customStyle="1" w:styleId="HeaderChar">
    <w:name w:val="Header Char"/>
    <w:link w:val="Header"/>
    <w:uiPriority w:val="99"/>
    <w:locked/>
    <w:rsid w:val="007F7196"/>
    <w:rPr>
      <w:rFonts w:ascii="Arial" w:hAnsi="Arial" w:cs="Times New Roman"/>
      <w:sz w:val="20"/>
      <w:szCs w:val="20"/>
    </w:rPr>
  </w:style>
  <w:style w:type="paragraph" w:customStyle="1" w:styleId="Level1">
    <w:name w:val="Level 1"/>
    <w:basedOn w:val="Normal"/>
    <w:uiPriority w:val="99"/>
    <w:rsid w:val="00964669"/>
  </w:style>
  <w:style w:type="paragraph" w:customStyle="1" w:styleId="Level2">
    <w:name w:val="Level 2"/>
    <w:basedOn w:val="Normal"/>
    <w:uiPriority w:val="99"/>
    <w:rsid w:val="00964669"/>
  </w:style>
  <w:style w:type="paragraph" w:customStyle="1" w:styleId="Level3">
    <w:name w:val="Level 3"/>
    <w:basedOn w:val="Normal"/>
    <w:uiPriority w:val="99"/>
    <w:rsid w:val="00964669"/>
  </w:style>
  <w:style w:type="paragraph" w:customStyle="1" w:styleId="Level4">
    <w:name w:val="Level 4"/>
    <w:basedOn w:val="Normal"/>
    <w:uiPriority w:val="99"/>
    <w:rsid w:val="00964669"/>
  </w:style>
  <w:style w:type="paragraph" w:customStyle="1" w:styleId="Level5">
    <w:name w:val="Level 5"/>
    <w:basedOn w:val="Normal"/>
    <w:uiPriority w:val="99"/>
    <w:rsid w:val="00964669"/>
  </w:style>
  <w:style w:type="paragraph" w:customStyle="1" w:styleId="Level6">
    <w:name w:val="Level 6"/>
    <w:basedOn w:val="Normal"/>
    <w:uiPriority w:val="99"/>
    <w:rsid w:val="00964669"/>
  </w:style>
  <w:style w:type="paragraph" w:customStyle="1" w:styleId="Level7">
    <w:name w:val="Level 7"/>
    <w:basedOn w:val="Normal"/>
    <w:uiPriority w:val="99"/>
    <w:rsid w:val="00964669"/>
  </w:style>
  <w:style w:type="paragraph" w:customStyle="1" w:styleId="Level8">
    <w:name w:val="Level 8"/>
    <w:basedOn w:val="Normal"/>
    <w:uiPriority w:val="99"/>
    <w:rsid w:val="00964669"/>
  </w:style>
  <w:style w:type="paragraph" w:customStyle="1" w:styleId="Level9">
    <w:name w:val="Level 9"/>
    <w:basedOn w:val="Normal"/>
    <w:uiPriority w:val="99"/>
    <w:rsid w:val="00964669"/>
  </w:style>
  <w:style w:type="paragraph" w:customStyle="1" w:styleId="Outline0011">
    <w:name w:val="Outline001_1"/>
    <w:basedOn w:val="Normal"/>
    <w:uiPriority w:val="99"/>
    <w:rsid w:val="00964669"/>
    <w:pPr>
      <w:tabs>
        <w:tab w:val="left" w:pos="720"/>
        <w:tab w:val="left" w:pos="1440"/>
        <w:tab w:val="left" w:pos="2160"/>
        <w:tab w:val="left" w:pos="2880"/>
        <w:tab w:val="left" w:pos="3600"/>
        <w:tab w:val="left" w:pos="4320"/>
        <w:tab w:val="left" w:pos="5040"/>
        <w:tab w:val="left" w:pos="5760"/>
        <w:tab w:val="left" w:pos="6480"/>
        <w:tab w:val="left" w:pos="7200"/>
        <w:tab w:val="left" w:pos="7920"/>
      </w:tabs>
      <w:ind w:left="720" w:hanging="360"/>
    </w:pPr>
    <w:rPr>
      <w:rFonts w:ascii="Symbol" w:hAnsi="Symbol"/>
      <w:sz w:val="20"/>
    </w:rPr>
  </w:style>
  <w:style w:type="paragraph" w:customStyle="1" w:styleId="Outline0012">
    <w:name w:val="Outline001_2"/>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360"/>
    </w:pPr>
    <w:rPr>
      <w:rFonts w:ascii="Courier New" w:hAnsi="Courier New"/>
      <w:sz w:val="20"/>
    </w:rPr>
  </w:style>
  <w:style w:type="paragraph" w:customStyle="1" w:styleId="Outline0013">
    <w:name w:val="Outline001_3"/>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hanging="360"/>
    </w:pPr>
    <w:rPr>
      <w:rFonts w:ascii="Wingdings" w:hAnsi="Wingdings"/>
      <w:sz w:val="20"/>
    </w:rPr>
  </w:style>
  <w:style w:type="paragraph" w:customStyle="1" w:styleId="Outline0014">
    <w:name w:val="Outline001_4"/>
    <w:basedOn w:val="Normal"/>
    <w:uiPriority w:val="99"/>
    <w:rsid w:val="00964669"/>
    <w:pPr>
      <w:tabs>
        <w:tab w:val="left" w:pos="2880"/>
        <w:tab w:val="left" w:pos="3600"/>
        <w:tab w:val="left" w:pos="4320"/>
        <w:tab w:val="left" w:pos="5040"/>
        <w:tab w:val="left" w:pos="5760"/>
        <w:tab w:val="left" w:pos="6480"/>
        <w:tab w:val="left" w:pos="7200"/>
        <w:tab w:val="left" w:pos="7920"/>
      </w:tabs>
      <w:ind w:left="2880" w:hanging="360"/>
    </w:pPr>
    <w:rPr>
      <w:rFonts w:ascii="Symbol" w:hAnsi="Symbol"/>
      <w:sz w:val="20"/>
    </w:rPr>
  </w:style>
  <w:style w:type="paragraph" w:customStyle="1" w:styleId="Outline0015">
    <w:name w:val="Outline001_5"/>
    <w:basedOn w:val="Normal"/>
    <w:uiPriority w:val="99"/>
    <w:rsid w:val="00964669"/>
    <w:pPr>
      <w:tabs>
        <w:tab w:val="left" w:pos="3600"/>
        <w:tab w:val="left" w:pos="4320"/>
        <w:tab w:val="left" w:pos="5040"/>
        <w:tab w:val="left" w:pos="5760"/>
        <w:tab w:val="left" w:pos="6480"/>
        <w:tab w:val="left" w:pos="7200"/>
        <w:tab w:val="left" w:pos="7920"/>
      </w:tabs>
      <w:ind w:left="3600" w:hanging="360"/>
    </w:pPr>
    <w:rPr>
      <w:rFonts w:ascii="Courier New" w:hAnsi="Courier New"/>
      <w:sz w:val="20"/>
    </w:rPr>
  </w:style>
  <w:style w:type="paragraph" w:customStyle="1" w:styleId="Outline0016">
    <w:name w:val="Outline001_6"/>
    <w:basedOn w:val="Normal"/>
    <w:uiPriority w:val="99"/>
    <w:rsid w:val="00964669"/>
    <w:pPr>
      <w:tabs>
        <w:tab w:val="left" w:pos="4320"/>
        <w:tab w:val="left" w:pos="5040"/>
        <w:tab w:val="left" w:pos="5760"/>
        <w:tab w:val="left" w:pos="6480"/>
        <w:tab w:val="left" w:pos="7200"/>
        <w:tab w:val="left" w:pos="7920"/>
      </w:tabs>
      <w:ind w:left="4320" w:hanging="360"/>
    </w:pPr>
    <w:rPr>
      <w:rFonts w:ascii="Wingdings" w:hAnsi="Wingdings"/>
      <w:sz w:val="20"/>
    </w:rPr>
  </w:style>
  <w:style w:type="paragraph" w:customStyle="1" w:styleId="Outline0017">
    <w:name w:val="Outline001_7"/>
    <w:basedOn w:val="Normal"/>
    <w:uiPriority w:val="99"/>
    <w:rsid w:val="00964669"/>
    <w:pPr>
      <w:tabs>
        <w:tab w:val="left" w:pos="5040"/>
        <w:tab w:val="left" w:pos="5760"/>
        <w:tab w:val="left" w:pos="6480"/>
        <w:tab w:val="left" w:pos="7200"/>
        <w:tab w:val="left" w:pos="7920"/>
      </w:tabs>
      <w:ind w:left="5040" w:hanging="360"/>
    </w:pPr>
    <w:rPr>
      <w:rFonts w:ascii="Symbol" w:hAnsi="Symbol"/>
      <w:sz w:val="20"/>
    </w:rPr>
  </w:style>
  <w:style w:type="paragraph" w:customStyle="1" w:styleId="Outline0018">
    <w:name w:val="Outline001_8"/>
    <w:basedOn w:val="Normal"/>
    <w:uiPriority w:val="99"/>
    <w:rsid w:val="00964669"/>
    <w:pPr>
      <w:tabs>
        <w:tab w:val="left" w:pos="5760"/>
        <w:tab w:val="left" w:pos="6480"/>
        <w:tab w:val="left" w:pos="7200"/>
        <w:tab w:val="left" w:pos="7920"/>
      </w:tabs>
      <w:ind w:left="5760" w:hanging="360"/>
    </w:pPr>
    <w:rPr>
      <w:rFonts w:ascii="Courier New" w:hAnsi="Courier New"/>
      <w:sz w:val="20"/>
    </w:rPr>
  </w:style>
  <w:style w:type="paragraph" w:customStyle="1" w:styleId="Outline0019">
    <w:name w:val="Outline001_9"/>
    <w:basedOn w:val="Normal"/>
    <w:uiPriority w:val="99"/>
    <w:rsid w:val="00964669"/>
    <w:pPr>
      <w:tabs>
        <w:tab w:val="left" w:pos="0"/>
        <w:tab w:val="left" w:pos="720"/>
        <w:tab w:val="left" w:pos="1440"/>
      </w:tabs>
      <w:ind w:hanging="360"/>
    </w:pPr>
    <w:rPr>
      <w:rFonts w:ascii="Wingdings" w:hAnsi="Wingdings"/>
      <w:sz w:val="20"/>
    </w:rPr>
  </w:style>
  <w:style w:type="paragraph" w:customStyle="1" w:styleId="26">
    <w:name w:val="_26"/>
    <w:basedOn w:val="Normal"/>
    <w:uiPriority w:val="99"/>
    <w:rsid w:val="00964669"/>
  </w:style>
  <w:style w:type="paragraph" w:customStyle="1" w:styleId="25">
    <w:name w:val="_25"/>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720"/>
    </w:pPr>
  </w:style>
  <w:style w:type="paragraph" w:customStyle="1" w:styleId="24">
    <w:name w:val="_24"/>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pPr>
  </w:style>
  <w:style w:type="paragraph" w:customStyle="1" w:styleId="23">
    <w:name w:val="_23"/>
    <w:basedOn w:val="Normal"/>
    <w:uiPriority w:val="99"/>
    <w:rsid w:val="00964669"/>
    <w:pPr>
      <w:tabs>
        <w:tab w:val="left" w:pos="2880"/>
        <w:tab w:val="left" w:pos="3600"/>
        <w:tab w:val="left" w:pos="4320"/>
        <w:tab w:val="left" w:pos="5040"/>
        <w:tab w:val="left" w:pos="5760"/>
        <w:tab w:val="left" w:pos="6480"/>
        <w:tab w:val="left" w:pos="7200"/>
        <w:tab w:val="left" w:pos="7920"/>
      </w:tabs>
      <w:ind w:left="2880"/>
    </w:pPr>
  </w:style>
  <w:style w:type="paragraph" w:customStyle="1" w:styleId="22">
    <w:name w:val="_22"/>
    <w:basedOn w:val="Normal"/>
    <w:uiPriority w:val="99"/>
    <w:rsid w:val="00964669"/>
    <w:pPr>
      <w:tabs>
        <w:tab w:val="left" w:pos="3600"/>
        <w:tab w:val="left" w:pos="4320"/>
        <w:tab w:val="left" w:pos="5040"/>
        <w:tab w:val="left" w:pos="5760"/>
        <w:tab w:val="left" w:pos="6480"/>
        <w:tab w:val="left" w:pos="7200"/>
        <w:tab w:val="left" w:pos="7920"/>
      </w:tabs>
      <w:ind w:left="3600"/>
    </w:pPr>
  </w:style>
  <w:style w:type="paragraph" w:customStyle="1" w:styleId="21">
    <w:name w:val="_21"/>
    <w:basedOn w:val="Normal"/>
    <w:uiPriority w:val="99"/>
    <w:rsid w:val="00964669"/>
    <w:pPr>
      <w:tabs>
        <w:tab w:val="left" w:pos="4320"/>
        <w:tab w:val="left" w:pos="5040"/>
        <w:tab w:val="left" w:pos="5760"/>
        <w:tab w:val="left" w:pos="6480"/>
        <w:tab w:val="left" w:pos="7200"/>
        <w:tab w:val="left" w:pos="7920"/>
      </w:tabs>
      <w:ind w:left="4320"/>
    </w:pPr>
  </w:style>
  <w:style w:type="paragraph" w:customStyle="1" w:styleId="20">
    <w:name w:val="_20"/>
    <w:basedOn w:val="Normal"/>
    <w:uiPriority w:val="99"/>
    <w:rsid w:val="00964669"/>
    <w:pPr>
      <w:tabs>
        <w:tab w:val="left" w:pos="5040"/>
        <w:tab w:val="left" w:pos="5760"/>
        <w:tab w:val="left" w:pos="6480"/>
        <w:tab w:val="left" w:pos="7200"/>
        <w:tab w:val="left" w:pos="7920"/>
      </w:tabs>
      <w:ind w:left="5040"/>
    </w:pPr>
  </w:style>
  <w:style w:type="paragraph" w:customStyle="1" w:styleId="19">
    <w:name w:val="_19"/>
    <w:basedOn w:val="Normal"/>
    <w:uiPriority w:val="99"/>
    <w:rsid w:val="00964669"/>
    <w:pPr>
      <w:tabs>
        <w:tab w:val="left" w:pos="5760"/>
        <w:tab w:val="left" w:pos="6480"/>
        <w:tab w:val="left" w:pos="7200"/>
        <w:tab w:val="left" w:pos="7920"/>
      </w:tabs>
      <w:ind w:left="5760"/>
    </w:pPr>
  </w:style>
  <w:style w:type="paragraph" w:customStyle="1" w:styleId="18">
    <w:name w:val="_18"/>
    <w:basedOn w:val="Normal"/>
    <w:uiPriority w:val="99"/>
    <w:rsid w:val="00964669"/>
    <w:pPr>
      <w:tabs>
        <w:tab w:val="left" w:pos="6480"/>
        <w:tab w:val="left" w:pos="7200"/>
        <w:tab w:val="left" w:pos="7920"/>
      </w:tabs>
      <w:ind w:left="6480"/>
    </w:pPr>
  </w:style>
  <w:style w:type="paragraph" w:customStyle="1" w:styleId="17">
    <w:name w:val="_17"/>
    <w:basedOn w:val="Normal"/>
    <w:uiPriority w:val="99"/>
    <w:rsid w:val="00964669"/>
    <w:pPr>
      <w:tabs>
        <w:tab w:val="left" w:pos="0"/>
        <w:tab w:val="left" w:pos="720"/>
        <w:tab w:val="left" w:pos="1440"/>
        <w:tab w:val="left" w:pos="2160"/>
        <w:tab w:val="left" w:pos="2880"/>
        <w:tab w:val="left" w:pos="3600"/>
        <w:tab w:val="left" w:pos="4320"/>
        <w:tab w:val="left" w:pos="5040"/>
        <w:tab w:val="left" w:pos="5760"/>
        <w:tab w:val="left" w:pos="6480"/>
        <w:tab w:val="left" w:pos="7200"/>
        <w:tab w:val="left" w:pos="7920"/>
      </w:tabs>
    </w:pPr>
  </w:style>
  <w:style w:type="paragraph" w:customStyle="1" w:styleId="16">
    <w:name w:val="_16"/>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720"/>
    </w:pPr>
  </w:style>
  <w:style w:type="paragraph" w:customStyle="1" w:styleId="15">
    <w:name w:val="_15"/>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pPr>
  </w:style>
  <w:style w:type="paragraph" w:customStyle="1" w:styleId="14">
    <w:name w:val="_14"/>
    <w:basedOn w:val="Normal"/>
    <w:uiPriority w:val="99"/>
    <w:rsid w:val="00964669"/>
    <w:pPr>
      <w:tabs>
        <w:tab w:val="left" w:pos="2880"/>
        <w:tab w:val="left" w:pos="3600"/>
        <w:tab w:val="left" w:pos="4320"/>
        <w:tab w:val="left" w:pos="5040"/>
        <w:tab w:val="left" w:pos="5760"/>
        <w:tab w:val="left" w:pos="6480"/>
        <w:tab w:val="left" w:pos="7200"/>
        <w:tab w:val="left" w:pos="7920"/>
      </w:tabs>
      <w:ind w:left="2880"/>
    </w:pPr>
  </w:style>
  <w:style w:type="paragraph" w:customStyle="1" w:styleId="13">
    <w:name w:val="_13"/>
    <w:basedOn w:val="Normal"/>
    <w:uiPriority w:val="99"/>
    <w:rsid w:val="00964669"/>
    <w:pPr>
      <w:tabs>
        <w:tab w:val="left" w:pos="3600"/>
        <w:tab w:val="left" w:pos="4320"/>
        <w:tab w:val="left" w:pos="5040"/>
        <w:tab w:val="left" w:pos="5760"/>
        <w:tab w:val="left" w:pos="6480"/>
        <w:tab w:val="left" w:pos="7200"/>
        <w:tab w:val="left" w:pos="7920"/>
      </w:tabs>
      <w:ind w:left="3600"/>
    </w:pPr>
  </w:style>
  <w:style w:type="paragraph" w:customStyle="1" w:styleId="12">
    <w:name w:val="_12"/>
    <w:basedOn w:val="Normal"/>
    <w:uiPriority w:val="99"/>
    <w:rsid w:val="00964669"/>
    <w:pPr>
      <w:tabs>
        <w:tab w:val="left" w:pos="4320"/>
        <w:tab w:val="left" w:pos="5040"/>
        <w:tab w:val="left" w:pos="5760"/>
        <w:tab w:val="left" w:pos="6480"/>
        <w:tab w:val="left" w:pos="7200"/>
        <w:tab w:val="left" w:pos="7920"/>
      </w:tabs>
      <w:ind w:left="4320"/>
    </w:pPr>
  </w:style>
  <w:style w:type="paragraph" w:customStyle="1" w:styleId="11">
    <w:name w:val="_11"/>
    <w:basedOn w:val="Normal"/>
    <w:uiPriority w:val="99"/>
    <w:rsid w:val="00964669"/>
    <w:pPr>
      <w:tabs>
        <w:tab w:val="left" w:pos="5040"/>
        <w:tab w:val="left" w:pos="5760"/>
        <w:tab w:val="left" w:pos="6480"/>
        <w:tab w:val="left" w:pos="7200"/>
        <w:tab w:val="left" w:pos="7920"/>
      </w:tabs>
      <w:ind w:left="5040"/>
    </w:pPr>
  </w:style>
  <w:style w:type="paragraph" w:customStyle="1" w:styleId="10">
    <w:name w:val="_10"/>
    <w:basedOn w:val="Normal"/>
    <w:uiPriority w:val="99"/>
    <w:rsid w:val="00964669"/>
    <w:pPr>
      <w:tabs>
        <w:tab w:val="left" w:pos="5760"/>
        <w:tab w:val="left" w:pos="6480"/>
        <w:tab w:val="left" w:pos="7200"/>
        <w:tab w:val="left" w:pos="7920"/>
      </w:tabs>
      <w:ind w:left="5760"/>
    </w:pPr>
  </w:style>
  <w:style w:type="paragraph" w:customStyle="1" w:styleId="9">
    <w:name w:val="_9"/>
    <w:basedOn w:val="Normal"/>
    <w:uiPriority w:val="99"/>
    <w:rsid w:val="00964669"/>
    <w:pPr>
      <w:tabs>
        <w:tab w:val="left" w:pos="6480"/>
        <w:tab w:val="left" w:pos="7200"/>
        <w:tab w:val="left" w:pos="7920"/>
      </w:tabs>
      <w:ind w:left="6480"/>
    </w:pPr>
  </w:style>
  <w:style w:type="paragraph" w:customStyle="1" w:styleId="8">
    <w:name w:val="_8"/>
    <w:basedOn w:val="Normal"/>
    <w:uiPriority w:val="99"/>
    <w:rsid w:val="00964669"/>
    <w:pPr>
      <w:tabs>
        <w:tab w:val="left" w:pos="0"/>
        <w:tab w:val="left" w:pos="720"/>
        <w:tab w:val="left" w:pos="1440"/>
        <w:tab w:val="left" w:pos="2160"/>
        <w:tab w:val="left" w:pos="2880"/>
        <w:tab w:val="left" w:pos="3600"/>
        <w:tab w:val="left" w:pos="4320"/>
        <w:tab w:val="left" w:pos="5040"/>
        <w:tab w:val="left" w:pos="5760"/>
        <w:tab w:val="left" w:pos="6480"/>
        <w:tab w:val="left" w:pos="7200"/>
        <w:tab w:val="left" w:pos="7920"/>
      </w:tabs>
    </w:pPr>
  </w:style>
  <w:style w:type="paragraph" w:customStyle="1" w:styleId="7">
    <w:name w:val="_7"/>
    <w:basedOn w:val="Normal"/>
    <w:uiPriority w:val="99"/>
    <w:rsid w:val="00964669"/>
    <w:pPr>
      <w:tabs>
        <w:tab w:val="left" w:pos="1440"/>
        <w:tab w:val="left" w:pos="2160"/>
        <w:tab w:val="left" w:pos="2880"/>
        <w:tab w:val="left" w:pos="3600"/>
        <w:tab w:val="left" w:pos="4320"/>
        <w:tab w:val="left" w:pos="5040"/>
        <w:tab w:val="left" w:pos="5760"/>
        <w:tab w:val="left" w:pos="6480"/>
        <w:tab w:val="left" w:pos="7200"/>
        <w:tab w:val="left" w:pos="7920"/>
      </w:tabs>
      <w:ind w:left="1440" w:hanging="720"/>
    </w:pPr>
  </w:style>
  <w:style w:type="paragraph" w:customStyle="1" w:styleId="6">
    <w:name w:val="_6"/>
    <w:basedOn w:val="Normal"/>
    <w:uiPriority w:val="99"/>
    <w:rsid w:val="00964669"/>
    <w:pPr>
      <w:tabs>
        <w:tab w:val="left" w:pos="2160"/>
        <w:tab w:val="left" w:pos="2880"/>
        <w:tab w:val="left" w:pos="3600"/>
        <w:tab w:val="left" w:pos="4320"/>
        <w:tab w:val="left" w:pos="5040"/>
        <w:tab w:val="left" w:pos="5760"/>
        <w:tab w:val="left" w:pos="6480"/>
        <w:tab w:val="left" w:pos="7200"/>
        <w:tab w:val="left" w:pos="7920"/>
      </w:tabs>
      <w:ind w:left="2160"/>
    </w:pPr>
  </w:style>
  <w:style w:type="paragraph" w:customStyle="1" w:styleId="5">
    <w:name w:val="_5"/>
    <w:basedOn w:val="Normal"/>
    <w:uiPriority w:val="99"/>
    <w:rsid w:val="00964669"/>
    <w:pPr>
      <w:tabs>
        <w:tab w:val="left" w:pos="2880"/>
        <w:tab w:val="left" w:pos="3600"/>
        <w:tab w:val="left" w:pos="4320"/>
        <w:tab w:val="left" w:pos="5040"/>
        <w:tab w:val="left" w:pos="5760"/>
        <w:tab w:val="left" w:pos="6480"/>
        <w:tab w:val="left" w:pos="7200"/>
        <w:tab w:val="left" w:pos="7920"/>
      </w:tabs>
      <w:ind w:left="2880"/>
    </w:pPr>
  </w:style>
  <w:style w:type="paragraph" w:customStyle="1" w:styleId="4">
    <w:name w:val="_4"/>
    <w:basedOn w:val="Normal"/>
    <w:uiPriority w:val="99"/>
    <w:rsid w:val="00964669"/>
    <w:pPr>
      <w:tabs>
        <w:tab w:val="left" w:pos="3600"/>
        <w:tab w:val="left" w:pos="4320"/>
        <w:tab w:val="left" w:pos="5040"/>
        <w:tab w:val="left" w:pos="5760"/>
        <w:tab w:val="left" w:pos="6480"/>
        <w:tab w:val="left" w:pos="7200"/>
        <w:tab w:val="left" w:pos="7920"/>
      </w:tabs>
      <w:ind w:left="3600"/>
    </w:pPr>
  </w:style>
  <w:style w:type="paragraph" w:customStyle="1" w:styleId="3">
    <w:name w:val="_3"/>
    <w:basedOn w:val="Normal"/>
    <w:uiPriority w:val="99"/>
    <w:rsid w:val="00964669"/>
    <w:pPr>
      <w:tabs>
        <w:tab w:val="left" w:pos="4320"/>
        <w:tab w:val="left" w:pos="5040"/>
        <w:tab w:val="left" w:pos="5760"/>
        <w:tab w:val="left" w:pos="6480"/>
        <w:tab w:val="left" w:pos="7200"/>
        <w:tab w:val="left" w:pos="7920"/>
      </w:tabs>
      <w:ind w:left="4320"/>
    </w:pPr>
  </w:style>
  <w:style w:type="paragraph" w:customStyle="1" w:styleId="2">
    <w:name w:val="_2"/>
    <w:basedOn w:val="Normal"/>
    <w:uiPriority w:val="99"/>
    <w:rsid w:val="00964669"/>
    <w:pPr>
      <w:tabs>
        <w:tab w:val="left" w:pos="5040"/>
        <w:tab w:val="left" w:pos="5760"/>
        <w:tab w:val="left" w:pos="6480"/>
        <w:tab w:val="left" w:pos="7200"/>
        <w:tab w:val="left" w:pos="7920"/>
      </w:tabs>
      <w:ind w:left="5040"/>
    </w:pPr>
  </w:style>
  <w:style w:type="paragraph" w:customStyle="1" w:styleId="1">
    <w:name w:val="_1"/>
    <w:basedOn w:val="Normal"/>
    <w:uiPriority w:val="99"/>
    <w:rsid w:val="00964669"/>
    <w:pPr>
      <w:tabs>
        <w:tab w:val="left" w:pos="5760"/>
        <w:tab w:val="left" w:pos="6480"/>
        <w:tab w:val="left" w:pos="7200"/>
        <w:tab w:val="left" w:pos="7920"/>
      </w:tabs>
      <w:ind w:left="5760"/>
    </w:pPr>
  </w:style>
  <w:style w:type="paragraph" w:customStyle="1" w:styleId="a">
    <w:name w:val="_"/>
    <w:basedOn w:val="Normal"/>
    <w:uiPriority w:val="99"/>
    <w:rsid w:val="00964669"/>
    <w:pPr>
      <w:tabs>
        <w:tab w:val="left" w:pos="6480"/>
        <w:tab w:val="left" w:pos="7200"/>
        <w:tab w:val="left" w:pos="7920"/>
      </w:tabs>
      <w:ind w:left="6480"/>
    </w:pPr>
  </w:style>
  <w:style w:type="character" w:customStyle="1" w:styleId="DefaultPara">
    <w:name w:val="Default Para"/>
    <w:uiPriority w:val="99"/>
    <w:rsid w:val="00964669"/>
    <w:rPr>
      <w:rFonts w:cs="Times New Roman"/>
    </w:rPr>
  </w:style>
  <w:style w:type="paragraph" w:styleId="Footer">
    <w:name w:val="footer"/>
    <w:basedOn w:val="Normal"/>
    <w:link w:val="FooterChar"/>
    <w:uiPriority w:val="99"/>
    <w:rsid w:val="002E3C69"/>
    <w:pPr>
      <w:tabs>
        <w:tab w:val="center" w:pos="4320"/>
        <w:tab w:val="right" w:pos="8640"/>
      </w:tabs>
    </w:pPr>
  </w:style>
  <w:style w:type="character" w:customStyle="1" w:styleId="FooterChar">
    <w:name w:val="Footer Char"/>
    <w:link w:val="Footer"/>
    <w:uiPriority w:val="99"/>
    <w:locked/>
    <w:rsid w:val="00E1278C"/>
    <w:rPr>
      <w:rFonts w:ascii="Arial" w:hAnsi="Arial" w:cs="Times New Roman"/>
      <w:sz w:val="22"/>
    </w:rPr>
  </w:style>
  <w:style w:type="character" w:styleId="CommentReference">
    <w:name w:val="annotation reference"/>
    <w:uiPriority w:val="99"/>
    <w:rsid w:val="00DA5A8A"/>
    <w:rPr>
      <w:rFonts w:cs="Times New Roman"/>
      <w:sz w:val="16"/>
      <w:szCs w:val="16"/>
    </w:rPr>
  </w:style>
  <w:style w:type="paragraph" w:styleId="CommentText">
    <w:name w:val="annotation text"/>
    <w:basedOn w:val="Normal"/>
    <w:link w:val="CommentTextChar"/>
    <w:uiPriority w:val="99"/>
    <w:rsid w:val="00DA5A8A"/>
    <w:rPr>
      <w:sz w:val="20"/>
    </w:rPr>
  </w:style>
  <w:style w:type="character" w:customStyle="1" w:styleId="CommentTextChar">
    <w:name w:val="Comment Text Char"/>
    <w:link w:val="CommentText"/>
    <w:uiPriority w:val="99"/>
    <w:locked/>
    <w:rsid w:val="00B10D05"/>
    <w:rPr>
      <w:rFonts w:ascii="Arial" w:hAnsi="Arial" w:cs="Times New Roman"/>
    </w:rPr>
  </w:style>
  <w:style w:type="paragraph" w:styleId="CommentSubject">
    <w:name w:val="annotation subject"/>
    <w:basedOn w:val="CommentText"/>
    <w:next w:val="CommentText"/>
    <w:link w:val="CommentSubjectChar"/>
    <w:uiPriority w:val="99"/>
    <w:semiHidden/>
    <w:rsid w:val="00DA5A8A"/>
    <w:rPr>
      <w:b/>
      <w:bCs/>
    </w:rPr>
  </w:style>
  <w:style w:type="character" w:customStyle="1" w:styleId="CommentSubjectChar">
    <w:name w:val="Comment Subject Char"/>
    <w:link w:val="CommentSubject"/>
    <w:uiPriority w:val="99"/>
    <w:semiHidden/>
    <w:locked/>
    <w:rsid w:val="007F7196"/>
    <w:rPr>
      <w:rFonts w:ascii="Arial" w:hAnsi="Arial" w:cs="Times New Roman"/>
      <w:b/>
      <w:bCs/>
      <w:sz w:val="20"/>
      <w:szCs w:val="20"/>
    </w:rPr>
  </w:style>
  <w:style w:type="paragraph" w:styleId="TOC2">
    <w:name w:val="toc 2"/>
    <w:basedOn w:val="Normal"/>
    <w:next w:val="Normal"/>
    <w:autoRedefine/>
    <w:uiPriority w:val="39"/>
    <w:rsid w:val="00FA3215"/>
    <w:pPr>
      <w:tabs>
        <w:tab w:val="left" w:pos="720"/>
      </w:tabs>
      <w:jc w:val="center"/>
    </w:pPr>
    <w:rPr>
      <w:b/>
      <w:noProof/>
      <w:color w:val="4F81BD" w:themeColor="accent1"/>
      <w:sz w:val="36"/>
      <w:szCs w:val="36"/>
    </w:rPr>
  </w:style>
  <w:style w:type="paragraph" w:styleId="TOC3">
    <w:name w:val="toc 3"/>
    <w:basedOn w:val="Normal"/>
    <w:next w:val="Normal"/>
    <w:autoRedefine/>
    <w:uiPriority w:val="39"/>
    <w:rsid w:val="00ED2DCF"/>
    <w:pPr>
      <w:tabs>
        <w:tab w:val="left" w:pos="720"/>
        <w:tab w:val="right" w:leader="dot" w:pos="9350"/>
      </w:tabs>
      <w:ind w:left="720"/>
    </w:pPr>
    <w:rPr>
      <w:noProof/>
    </w:rPr>
  </w:style>
  <w:style w:type="character" w:styleId="Hyperlink">
    <w:name w:val="Hyperlink"/>
    <w:uiPriority w:val="99"/>
    <w:rsid w:val="006A264C"/>
    <w:rPr>
      <w:rFonts w:cs="Times New Roman"/>
      <w:color w:val="0000FF"/>
      <w:u w:val="single"/>
    </w:rPr>
  </w:style>
  <w:style w:type="character" w:styleId="PageNumber">
    <w:name w:val="page number"/>
    <w:uiPriority w:val="99"/>
    <w:rsid w:val="00673397"/>
    <w:rPr>
      <w:rFonts w:cs="Times New Roman"/>
    </w:rPr>
  </w:style>
  <w:style w:type="paragraph" w:customStyle="1" w:styleId="c">
    <w:name w:val="c"/>
    <w:basedOn w:val="Heading2"/>
    <w:uiPriority w:val="99"/>
    <w:rsid w:val="00FE3A46"/>
  </w:style>
  <w:style w:type="character" w:styleId="FollowedHyperlink">
    <w:name w:val="FollowedHyperlink"/>
    <w:uiPriority w:val="99"/>
    <w:rsid w:val="005664A7"/>
    <w:rPr>
      <w:rFonts w:cs="Times New Roman"/>
      <w:color w:val="800080"/>
      <w:u w:val="single"/>
    </w:rPr>
  </w:style>
  <w:style w:type="paragraph" w:customStyle="1" w:styleId="cl">
    <w:name w:val="cl"/>
    <w:basedOn w:val="Heading2"/>
    <w:uiPriority w:val="99"/>
    <w:rsid w:val="0097720E"/>
    <w:rPr>
      <w:b w:val="0"/>
      <w:i w:val="0"/>
      <w:sz w:val="24"/>
      <w:szCs w:val="24"/>
    </w:rPr>
  </w:style>
  <w:style w:type="paragraph" w:styleId="ListParagraph">
    <w:name w:val="List Paragraph"/>
    <w:basedOn w:val="Normal"/>
    <w:uiPriority w:val="34"/>
    <w:qFormat/>
    <w:rsid w:val="0050227F"/>
    <w:pPr>
      <w:ind w:left="720"/>
    </w:pPr>
    <w:rPr>
      <w:rFonts w:ascii="Calibri" w:hAnsi="Calibri"/>
      <w:szCs w:val="22"/>
    </w:rPr>
  </w:style>
  <w:style w:type="paragraph" w:styleId="TOC1">
    <w:name w:val="toc 1"/>
    <w:basedOn w:val="Normal"/>
    <w:next w:val="Normal"/>
    <w:autoRedefine/>
    <w:uiPriority w:val="39"/>
    <w:rsid w:val="00945EAF"/>
    <w:pPr>
      <w:keepLines/>
      <w:tabs>
        <w:tab w:val="right" w:leader="dot" w:pos="9450"/>
      </w:tabs>
      <w:spacing w:line="240" w:lineRule="auto"/>
      <w:ind w:right="450"/>
      <w:jc w:val="left"/>
    </w:pPr>
    <w:rPr>
      <w:b/>
      <w:noProof/>
    </w:rPr>
  </w:style>
  <w:style w:type="paragraph" w:customStyle="1" w:styleId="StyleHeading2NotItalicBefore0ptAfter6ptLinespa">
    <w:name w:val="Style Heading 2 + Not Italic Before:  0 pt After:  6 pt Line spa..."/>
    <w:basedOn w:val="Heading2"/>
    <w:link w:val="StyleHeading2NotItalicBefore0ptAfter6ptLinespaChar"/>
    <w:uiPriority w:val="99"/>
    <w:rsid w:val="0085225B"/>
    <w:pPr>
      <w:spacing w:before="0" w:line="360" w:lineRule="auto"/>
    </w:pPr>
    <w:rPr>
      <w:rFonts w:cs="Times New Roman"/>
      <w:i w:val="0"/>
      <w:iCs w:val="0"/>
      <w:szCs w:val="20"/>
    </w:rPr>
  </w:style>
  <w:style w:type="character" w:customStyle="1" w:styleId="StyleTimesNewRoman">
    <w:name w:val="Style Times New Roman"/>
    <w:uiPriority w:val="99"/>
    <w:rsid w:val="0085225B"/>
    <w:rPr>
      <w:rFonts w:ascii="Times New Roman" w:hAnsi="Times New Roman" w:cs="Times New Roman"/>
      <w:sz w:val="24"/>
    </w:rPr>
  </w:style>
  <w:style w:type="paragraph" w:customStyle="1" w:styleId="StyleHeading3TimesNewRoman11ptNotBoldUnderline">
    <w:name w:val="Style Heading 3 + Times New Roman 11 pt Not Bold Underline"/>
    <w:basedOn w:val="Heading3"/>
    <w:uiPriority w:val="99"/>
    <w:rsid w:val="008B6180"/>
    <w:pPr>
      <w:spacing w:before="0"/>
    </w:pPr>
    <w:rPr>
      <w:b w:val="0"/>
      <w:bCs w:val="0"/>
      <w:sz w:val="24"/>
      <w:u w:val="single"/>
    </w:rPr>
  </w:style>
  <w:style w:type="character" w:customStyle="1" w:styleId="StyleTimesNewRomanUnderline">
    <w:name w:val="Style Times New Roman Underline"/>
    <w:uiPriority w:val="99"/>
    <w:rsid w:val="008B6180"/>
    <w:rPr>
      <w:rFonts w:ascii="Times New Roman" w:hAnsi="Times New Roman" w:cs="Times New Roman"/>
      <w:sz w:val="24"/>
      <w:u w:val="single"/>
    </w:rPr>
  </w:style>
  <w:style w:type="paragraph" w:customStyle="1" w:styleId="StyleHeading2TimesNewRoman11ptNotItalic">
    <w:name w:val="Style Heading 2 + Times New Roman 11 pt Not Italic"/>
    <w:basedOn w:val="Heading2"/>
    <w:uiPriority w:val="99"/>
    <w:rsid w:val="00CE79C7"/>
    <w:pPr>
      <w:spacing w:before="0" w:after="100" w:afterAutospacing="1"/>
    </w:pPr>
    <w:rPr>
      <w:i w:val="0"/>
      <w:iCs w:val="0"/>
      <w:sz w:val="22"/>
    </w:rPr>
  </w:style>
  <w:style w:type="paragraph" w:styleId="HTMLPreformatted">
    <w:name w:val="HTML Preformatted"/>
    <w:basedOn w:val="Normal"/>
    <w:link w:val="HTMLPreformattedChar"/>
    <w:uiPriority w:val="99"/>
    <w:rsid w:val="00026897"/>
    <w:pPr>
      <w:tabs>
        <w:tab w:val="left" w:pos="916"/>
        <w:tab w:val="left" w:pos="1832"/>
        <w:tab w:val="left" w:pos="2748"/>
        <w:tab w:val="left" w:pos="3664"/>
        <w:tab w:val="left" w:pos="4580"/>
        <w:tab w:val="left" w:pos="5496"/>
        <w:tab w:val="left" w:pos="6412"/>
        <w:tab w:val="left" w:pos="7328"/>
        <w:tab w:val="left" w:pos="8244"/>
        <w:tab w:val="left" w:pos="9160"/>
        <w:tab w:val="left" w:pos="10076"/>
        <w:tab w:val="left" w:pos="10992"/>
        <w:tab w:val="left" w:pos="11908"/>
        <w:tab w:val="left" w:pos="12824"/>
        <w:tab w:val="left" w:pos="13740"/>
        <w:tab w:val="left" w:pos="14656"/>
      </w:tabs>
      <w:spacing w:line="360" w:lineRule="auto"/>
      <w:ind w:firstLine="360"/>
    </w:pPr>
    <w:rPr>
      <w:rFonts w:ascii="Courier New" w:hAnsi="Courier New" w:cs="Courier New"/>
      <w:sz w:val="20"/>
    </w:rPr>
  </w:style>
  <w:style w:type="character" w:customStyle="1" w:styleId="HTMLPreformattedChar">
    <w:name w:val="HTML Preformatted Char"/>
    <w:link w:val="HTMLPreformatted"/>
    <w:uiPriority w:val="99"/>
    <w:locked/>
    <w:rsid w:val="00026897"/>
    <w:rPr>
      <w:rFonts w:ascii="Courier New" w:hAnsi="Courier New" w:cs="Courier New"/>
    </w:rPr>
  </w:style>
  <w:style w:type="paragraph" w:styleId="DocumentMap">
    <w:name w:val="Document Map"/>
    <w:basedOn w:val="Normal"/>
    <w:link w:val="DocumentMapChar"/>
    <w:uiPriority w:val="99"/>
    <w:rsid w:val="006E21CA"/>
    <w:rPr>
      <w:rFonts w:ascii="Tahoma" w:hAnsi="Tahoma" w:cs="Tahoma"/>
      <w:sz w:val="16"/>
      <w:szCs w:val="16"/>
    </w:rPr>
  </w:style>
  <w:style w:type="character" w:customStyle="1" w:styleId="DocumentMapChar">
    <w:name w:val="Document Map Char"/>
    <w:link w:val="DocumentMap"/>
    <w:uiPriority w:val="99"/>
    <w:locked/>
    <w:rsid w:val="006E21CA"/>
    <w:rPr>
      <w:rFonts w:ascii="Tahoma" w:hAnsi="Tahoma" w:cs="Tahoma"/>
      <w:sz w:val="16"/>
      <w:szCs w:val="16"/>
    </w:rPr>
  </w:style>
  <w:style w:type="paragraph" w:styleId="Revision">
    <w:name w:val="Revision"/>
    <w:hidden/>
    <w:uiPriority w:val="99"/>
    <w:semiHidden/>
    <w:rsid w:val="00265CB8"/>
    <w:pPr>
      <w:widowControl w:val="0"/>
      <w:adjustRightInd w:val="0"/>
      <w:spacing w:line="360" w:lineRule="atLeast"/>
      <w:jc w:val="both"/>
      <w:textAlignment w:val="baseline"/>
    </w:pPr>
    <w:rPr>
      <w:rFonts w:ascii="Arial" w:hAnsi="Arial"/>
      <w:sz w:val="22"/>
    </w:rPr>
  </w:style>
  <w:style w:type="paragraph" w:styleId="FootnoteText">
    <w:name w:val="footnote text"/>
    <w:aliases w:val="F1"/>
    <w:basedOn w:val="Normal"/>
    <w:link w:val="FootnoteTextChar"/>
    <w:uiPriority w:val="99"/>
    <w:rsid w:val="00C7520C"/>
    <w:rPr>
      <w:sz w:val="20"/>
    </w:rPr>
  </w:style>
  <w:style w:type="character" w:customStyle="1" w:styleId="FootnoteTextChar">
    <w:name w:val="Footnote Text Char"/>
    <w:aliases w:val="F1 Char"/>
    <w:link w:val="FootnoteText"/>
    <w:uiPriority w:val="99"/>
    <w:locked/>
    <w:rsid w:val="00C7520C"/>
    <w:rPr>
      <w:rFonts w:ascii="Arial" w:hAnsi="Arial" w:cs="Times New Roman"/>
    </w:rPr>
  </w:style>
  <w:style w:type="character" w:styleId="FootnoteReference">
    <w:name w:val="footnote reference"/>
    <w:uiPriority w:val="99"/>
    <w:rsid w:val="00C7520C"/>
    <w:rPr>
      <w:rFonts w:cs="Times New Roman"/>
      <w:vertAlign w:val="superscript"/>
    </w:rPr>
  </w:style>
  <w:style w:type="paragraph" w:customStyle="1" w:styleId="OMBSectionHeading">
    <w:name w:val="OMB Section Heading"/>
    <w:basedOn w:val="StyleHeading2NotItalicBefore0ptAfter6ptLinespa"/>
    <w:link w:val="OMBSectionHeadingChar"/>
    <w:uiPriority w:val="99"/>
    <w:rsid w:val="00374A61"/>
    <w:pPr>
      <w:numPr>
        <w:numId w:val="1"/>
      </w:numPr>
      <w:tabs>
        <w:tab w:val="left" w:pos="360"/>
      </w:tabs>
      <w:spacing w:before="600"/>
    </w:pPr>
  </w:style>
  <w:style w:type="character" w:customStyle="1" w:styleId="StyleHeading2NotItalicBefore0ptAfter6ptLinespaChar">
    <w:name w:val="Style Heading 2 + Not Italic Before:  0 pt After:  6 pt Line spa... Char"/>
    <w:link w:val="StyleHeading2NotItalicBefore0ptAfter6ptLinespa"/>
    <w:uiPriority w:val="99"/>
    <w:locked/>
    <w:rsid w:val="00374A61"/>
    <w:rPr>
      <w:rFonts w:ascii="Arial" w:hAnsi="Arial" w:cs="Arial"/>
      <w:b/>
      <w:bCs/>
      <w:i/>
      <w:iCs/>
      <w:sz w:val="28"/>
      <w:szCs w:val="28"/>
      <w:lang w:val="en-US" w:eastAsia="en-US" w:bidi="ar-SA"/>
    </w:rPr>
  </w:style>
  <w:style w:type="character" w:customStyle="1" w:styleId="OMBSectionHeadingChar">
    <w:name w:val="OMB Section Heading Char"/>
    <w:link w:val="OMBSectionHeading"/>
    <w:uiPriority w:val="99"/>
    <w:locked/>
    <w:rsid w:val="00374A61"/>
    <w:rPr>
      <w:b/>
      <w:bCs/>
      <w:sz w:val="28"/>
    </w:rPr>
  </w:style>
  <w:style w:type="table" w:styleId="TableGrid">
    <w:name w:val="Table Grid"/>
    <w:basedOn w:val="TableNormal"/>
    <w:uiPriority w:val="59"/>
    <w:locked/>
    <w:rsid w:val="0063094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LineNumber">
    <w:name w:val="line number"/>
    <w:basedOn w:val="DefaultParagraphFont"/>
    <w:uiPriority w:val="99"/>
    <w:semiHidden/>
    <w:unhideWhenUsed/>
    <w:rsid w:val="00C67625"/>
  </w:style>
  <w:style w:type="paragraph" w:styleId="PlainText">
    <w:name w:val="Plain Text"/>
    <w:basedOn w:val="Normal"/>
    <w:link w:val="PlainTextChar"/>
    <w:unhideWhenUsed/>
    <w:rsid w:val="00F362CB"/>
    <w:rPr>
      <w:rFonts w:ascii="Consolas" w:eastAsia="Calibri" w:hAnsi="Consolas"/>
      <w:sz w:val="21"/>
      <w:szCs w:val="21"/>
    </w:rPr>
  </w:style>
  <w:style w:type="character" w:customStyle="1" w:styleId="PlainTextChar">
    <w:name w:val="Plain Text Char"/>
    <w:link w:val="PlainText"/>
    <w:rsid w:val="00F362CB"/>
    <w:rPr>
      <w:rFonts w:ascii="Consolas" w:eastAsia="Calibri" w:hAnsi="Consolas"/>
      <w:sz w:val="21"/>
      <w:szCs w:val="21"/>
    </w:rPr>
  </w:style>
  <w:style w:type="paragraph" w:customStyle="1" w:styleId="Style1">
    <w:name w:val="Style1"/>
    <w:basedOn w:val="Normal"/>
    <w:link w:val="Style1Char"/>
    <w:qFormat/>
    <w:rsid w:val="001A1CB1"/>
    <w:pPr>
      <w:widowControl/>
      <w:adjustRightInd/>
      <w:spacing w:line="240" w:lineRule="auto"/>
      <w:jc w:val="left"/>
      <w:textAlignment w:val="auto"/>
    </w:pPr>
  </w:style>
  <w:style w:type="character" w:customStyle="1" w:styleId="Style1Char">
    <w:name w:val="Style1 Char"/>
    <w:link w:val="Style1"/>
    <w:rsid w:val="001A1CB1"/>
    <w:rPr>
      <w:sz w:val="24"/>
      <w:szCs w:val="24"/>
    </w:rPr>
  </w:style>
  <w:style w:type="paragraph" w:styleId="Title">
    <w:name w:val="Title"/>
    <w:basedOn w:val="Normal"/>
    <w:next w:val="Normal"/>
    <w:link w:val="TitleChar"/>
    <w:uiPriority w:val="10"/>
    <w:qFormat/>
    <w:locked/>
    <w:rsid w:val="00E40E26"/>
    <w:pPr>
      <w:keepNext/>
      <w:spacing w:before="240" w:after="80"/>
    </w:pPr>
    <w:rPr>
      <w:b/>
      <w:u w:val="single"/>
    </w:rPr>
  </w:style>
  <w:style w:type="character" w:customStyle="1" w:styleId="TitleChar">
    <w:name w:val="Title Char"/>
    <w:link w:val="Title"/>
    <w:uiPriority w:val="10"/>
    <w:rsid w:val="00E40E26"/>
    <w:rPr>
      <w:b/>
      <w:sz w:val="24"/>
      <w:szCs w:val="24"/>
      <w:u w:val="single"/>
    </w:rPr>
  </w:style>
  <w:style w:type="paragraph" w:styleId="NoSpacing">
    <w:name w:val="No Spacing"/>
    <w:basedOn w:val="Normal"/>
    <w:uiPriority w:val="1"/>
    <w:qFormat/>
    <w:rsid w:val="00967884"/>
    <w:pPr>
      <w:numPr>
        <w:numId w:val="2"/>
      </w:numPr>
      <w:spacing w:after="120"/>
    </w:pPr>
  </w:style>
  <w:style w:type="table" w:customStyle="1" w:styleId="TableGrid1">
    <w:name w:val="Table Grid1"/>
    <w:basedOn w:val="TableNormal"/>
    <w:next w:val="TableGrid"/>
    <w:uiPriority w:val="59"/>
    <w:rsid w:val="00024887"/>
    <w:rPr>
      <w:rFonts w:ascii="Calibri" w:eastAsia="Calibri" w:hAnsi="Calibri"/>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TOCHeading">
    <w:name w:val="TOC Heading"/>
    <w:basedOn w:val="Heading1"/>
    <w:next w:val="Normal"/>
    <w:uiPriority w:val="39"/>
    <w:unhideWhenUsed/>
    <w:qFormat/>
    <w:rsid w:val="00755B23"/>
    <w:pPr>
      <w:keepLines/>
      <w:widowControl/>
      <w:adjustRightInd/>
      <w:spacing w:before="480" w:after="0"/>
      <w:jc w:val="left"/>
      <w:textAlignment w:val="auto"/>
      <w:outlineLvl w:val="9"/>
    </w:pPr>
    <w:rPr>
      <w:rFonts w:ascii="Cambria" w:hAnsi="Cambria" w:cs="Times New Roman"/>
      <w:color w:val="365F91"/>
      <w:kern w:val="0"/>
      <w:sz w:val="28"/>
      <w:szCs w:val="28"/>
    </w:rPr>
  </w:style>
  <w:style w:type="paragraph" w:customStyle="1" w:styleId="NoSpacing1">
    <w:name w:val="No Spacing1"/>
    <w:uiPriority w:val="1"/>
    <w:qFormat/>
    <w:rsid w:val="00755B23"/>
    <w:rPr>
      <w:rFonts w:ascii="Calibri" w:eastAsia="Calibri" w:hAnsi="Calibri"/>
      <w:sz w:val="22"/>
      <w:szCs w:val="22"/>
    </w:rPr>
  </w:style>
  <w:style w:type="numbering" w:customStyle="1" w:styleId="NoList1">
    <w:name w:val="No List1"/>
    <w:next w:val="NoList"/>
    <w:uiPriority w:val="99"/>
    <w:semiHidden/>
    <w:unhideWhenUsed/>
    <w:rsid w:val="00B40C44"/>
  </w:style>
  <w:style w:type="character" w:styleId="Emphasis">
    <w:name w:val="Emphasis"/>
    <w:basedOn w:val="DefaultParagraphFont"/>
    <w:uiPriority w:val="99"/>
    <w:qFormat/>
    <w:locked/>
    <w:rsid w:val="00B40C44"/>
    <w:rPr>
      <w:i/>
      <w:iCs/>
    </w:rPr>
  </w:style>
  <w:style w:type="paragraph" w:customStyle="1" w:styleId="default">
    <w:name w:val="default"/>
    <w:basedOn w:val="Normal"/>
    <w:uiPriority w:val="99"/>
    <w:rsid w:val="00B40C44"/>
    <w:pPr>
      <w:widowControl/>
      <w:adjustRightInd/>
      <w:spacing w:before="100" w:beforeAutospacing="1" w:after="100" w:afterAutospacing="1" w:line="240" w:lineRule="auto"/>
      <w:jc w:val="left"/>
      <w:textAlignment w:val="auto"/>
    </w:pPr>
    <w:rPr>
      <w:rFonts w:eastAsia="Calibri"/>
    </w:rPr>
  </w:style>
  <w:style w:type="paragraph" w:customStyle="1" w:styleId="Default0">
    <w:name w:val="Default"/>
    <w:uiPriority w:val="99"/>
    <w:rsid w:val="00B40C44"/>
    <w:pPr>
      <w:autoSpaceDE w:val="0"/>
      <w:autoSpaceDN w:val="0"/>
      <w:adjustRightInd w:val="0"/>
    </w:pPr>
    <w:rPr>
      <w:rFonts w:ascii="Arial" w:eastAsia="Calibri" w:hAnsi="Arial" w:cs="Arial"/>
      <w:color w:val="000000"/>
      <w:sz w:val="24"/>
      <w:szCs w:val="24"/>
    </w:rPr>
  </w:style>
  <w:style w:type="paragraph" w:customStyle="1" w:styleId="ColorfulList-Accent11">
    <w:name w:val="Colorful List - Accent 11"/>
    <w:basedOn w:val="Normal"/>
    <w:uiPriority w:val="34"/>
    <w:qFormat/>
    <w:rsid w:val="00B40C44"/>
    <w:pPr>
      <w:widowControl/>
      <w:adjustRightInd/>
      <w:ind w:left="720"/>
      <w:contextualSpacing/>
      <w:jc w:val="left"/>
      <w:textAlignment w:val="auto"/>
    </w:pPr>
    <w:rPr>
      <w:rFonts w:ascii="Calibri" w:eastAsia="Calibri" w:hAnsi="Calibri"/>
      <w:sz w:val="22"/>
      <w:szCs w:val="22"/>
    </w:rPr>
  </w:style>
  <w:style w:type="character" w:styleId="Strong">
    <w:name w:val="Strong"/>
    <w:basedOn w:val="DefaultParagraphFont"/>
    <w:uiPriority w:val="22"/>
    <w:qFormat/>
    <w:locked/>
    <w:rsid w:val="00A41F62"/>
    <w:rPr>
      <w:b/>
      <w:bCs/>
    </w:rPr>
  </w:style>
  <w:style w:type="paragraph" w:customStyle="1" w:styleId="C2-CtrSglSp">
    <w:name w:val="C2-Ctr Sgl Sp"/>
    <w:basedOn w:val="Normal"/>
    <w:rsid w:val="009D4F1D"/>
    <w:pPr>
      <w:keepLines/>
      <w:widowControl/>
      <w:adjustRightInd/>
      <w:spacing w:after="0" w:line="240" w:lineRule="atLeast"/>
      <w:jc w:val="center"/>
      <w:textAlignment w:val="auto"/>
    </w:pPr>
    <w:rPr>
      <w:rFonts w:ascii="Garamond" w:hAnsi="Garamond"/>
      <w:szCs w:val="20"/>
    </w:rPr>
  </w:style>
  <w:style w:type="character" w:customStyle="1" w:styleId="Mention">
    <w:name w:val="Mention"/>
    <w:basedOn w:val="DefaultParagraphFont"/>
    <w:uiPriority w:val="99"/>
    <w:semiHidden/>
    <w:unhideWhenUsed/>
    <w:rsid w:val="00871FAC"/>
    <w:rPr>
      <w:color w:val="2B579A"/>
      <w:shd w:val="clear" w:color="auto" w:fill="E6E6E6"/>
    </w:rPr>
  </w:style>
  <w:style w:type="character" w:customStyle="1" w:styleId="UnresolvedMention">
    <w:name w:val="Unresolved Mention"/>
    <w:basedOn w:val="DefaultParagraphFont"/>
    <w:uiPriority w:val="99"/>
    <w:semiHidden/>
    <w:unhideWhenUsed/>
    <w:rsid w:val="00EC5AEA"/>
    <w:rPr>
      <w:color w:val="808080"/>
      <w:shd w:val="clear" w:color="auto" w:fill="E6E6E6"/>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mc:Ignorable="w14">
  <w:divs>
    <w:div w:id="28189665">
      <w:bodyDiv w:val="1"/>
      <w:marLeft w:val="0"/>
      <w:marRight w:val="0"/>
      <w:marTop w:val="0"/>
      <w:marBottom w:val="0"/>
      <w:divBdr>
        <w:top w:val="none" w:sz="0" w:space="0" w:color="auto"/>
        <w:left w:val="none" w:sz="0" w:space="0" w:color="auto"/>
        <w:bottom w:val="none" w:sz="0" w:space="0" w:color="auto"/>
        <w:right w:val="none" w:sz="0" w:space="0" w:color="auto"/>
      </w:divBdr>
    </w:div>
    <w:div w:id="167792265">
      <w:bodyDiv w:val="1"/>
      <w:marLeft w:val="0"/>
      <w:marRight w:val="0"/>
      <w:marTop w:val="0"/>
      <w:marBottom w:val="0"/>
      <w:divBdr>
        <w:top w:val="none" w:sz="0" w:space="0" w:color="auto"/>
        <w:left w:val="none" w:sz="0" w:space="0" w:color="auto"/>
        <w:bottom w:val="none" w:sz="0" w:space="0" w:color="auto"/>
        <w:right w:val="none" w:sz="0" w:space="0" w:color="auto"/>
      </w:divBdr>
    </w:div>
    <w:div w:id="443571879">
      <w:bodyDiv w:val="1"/>
      <w:marLeft w:val="0"/>
      <w:marRight w:val="0"/>
      <w:marTop w:val="0"/>
      <w:marBottom w:val="0"/>
      <w:divBdr>
        <w:top w:val="none" w:sz="0" w:space="0" w:color="auto"/>
        <w:left w:val="none" w:sz="0" w:space="0" w:color="auto"/>
        <w:bottom w:val="none" w:sz="0" w:space="0" w:color="auto"/>
        <w:right w:val="none" w:sz="0" w:space="0" w:color="auto"/>
      </w:divBdr>
    </w:div>
    <w:div w:id="483203953">
      <w:bodyDiv w:val="1"/>
      <w:marLeft w:val="0"/>
      <w:marRight w:val="0"/>
      <w:marTop w:val="0"/>
      <w:marBottom w:val="0"/>
      <w:divBdr>
        <w:top w:val="none" w:sz="0" w:space="0" w:color="auto"/>
        <w:left w:val="none" w:sz="0" w:space="0" w:color="auto"/>
        <w:bottom w:val="none" w:sz="0" w:space="0" w:color="auto"/>
        <w:right w:val="none" w:sz="0" w:space="0" w:color="auto"/>
      </w:divBdr>
    </w:div>
    <w:div w:id="560678022">
      <w:bodyDiv w:val="1"/>
      <w:marLeft w:val="0"/>
      <w:marRight w:val="0"/>
      <w:marTop w:val="0"/>
      <w:marBottom w:val="0"/>
      <w:divBdr>
        <w:top w:val="none" w:sz="0" w:space="0" w:color="auto"/>
        <w:left w:val="none" w:sz="0" w:space="0" w:color="auto"/>
        <w:bottom w:val="none" w:sz="0" w:space="0" w:color="auto"/>
        <w:right w:val="none" w:sz="0" w:space="0" w:color="auto"/>
      </w:divBdr>
    </w:div>
    <w:div w:id="817108929">
      <w:marLeft w:val="0"/>
      <w:marRight w:val="0"/>
      <w:marTop w:val="0"/>
      <w:marBottom w:val="0"/>
      <w:divBdr>
        <w:top w:val="none" w:sz="0" w:space="0" w:color="auto"/>
        <w:left w:val="none" w:sz="0" w:space="0" w:color="auto"/>
        <w:bottom w:val="none" w:sz="0" w:space="0" w:color="auto"/>
        <w:right w:val="none" w:sz="0" w:space="0" w:color="auto"/>
      </w:divBdr>
    </w:div>
    <w:div w:id="817108930">
      <w:marLeft w:val="0"/>
      <w:marRight w:val="0"/>
      <w:marTop w:val="0"/>
      <w:marBottom w:val="0"/>
      <w:divBdr>
        <w:top w:val="none" w:sz="0" w:space="0" w:color="auto"/>
        <w:left w:val="none" w:sz="0" w:space="0" w:color="auto"/>
        <w:bottom w:val="none" w:sz="0" w:space="0" w:color="auto"/>
        <w:right w:val="none" w:sz="0" w:space="0" w:color="auto"/>
      </w:divBdr>
    </w:div>
    <w:div w:id="817108931">
      <w:marLeft w:val="0"/>
      <w:marRight w:val="0"/>
      <w:marTop w:val="0"/>
      <w:marBottom w:val="0"/>
      <w:divBdr>
        <w:top w:val="none" w:sz="0" w:space="0" w:color="auto"/>
        <w:left w:val="none" w:sz="0" w:space="0" w:color="auto"/>
        <w:bottom w:val="none" w:sz="0" w:space="0" w:color="auto"/>
        <w:right w:val="none" w:sz="0" w:space="0" w:color="auto"/>
      </w:divBdr>
    </w:div>
    <w:div w:id="817108932">
      <w:marLeft w:val="0"/>
      <w:marRight w:val="0"/>
      <w:marTop w:val="0"/>
      <w:marBottom w:val="0"/>
      <w:divBdr>
        <w:top w:val="none" w:sz="0" w:space="0" w:color="auto"/>
        <w:left w:val="none" w:sz="0" w:space="0" w:color="auto"/>
        <w:bottom w:val="none" w:sz="0" w:space="0" w:color="auto"/>
        <w:right w:val="none" w:sz="0" w:space="0" w:color="auto"/>
      </w:divBdr>
    </w:div>
    <w:div w:id="817108933">
      <w:marLeft w:val="0"/>
      <w:marRight w:val="0"/>
      <w:marTop w:val="0"/>
      <w:marBottom w:val="0"/>
      <w:divBdr>
        <w:top w:val="none" w:sz="0" w:space="0" w:color="auto"/>
        <w:left w:val="none" w:sz="0" w:space="0" w:color="auto"/>
        <w:bottom w:val="none" w:sz="0" w:space="0" w:color="auto"/>
        <w:right w:val="none" w:sz="0" w:space="0" w:color="auto"/>
      </w:divBdr>
    </w:div>
    <w:div w:id="817108934">
      <w:marLeft w:val="0"/>
      <w:marRight w:val="0"/>
      <w:marTop w:val="0"/>
      <w:marBottom w:val="0"/>
      <w:divBdr>
        <w:top w:val="none" w:sz="0" w:space="0" w:color="auto"/>
        <w:left w:val="none" w:sz="0" w:space="0" w:color="auto"/>
        <w:bottom w:val="none" w:sz="0" w:space="0" w:color="auto"/>
        <w:right w:val="none" w:sz="0" w:space="0" w:color="auto"/>
      </w:divBdr>
    </w:div>
    <w:div w:id="817108935">
      <w:marLeft w:val="0"/>
      <w:marRight w:val="0"/>
      <w:marTop w:val="0"/>
      <w:marBottom w:val="0"/>
      <w:divBdr>
        <w:top w:val="none" w:sz="0" w:space="0" w:color="auto"/>
        <w:left w:val="none" w:sz="0" w:space="0" w:color="auto"/>
        <w:bottom w:val="none" w:sz="0" w:space="0" w:color="auto"/>
        <w:right w:val="none" w:sz="0" w:space="0" w:color="auto"/>
      </w:divBdr>
    </w:div>
    <w:div w:id="817108936">
      <w:marLeft w:val="0"/>
      <w:marRight w:val="0"/>
      <w:marTop w:val="0"/>
      <w:marBottom w:val="0"/>
      <w:divBdr>
        <w:top w:val="none" w:sz="0" w:space="0" w:color="auto"/>
        <w:left w:val="none" w:sz="0" w:space="0" w:color="auto"/>
        <w:bottom w:val="none" w:sz="0" w:space="0" w:color="auto"/>
        <w:right w:val="none" w:sz="0" w:space="0" w:color="auto"/>
      </w:divBdr>
    </w:div>
    <w:div w:id="817108937">
      <w:marLeft w:val="0"/>
      <w:marRight w:val="0"/>
      <w:marTop w:val="0"/>
      <w:marBottom w:val="0"/>
      <w:divBdr>
        <w:top w:val="none" w:sz="0" w:space="0" w:color="auto"/>
        <w:left w:val="none" w:sz="0" w:space="0" w:color="auto"/>
        <w:bottom w:val="none" w:sz="0" w:space="0" w:color="auto"/>
        <w:right w:val="none" w:sz="0" w:space="0" w:color="auto"/>
      </w:divBdr>
    </w:div>
    <w:div w:id="817108938">
      <w:marLeft w:val="0"/>
      <w:marRight w:val="0"/>
      <w:marTop w:val="0"/>
      <w:marBottom w:val="0"/>
      <w:divBdr>
        <w:top w:val="none" w:sz="0" w:space="0" w:color="auto"/>
        <w:left w:val="none" w:sz="0" w:space="0" w:color="auto"/>
        <w:bottom w:val="none" w:sz="0" w:space="0" w:color="auto"/>
        <w:right w:val="none" w:sz="0" w:space="0" w:color="auto"/>
      </w:divBdr>
    </w:div>
    <w:div w:id="817108939">
      <w:marLeft w:val="0"/>
      <w:marRight w:val="0"/>
      <w:marTop w:val="0"/>
      <w:marBottom w:val="0"/>
      <w:divBdr>
        <w:top w:val="none" w:sz="0" w:space="0" w:color="auto"/>
        <w:left w:val="none" w:sz="0" w:space="0" w:color="auto"/>
        <w:bottom w:val="none" w:sz="0" w:space="0" w:color="auto"/>
        <w:right w:val="none" w:sz="0" w:space="0" w:color="auto"/>
      </w:divBdr>
    </w:div>
    <w:div w:id="857894549">
      <w:bodyDiv w:val="1"/>
      <w:marLeft w:val="0"/>
      <w:marRight w:val="0"/>
      <w:marTop w:val="0"/>
      <w:marBottom w:val="0"/>
      <w:divBdr>
        <w:top w:val="none" w:sz="0" w:space="0" w:color="auto"/>
        <w:left w:val="none" w:sz="0" w:space="0" w:color="auto"/>
        <w:bottom w:val="none" w:sz="0" w:space="0" w:color="auto"/>
        <w:right w:val="none" w:sz="0" w:space="0" w:color="auto"/>
      </w:divBdr>
    </w:div>
    <w:div w:id="977035181">
      <w:bodyDiv w:val="1"/>
      <w:marLeft w:val="0"/>
      <w:marRight w:val="0"/>
      <w:marTop w:val="0"/>
      <w:marBottom w:val="0"/>
      <w:divBdr>
        <w:top w:val="none" w:sz="0" w:space="0" w:color="auto"/>
        <w:left w:val="none" w:sz="0" w:space="0" w:color="auto"/>
        <w:bottom w:val="none" w:sz="0" w:space="0" w:color="auto"/>
        <w:right w:val="none" w:sz="0" w:space="0" w:color="auto"/>
      </w:divBdr>
    </w:div>
    <w:div w:id="1256590136">
      <w:bodyDiv w:val="1"/>
      <w:marLeft w:val="0"/>
      <w:marRight w:val="0"/>
      <w:marTop w:val="0"/>
      <w:marBottom w:val="0"/>
      <w:divBdr>
        <w:top w:val="none" w:sz="0" w:space="0" w:color="auto"/>
        <w:left w:val="none" w:sz="0" w:space="0" w:color="auto"/>
        <w:bottom w:val="none" w:sz="0" w:space="0" w:color="auto"/>
        <w:right w:val="none" w:sz="0" w:space="0" w:color="auto"/>
      </w:divBdr>
    </w:div>
    <w:div w:id="2113427723">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endnotes" Target="endnotes.xml"/><Relationship Id="rId3" Type="http://schemas.openxmlformats.org/officeDocument/2006/relationships/customXml" Target="../customXml/item3.xml"/><Relationship Id="rId21" Type="http://schemas.openxmlformats.org/officeDocument/2006/relationships/styles" Target="styles.xml"/><Relationship Id="rId34" Type="http://schemas.openxmlformats.org/officeDocument/2006/relationships/footer" Target="footer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footnotes" Target="footnotes.xml"/><Relationship Id="rId33" Type="http://schemas.openxmlformats.org/officeDocument/2006/relationships/image" Target="media/image2.png"/><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numbering" Target="numbering.xml"/><Relationship Id="rId29" Type="http://schemas.openxmlformats.org/officeDocument/2006/relationships/hyperlink" Target="http://nces.ed.gov/nationsreportcard/" TargetMode="Externa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webSettings" Target="webSettings.xml"/><Relationship Id="rId32" Type="http://schemas.openxmlformats.org/officeDocument/2006/relationships/hyperlink" Target="https://teenlineonline.org/" TargetMode="External"/><Relationship Id="rId37"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ettings" Target="settings.xml"/><Relationship Id="rId28" Type="http://schemas.openxmlformats.org/officeDocument/2006/relationships/hyperlink" Target="http://nces.ed.gov/nationsreportcard/" TargetMode="External"/><Relationship Id="rId36" Type="http://schemas.openxmlformats.org/officeDocument/2006/relationships/fontTable" Target="fontTable.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hyperlink" Target="https://www.hopeline.com" TargetMode="Externa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microsoft.com/office/2007/relationships/stylesWithEffects" Target="stylesWithEffects.xml"/><Relationship Id="rId27" Type="http://schemas.openxmlformats.org/officeDocument/2006/relationships/image" Target="media/image1.png"/><Relationship Id="rId30" Type="http://schemas.openxmlformats.org/officeDocument/2006/relationships/hyperlink" Target="http://nces.ed.gov/nationsreportcard/" TargetMode="External"/><Relationship Id="rId35" Type="http://schemas.openxmlformats.org/officeDocument/2006/relationships/footer" Target="footer2.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8.xml><?xml version="1.0" encoding="utf-8"?>
<ct:contentTypeSchema xmlns:ct="http://schemas.microsoft.com/office/2006/metadata/contentType" xmlns:ma="http://schemas.microsoft.com/office/2006/metadata/properties/metaAttributes" ct:_="" ma:_="" ma:contentTypeName="NAEP Document" ma:contentTypeID="0x010100EB3752D3A894BC48873B9A024D1D777100CAD90CCD68F68044BCE183D70B18C82C" ma:contentTypeVersion="10" ma:contentTypeDescription="" ma:contentTypeScope="" ma:versionID="dab7818f56c225f73b8eb0bab8147183">
  <xsd:schema xmlns:xsd="http://www.w3.org/2001/XMLSchema" xmlns:xs="http://www.w3.org/2001/XMLSchema" xmlns:p="http://schemas.microsoft.com/office/2006/metadata/properties" xmlns:ns2="http://schemas.microsoft.com/sharepoint/v4" targetNamespace="http://schemas.microsoft.com/office/2006/metadata/properties" ma:root="true" ma:fieldsID="95b6a7f3790f676179a1f3de066b6916"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831B827C-5421-4B43-9207-6B00C5410586}">
  <ds:schemaRefs>
    <ds:schemaRef ds:uri="http://schemas.openxmlformats.org/officeDocument/2006/bibliography"/>
  </ds:schemaRefs>
</ds:datastoreItem>
</file>

<file path=customXml/itemProps10.xml><?xml version="1.0" encoding="utf-8"?>
<ds:datastoreItem xmlns:ds="http://schemas.openxmlformats.org/officeDocument/2006/customXml" ds:itemID="{02847899-02DC-4726-8BE3-AC02476FF387}">
  <ds:schemaRefs>
    <ds:schemaRef ds:uri="http://schemas.openxmlformats.org/officeDocument/2006/bibliography"/>
  </ds:schemaRefs>
</ds:datastoreItem>
</file>

<file path=customXml/itemProps11.xml><?xml version="1.0" encoding="utf-8"?>
<ds:datastoreItem xmlns:ds="http://schemas.openxmlformats.org/officeDocument/2006/customXml" ds:itemID="{5842839D-592D-4F6B-A754-EE7AA622D8A0}">
  <ds:schemaRefs>
    <ds:schemaRef ds:uri="http://schemas.openxmlformats.org/officeDocument/2006/bibliography"/>
  </ds:schemaRefs>
</ds:datastoreItem>
</file>

<file path=customXml/itemProps12.xml><?xml version="1.0" encoding="utf-8"?>
<ds:datastoreItem xmlns:ds="http://schemas.openxmlformats.org/officeDocument/2006/customXml" ds:itemID="{791F55FB-76CB-4694-A4FC-62FCBDE78F47}">
  <ds:schemaRefs>
    <ds:schemaRef ds:uri="http://schemas.openxmlformats.org/officeDocument/2006/bibliography"/>
  </ds:schemaRefs>
</ds:datastoreItem>
</file>

<file path=customXml/itemProps13.xml><?xml version="1.0" encoding="utf-8"?>
<ds:datastoreItem xmlns:ds="http://schemas.openxmlformats.org/officeDocument/2006/customXml" ds:itemID="{0759F1C4-7658-4701-B835-017B7A66220D}">
  <ds:schemaRefs>
    <ds:schemaRef ds:uri="http://schemas.openxmlformats.org/officeDocument/2006/bibliography"/>
  </ds:schemaRefs>
</ds:datastoreItem>
</file>

<file path=customXml/itemProps14.xml><?xml version="1.0" encoding="utf-8"?>
<ds:datastoreItem xmlns:ds="http://schemas.openxmlformats.org/officeDocument/2006/customXml" ds:itemID="{C9F0D4D1-15E4-4FC7-BC70-4FF2494F34A5}">
  <ds:schemaRefs>
    <ds:schemaRef ds:uri="http://schemas.openxmlformats.org/officeDocument/2006/bibliography"/>
  </ds:schemaRefs>
</ds:datastoreItem>
</file>

<file path=customXml/itemProps15.xml><?xml version="1.0" encoding="utf-8"?>
<ds:datastoreItem xmlns:ds="http://schemas.openxmlformats.org/officeDocument/2006/customXml" ds:itemID="{E7D59C4D-5C46-461E-B158-0AB92F1AAA4A}">
  <ds:schemaRefs>
    <ds:schemaRef ds:uri="http://schemas.openxmlformats.org/officeDocument/2006/bibliography"/>
  </ds:schemaRefs>
</ds:datastoreItem>
</file>

<file path=customXml/itemProps16.xml><?xml version="1.0" encoding="utf-8"?>
<ds:datastoreItem xmlns:ds="http://schemas.openxmlformats.org/officeDocument/2006/customXml" ds:itemID="{E8667CD6-85AD-48D0-A1C8-743ADC4CDBC3}">
  <ds:schemaRefs>
    <ds:schemaRef ds:uri="http://schemas.openxmlformats.org/officeDocument/2006/bibliography"/>
  </ds:schemaRefs>
</ds:datastoreItem>
</file>

<file path=customXml/itemProps17.xml><?xml version="1.0" encoding="utf-8"?>
<ds:datastoreItem xmlns:ds="http://schemas.openxmlformats.org/officeDocument/2006/customXml" ds:itemID="{3C1ECF60-940D-4A30-B652-9D570FB23AE1}">
  <ds:schemaRefs>
    <ds:schemaRef ds:uri="http://schemas.openxmlformats.org/officeDocument/2006/bibliography"/>
  </ds:schemaRefs>
</ds:datastoreItem>
</file>

<file path=customXml/itemProps18.xml><?xml version="1.0" encoding="utf-8"?>
<ds:datastoreItem xmlns:ds="http://schemas.openxmlformats.org/officeDocument/2006/customXml" ds:itemID="{DD5CA563-2605-4407-908E-A554419D1DEC}">
  <ds:schemaRefs>
    <ds:schemaRef ds:uri="http://schemas.openxmlformats.org/officeDocument/2006/bibliography"/>
  </ds:schemaRefs>
</ds:datastoreItem>
</file>

<file path=customXml/itemProps19.xml><?xml version="1.0" encoding="utf-8"?>
<ds:datastoreItem xmlns:ds="http://schemas.openxmlformats.org/officeDocument/2006/customXml" ds:itemID="{F125E20D-538B-44C8-9771-F769D921C1B7}">
  <ds:schemaRefs>
    <ds:schemaRef ds:uri="http://schemas.openxmlformats.org/officeDocument/2006/bibliography"/>
  </ds:schemaRefs>
</ds:datastoreItem>
</file>

<file path=customXml/itemProps2.xml><?xml version="1.0" encoding="utf-8"?>
<ds:datastoreItem xmlns:ds="http://schemas.openxmlformats.org/officeDocument/2006/customXml" ds:itemID="{AD63BB7A-4BA1-4253-9BEC-4B8CF26E17CC}">
  <ds:schemaRefs>
    <ds:schemaRef ds:uri="http://schemas.microsoft.com/sharepoint/v3/contenttype/forms"/>
  </ds:schemaRefs>
</ds:datastoreItem>
</file>

<file path=customXml/itemProps3.xml><?xml version="1.0" encoding="utf-8"?>
<ds:datastoreItem xmlns:ds="http://schemas.openxmlformats.org/officeDocument/2006/customXml" ds:itemID="{4E9F55F1-99C5-4BB4-8B53-19DC0E95B790}">
  <ds:schemaRefs>
    <ds:schemaRef ds:uri="http://schemas.openxmlformats.org/officeDocument/2006/bibliography"/>
  </ds:schemaRefs>
</ds:datastoreItem>
</file>

<file path=customXml/itemProps4.xml><?xml version="1.0" encoding="utf-8"?>
<ds:datastoreItem xmlns:ds="http://schemas.openxmlformats.org/officeDocument/2006/customXml" ds:itemID="{EDC36D1B-F4CA-44CA-A15B-4B0F8B99B8BB}">
  <ds:schemaRefs>
    <ds:schemaRef ds:uri="http://schemas.openxmlformats.org/officeDocument/2006/bibliography"/>
  </ds:schemaRefs>
</ds:datastoreItem>
</file>

<file path=customXml/itemProps5.xml><?xml version="1.0" encoding="utf-8"?>
<ds:datastoreItem xmlns:ds="http://schemas.openxmlformats.org/officeDocument/2006/customXml" ds:itemID="{74F3E3AA-A137-4650-89C6-DDB597BA247F}">
  <ds:schemaRefs>
    <ds:schemaRef ds:uri="http://schemas.openxmlformats.org/officeDocument/2006/bibliography"/>
  </ds:schemaRefs>
</ds:datastoreItem>
</file>

<file path=customXml/itemProps6.xml><?xml version="1.0" encoding="utf-8"?>
<ds:datastoreItem xmlns:ds="http://schemas.openxmlformats.org/officeDocument/2006/customXml" ds:itemID="{733ED820-27B8-43F9-A777-BF1D0F6E7C49}">
  <ds:schemaRefs>
    <ds:schemaRef ds:uri="http://schemas.openxmlformats.org/officeDocument/2006/bibliography"/>
  </ds:schemaRefs>
</ds:datastoreItem>
</file>

<file path=customXml/itemProps7.xml><?xml version="1.0" encoding="utf-8"?>
<ds:datastoreItem xmlns:ds="http://schemas.openxmlformats.org/officeDocument/2006/customXml" ds:itemID="{7EE01EA4-9A0C-4DE0-9AFB-C9F5DE167FFC}">
  <ds:schemaRefs>
    <ds:schemaRef ds:uri="http://schemas.microsoft.com/office/2006/metadata/properties"/>
    <ds:schemaRef ds:uri="http://schemas.microsoft.com/office/infopath/2007/PartnerControls"/>
    <ds:schemaRef ds:uri="http://schemas.microsoft.com/sharepoint/v4"/>
  </ds:schemaRefs>
</ds:datastoreItem>
</file>

<file path=customXml/itemProps8.xml><?xml version="1.0" encoding="utf-8"?>
<ds:datastoreItem xmlns:ds="http://schemas.openxmlformats.org/officeDocument/2006/customXml" ds:itemID="{0ECB07E2-1742-41EF-972B-0CAF50EDE7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9.xml><?xml version="1.0" encoding="utf-8"?>
<ds:datastoreItem xmlns:ds="http://schemas.openxmlformats.org/officeDocument/2006/customXml" ds:itemID="{11CC1CD1-F1F4-4B90-9E7D-AA88DC365E7D}">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0</TotalTime>
  <Pages>1</Pages>
  <Words>10969</Words>
  <Characters>62524</Characters>
  <Application>Microsoft Office Word</Application>
  <DocSecurity>0</DocSecurity>
  <Lines>521</Lines>
  <Paragraphs>146</Paragraphs>
  <ScaleCrop>false</ScaleCrop>
  <HeadingPairs>
    <vt:vector size="2" baseType="variant">
      <vt:variant>
        <vt:lpstr>Title</vt:lpstr>
      </vt:variant>
      <vt:variant>
        <vt:i4>1</vt:i4>
      </vt:variant>
    </vt:vector>
  </HeadingPairs>
  <TitlesOfParts>
    <vt:vector size="1" baseType="lpstr">
      <vt:lpstr>Background Cog Lab OMB Submission V.1</vt:lpstr>
    </vt:vector>
  </TitlesOfParts>
  <Company>Abt Associates, Inc.</Company>
  <LinksUpToDate>false</LinksUpToDate>
  <CharactersWithSpaces>73347</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Cog Lab OMB Submission V.1</dc:title>
  <dc:subject>NAEP BQ</dc:subject>
  <dc:creator>Donnell Butler</dc:creator>
  <cp:keywords>cognitive, interview</cp:keywords>
  <cp:lastModifiedBy>SYSTEM</cp:lastModifiedBy>
  <cp:revision>2</cp:revision>
  <cp:lastPrinted>2017-07-07T18:55:00Z</cp:lastPrinted>
  <dcterms:created xsi:type="dcterms:W3CDTF">2017-08-22T20:03:00Z</dcterms:created>
  <dcterms:modified xsi:type="dcterms:W3CDTF">2017-08-22T20:03:00Z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mments">
    <vt:lpwstr/>
  </property>
  <property fmtid="{D5CDD505-2E9C-101B-9397-08002B2CF9AE}" pid="3" name="ContentType">
    <vt:lpwstr>NAEP Document</vt:lpwstr>
  </property>
  <property fmtid="{D5CDD505-2E9C-101B-9397-08002B2CF9AE}" pid="4" name="ContentTypeId">
    <vt:lpwstr>0x010100EB3752D3A894BC48873B9A024D1D777100CAD90CCD68F68044BCE183D70B18C82C</vt:lpwstr>
  </property>
</Properties>
</file>