
<file path=[Content_Types].xml><?xml version="1.0" encoding="utf-8"?>
<Types xmlns="http://schemas.openxmlformats.org/package/2006/content-types">
  <Default Extension="bin" ContentType="application/vnd.ms-office.activeX"/>
  <Default Extension="wmf" ContentType="image/x-wmf"/>
  <Default Extension="emf" ContentType="image/x-emf"/>
  <Default Extension="xls" ContentType="application/vnd.ms-excel"/>
  <Default Extension="rels" ContentType="application/vnd.openxmlformats-package.relationships+xml"/>
  <Default Extension="xml" ContentType="application/xml"/>
  <Default Extension="docx" ContentType="application/vnd.openxmlformats-officedocument.wordprocessingml.document"/>
  <Override PartName="/word/document.xml" ContentType="application/vnd.openxmlformats-officedocument.wordprocessingml.document.main+xml"/>
  <Override PartName="/word/footer1.xml" ContentType="application/vnd.openxmlformats-officedocument.wordprocessingml.footer+xml"/>
  <Override PartName="/word/header1.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word/numbering.xml" ContentType="application/vnd.openxmlformats-officedocument.wordprocessingml.numbering+xml"/>
  <Override PartName="/word/activeX/activeX48.xml" ContentType="application/vnd.ms-office.activeX+xml"/>
  <Override PartName="/docProps/core.xml" ContentType="application/vnd.openxmlformats-package.core-properties+xml"/>
  <Override PartName="/word/fontTable.xml" ContentType="application/vnd.openxmlformats-officedocument.wordprocessingml.fontTable+xml"/>
  <Override PartName="/docProps/app.xml" ContentType="application/vnd.openxmlformats-officedocument.extended-properties+xml"/>
  <Override PartName="/word/styles.xml" ContentType="application/vnd.openxmlformats-officedocument.wordprocessingml.styles+xml"/>
  <Override PartName="/customXml/itemProps1.xml" ContentType="application/vnd.openxmlformats-officedocument.customXmlProperties+xml"/>
  <Override PartName="/word/activeX/activeX50.xml" ContentType="application/vnd.ms-office.activeX+xml"/>
  <Override PartName="/word/activeX/activeX56.xml" ContentType="application/vnd.ms-office.activeX+xml"/>
  <Override PartName="/word/activeX/activeX55.xml" ContentType="application/vnd.ms-office.activeX+xml"/>
  <Override PartName="/word/activeX/activeX54.xml" ContentType="application/vnd.ms-office.activeX+xml"/>
  <Override PartName="/word/activeX/activeX53.xml" ContentType="application/vnd.ms-office.activeX+xml"/>
  <Override PartName="/word/activeX/activeX51.xml" ContentType="application/vnd.ms-office.activeX+xml"/>
  <Override PartName="/word/activeX/activeX52.xml" ContentType="application/vnd.ms-office.activeX+xml"/>
  <Override PartName="/word/activeX/activeX59.xml" ContentType="application/vnd.ms-office.activeX+xml"/>
  <Override PartName="/word/activeX/activeX58.xml" ContentType="application/vnd.ms-office.activeX+xml"/>
  <Override PartName="/word/activeX/activeX57.xml" ContentType="application/vnd.ms-office.activeX+xml"/>
  <Override PartName="/word/activeX/activeX49.xml" ContentType="application/vnd.ms-office.activeX+xml"/>
  <Override PartName="/word/activeX/activeX16.xml" ContentType="application/vnd.ms-office.activeX+xml"/>
  <Override PartName="/word/activeX/activeX15.xml" ContentType="application/vnd.ms-office.activeX+xml"/>
  <Override PartName="/word/activeX/activeX14.xml" ContentType="application/vnd.ms-office.activeX+xml"/>
  <Override PartName="/word/activeX/activeX13.xml" ContentType="application/vnd.ms-office.activeX+xml"/>
  <Override PartName="/word/activeX/activeX12.xml" ContentType="application/vnd.ms-office.activeX+xml"/>
  <Override PartName="/word/activeX/activeX17.xml" ContentType="application/vnd.ms-office.activeX+xml"/>
  <Override PartName="/word/activeX/activeX22.xml" ContentType="application/vnd.ms-office.activeX+xml"/>
  <Override PartName="/word/activeX/activeX21.xml" ContentType="application/vnd.ms-office.activeX+xml"/>
  <Override PartName="/word/activeX/activeX20.xml" ContentType="application/vnd.ms-office.activeX+xml"/>
  <Override PartName="/word/activeX/activeX19.xml" ContentType="application/vnd.ms-office.activeX+xml"/>
  <Override PartName="/word/activeX/activeX18.xml" ContentType="application/vnd.ms-office.activeX+xml"/>
  <Override PartName="/word/activeX/activeX11.xml" ContentType="application/vnd.ms-office.activeX+xml"/>
  <Override PartName="/word/activeX/activeX4.xml" ContentType="application/vnd.ms-office.activeX+xml"/>
  <Override PartName="/word/activeX/activeX3.xml" ContentType="application/vnd.ms-office.activeX+xml"/>
  <Override PartName="/word/activeX/activeX2.xml" ContentType="application/vnd.ms-office.activeX+xml"/>
  <Override PartName="/word/activeX/activeX1.xml" ContentType="application/vnd.ms-office.activeX+xml"/>
  <Override PartName="/word/webSettings.xml" ContentType="application/vnd.openxmlformats-officedocument.wordprocessingml.webSettings+xml"/>
  <Override PartName="/word/stylesWithEffects.xml" ContentType="application/vnd.ms-word.stylesWithEffects+xml"/>
  <Override PartName="/word/activeX/activeX5.xml" ContentType="application/vnd.ms-office.activeX+xml"/>
  <Override PartName="/word/activeX/activeX10.xml" ContentType="application/vnd.ms-office.activeX+xml"/>
  <Override PartName="/word/activeX/activeX9.xml" ContentType="application/vnd.ms-office.activeX+xml"/>
  <Override PartName="/word/activeX/activeX8.xml" ContentType="application/vnd.ms-office.activeX+xml"/>
  <Override PartName="/word/activeX/activeX7.xml" ContentType="application/vnd.ms-office.activeX+xml"/>
  <Override PartName="/word/activeX/activeX6.xml" ContentType="application/vnd.ms-office.activeX+xml"/>
  <Override PartName="/word/activeX/activeX23.xml" ContentType="application/vnd.ms-office.activeX+xml"/>
  <Override PartName="/word/activeX/activeX40.xml" ContentType="application/vnd.ms-office.activeX+xml"/>
  <Override PartName="/word/activeX/activeX39.xml" ContentType="application/vnd.ms-office.activeX+xml"/>
  <Override PartName="/word/activeX/activeX38.xml" ContentType="application/vnd.ms-office.activeX+xml"/>
  <Override PartName="/word/activeX/activeX37.xml" ContentType="application/vnd.ms-office.activeX+xml"/>
  <Override PartName="/word/activeX/activeX36.xml" ContentType="application/vnd.ms-office.activeX+xml"/>
  <Override PartName="/word/activeX/activeX41.xml" ContentType="application/vnd.ms-office.activeX+xml"/>
  <Override PartName="/word/activeX/activeX46.xml" ContentType="application/vnd.ms-office.activeX+xml"/>
  <Override PartName="/word/activeX/activeX45.xml" ContentType="application/vnd.ms-office.activeX+xml"/>
  <Override PartName="/word/activeX/activeX44.xml" ContentType="application/vnd.ms-office.activeX+xml"/>
  <Override PartName="/word/activeX/activeX43.xml" ContentType="application/vnd.ms-office.activeX+xml"/>
  <Override PartName="/word/activeX/activeX42.xml" ContentType="application/vnd.ms-office.activeX+xml"/>
  <Override PartName="/word/activeX/activeX35.xml" ContentType="application/vnd.ms-office.activeX+xml"/>
  <Override PartName="/word/activeX/activeX28.xml" ContentType="application/vnd.ms-office.activeX+xml"/>
  <Override PartName="/word/activeX/activeX27.xml" ContentType="application/vnd.ms-office.activeX+xml"/>
  <Override PartName="/word/activeX/activeX26.xml" ContentType="application/vnd.ms-office.activeX+xml"/>
  <Override PartName="/word/activeX/activeX25.xml" ContentType="application/vnd.ms-office.activeX+xml"/>
  <Override PartName="/word/activeX/activeX24.xml" ContentType="application/vnd.ms-office.activeX+xml"/>
  <Override PartName="/word/activeX/activeX29.xml" ContentType="application/vnd.ms-office.activeX+xml"/>
  <Override PartName="/word/activeX/activeX34.xml" ContentType="application/vnd.ms-office.activeX+xml"/>
  <Override PartName="/word/activeX/activeX33.xml" ContentType="application/vnd.ms-office.activeX+xml"/>
  <Override PartName="/word/activeX/activeX32.xml" ContentType="application/vnd.ms-office.activeX+xml"/>
  <Override PartName="/word/activeX/activeX31.xml" ContentType="application/vnd.ms-office.activeX+xml"/>
  <Override PartName="/word/activeX/activeX30.xml" ContentType="application/vnd.ms-office.activeX+xml"/>
  <Override PartName="/word/activeX/activeX47.xml" ContentType="application/vnd.ms-office.activeX+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870138" w:rsidRDefault="00870138" w:rsidP="009A7188">
      <w:pPr>
        <w:rPr>
          <w:rFonts w:ascii="Verdana" w:hAnsi="Verdana"/>
          <w:sz w:val="20"/>
          <w:szCs w:val="20"/>
        </w:rPr>
      </w:pPr>
    </w:p>
    <w:p w:rsidR="00723F2F" w:rsidRDefault="00723F2F" w:rsidP="00723F2F">
      <w:pPr>
        <w:shd w:val="clear" w:color="auto" w:fill="FFFFFF"/>
        <w:spacing w:after="0" w:line="270" w:lineRule="atLeast"/>
        <w:rPr>
          <w:ins w:id="0" w:author="Lisa Wald" w:date="2016-06-06T15:15:00Z"/>
          <w:rFonts w:eastAsia="Times New Roman" w:cstheme="minorHAnsi"/>
          <w:b/>
          <w:sz w:val="24"/>
        </w:rPr>
      </w:pPr>
      <w:ins w:id="1" w:author="Lisa Wald" w:date="2016-06-06T15:15:00Z">
        <w:r>
          <w:rPr>
            <w:rFonts w:eastAsia="Times New Roman" w:cstheme="minorHAnsi"/>
            <w:b/>
            <w:sz w:val="24"/>
          </w:rPr>
          <w:t>Assurances:</w:t>
        </w:r>
      </w:ins>
    </w:p>
    <w:p w:rsidR="00723F2F" w:rsidRDefault="00723F2F" w:rsidP="00723F2F">
      <w:pPr>
        <w:shd w:val="clear" w:color="auto" w:fill="FFFFFF"/>
        <w:spacing w:after="0" w:line="270" w:lineRule="atLeast"/>
        <w:rPr>
          <w:ins w:id="2" w:author="Lisa Wald" w:date="2016-06-06T15:15:00Z"/>
          <w:rFonts w:eastAsia="Times New Roman" w:cstheme="minorHAnsi"/>
          <w:b/>
          <w:sz w:val="24"/>
        </w:rPr>
      </w:pPr>
    </w:p>
    <w:tbl>
      <w:tblPr>
        <w:tblStyle w:val="TableGrid"/>
        <w:tblpPr w:leftFromText="180" w:rightFromText="180" w:vertAnchor="text" w:tblpY="1"/>
        <w:tblOverlap w:val="never"/>
        <w:tblW w:w="0" w:type="auto"/>
        <w:tblLook w:val="04A0" w:firstRow="1" w:lastRow="0" w:firstColumn="1" w:lastColumn="0" w:noHBand="0" w:noVBand="1"/>
        <w:tblPrChange w:id="3" w:author="Lisa Wald" w:date="2016-06-06T15:15:00Z">
          <w:tblPr>
            <w:tblStyle w:val="TableGrid"/>
            <w:tblW w:w="0" w:type="auto"/>
            <w:tblLook w:val="04A0" w:firstRow="1" w:lastRow="0" w:firstColumn="1" w:lastColumn="0" w:noHBand="0" w:noVBand="1"/>
          </w:tblPr>
        </w:tblPrChange>
      </w:tblPr>
      <w:tblGrid>
        <w:gridCol w:w="9576"/>
        <w:tblGridChange w:id="4">
          <w:tblGrid>
            <w:gridCol w:w="9576"/>
          </w:tblGrid>
        </w:tblGridChange>
      </w:tblGrid>
      <w:tr w:rsidR="00723F2F" w:rsidTr="00723F2F">
        <w:trPr>
          <w:ins w:id="5" w:author="Lisa Wald" w:date="2016-06-06T15:15:00Z"/>
        </w:trPr>
        <w:tc>
          <w:tcPr>
            <w:tcW w:w="9576" w:type="dxa"/>
            <w:shd w:val="clear" w:color="auto" w:fill="D9D9D9" w:themeFill="background1" w:themeFillShade="D9"/>
            <w:tcPrChange w:id="6" w:author="Lisa Wald" w:date="2016-06-06T15:15:00Z">
              <w:tcPr>
                <w:tcW w:w="9576" w:type="dxa"/>
                <w:shd w:val="clear" w:color="auto" w:fill="D9D9D9" w:themeFill="background1" w:themeFillShade="D9"/>
              </w:tcPr>
            </w:tcPrChange>
          </w:tcPr>
          <w:p w:rsidR="00723F2F" w:rsidRPr="008F252E" w:rsidRDefault="00723F2F" w:rsidP="00723F2F">
            <w:pPr>
              <w:numPr>
                <w:ilvl w:val="0"/>
                <w:numId w:val="28"/>
              </w:numPr>
              <w:spacing w:after="240"/>
              <w:contextualSpacing/>
              <w:rPr>
                <w:ins w:id="7" w:author="Lisa Wald" w:date="2016-06-06T15:15:00Z"/>
                <w:rFonts w:eastAsia="Times New Roman" w:cs="Times New Roman"/>
                <w:b/>
              </w:rPr>
              <w:pPrChange w:id="8" w:author="Lisa Wald" w:date="2016-06-06T15:15:00Z">
                <w:pPr>
                  <w:numPr>
                    <w:numId w:val="28"/>
                  </w:numPr>
                  <w:spacing w:after="240"/>
                  <w:ind w:left="360" w:hanging="360"/>
                  <w:contextualSpacing/>
                </w:pPr>
              </w:pPrChange>
            </w:pPr>
            <w:ins w:id="9" w:author="Lisa Wald" w:date="2016-06-06T15:15:00Z">
              <w:r w:rsidRPr="00916B6F">
                <w:rPr>
                  <w:rFonts w:eastAsia="Times New Roman" w:cs="Times New Roman"/>
                  <w:b/>
                </w:rPr>
                <w:t>I certify that the following statements related to the preparation of this Change in Scope (CIS) request are true, complete and accurate:</w:t>
              </w:r>
            </w:ins>
          </w:p>
        </w:tc>
      </w:tr>
      <w:tr w:rsidR="00723F2F" w:rsidTr="00723F2F">
        <w:trPr>
          <w:ins w:id="10" w:author="Lisa Wald" w:date="2016-06-06T15:15:00Z"/>
        </w:trPr>
        <w:tc>
          <w:tcPr>
            <w:tcW w:w="9576" w:type="dxa"/>
            <w:tcPrChange w:id="11" w:author="Lisa Wald" w:date="2016-06-06T15:15:00Z">
              <w:tcPr>
                <w:tcW w:w="9576" w:type="dxa"/>
              </w:tcPr>
            </w:tcPrChange>
          </w:tcPr>
          <w:p w:rsidR="00723F2F" w:rsidRPr="00916B6F" w:rsidRDefault="00723F2F" w:rsidP="00723F2F">
            <w:pPr>
              <w:numPr>
                <w:ilvl w:val="0"/>
                <w:numId w:val="29"/>
              </w:numPr>
              <w:ind w:left="720"/>
              <w:rPr>
                <w:ins w:id="12" w:author="Lisa Wald" w:date="2016-06-06T15:15:00Z"/>
                <w:rFonts w:eastAsia="Times New Roman" w:cs="Times New Roman"/>
              </w:rPr>
              <w:pPrChange w:id="13" w:author="Lisa Wald" w:date="2016-06-06T15:15:00Z">
                <w:pPr>
                  <w:numPr>
                    <w:numId w:val="29"/>
                  </w:numPr>
                  <w:ind w:left="720" w:hanging="360"/>
                </w:pPr>
              </w:pPrChange>
            </w:pPr>
            <w:ins w:id="14" w:author="Lisa Wald" w:date="2016-06-06T15:15:00Z">
              <w:r w:rsidRPr="00916B6F">
                <w:rPr>
                  <w:rFonts w:eastAsia="MS Mincho" w:cs="Times New Roman"/>
                </w:rPr>
                <w:t xml:space="preserve">This CIS request is complete and responsive to all applicable criteria relating to the CIS checklist. Refer to </w:t>
              </w:r>
              <w:r>
                <w:fldChar w:fldCharType="begin"/>
              </w:r>
              <w:r>
                <w:instrText xml:space="preserve"> HYPERLINK "http://www.bphc.hrsa.gov/programrequirements/scope.html" </w:instrText>
              </w:r>
              <w:r>
                <w:fldChar w:fldCharType="separate"/>
              </w:r>
              <w:r w:rsidRPr="00916B6F">
                <w:rPr>
                  <w:rFonts w:eastAsia="Times New Roman" w:cs="Times New Roman"/>
                  <w:color w:val="0000FF"/>
                  <w:u w:val="single"/>
                </w:rPr>
                <w:t>http://www.bphc.hrsa.gov/programrequirements/scope.html</w:t>
              </w:r>
              <w:r>
                <w:rPr>
                  <w:rFonts w:eastAsia="Times New Roman" w:cs="Times New Roman"/>
                  <w:color w:val="0000FF"/>
                  <w:u w:val="single"/>
                </w:rPr>
                <w:fldChar w:fldCharType="end"/>
              </w:r>
              <w:r w:rsidRPr="00916B6F">
                <w:rPr>
                  <w:rFonts w:eastAsia="Times New Roman" w:cs="Times New Roman"/>
                  <w:color w:val="0000FF"/>
                  <w:u w:val="single"/>
                </w:rPr>
                <w:t xml:space="preserve"> </w:t>
              </w:r>
              <w:r w:rsidRPr="00916B6F">
                <w:rPr>
                  <w:rFonts w:eastAsia="MS Mincho" w:cs="Times New Roman"/>
                </w:rPr>
                <w:t>for all applicable policies and guidance.</w:t>
              </w:r>
            </w:ins>
          </w:p>
          <w:p w:rsidR="00723F2F" w:rsidRPr="00916B6F" w:rsidRDefault="00723F2F" w:rsidP="00723F2F">
            <w:pPr>
              <w:ind w:left="720"/>
              <w:rPr>
                <w:ins w:id="15" w:author="Lisa Wald" w:date="2016-06-06T15:15:00Z"/>
                <w:rFonts w:eastAsia="MS Mincho" w:cs="Times New Roman"/>
                <w:b/>
              </w:rPr>
              <w:pPrChange w:id="16" w:author="Lisa Wald" w:date="2016-06-06T15:15:00Z">
                <w:pPr>
                  <w:ind w:left="720"/>
                </w:pPr>
              </w:pPrChange>
            </w:pPr>
          </w:p>
          <w:p w:rsidR="00723F2F" w:rsidRPr="00916B6F" w:rsidRDefault="00723F2F" w:rsidP="00723F2F">
            <w:pPr>
              <w:numPr>
                <w:ilvl w:val="0"/>
                <w:numId w:val="29"/>
              </w:numPr>
              <w:ind w:left="720"/>
              <w:rPr>
                <w:ins w:id="17" w:author="Lisa Wald" w:date="2016-06-06T15:15:00Z"/>
                <w:rFonts w:eastAsia="MS Mincho" w:cs="Times New Roman"/>
              </w:rPr>
              <w:pPrChange w:id="18" w:author="Lisa Wald" w:date="2016-06-06T15:15:00Z">
                <w:pPr>
                  <w:numPr>
                    <w:numId w:val="29"/>
                  </w:numPr>
                  <w:ind w:left="720" w:hanging="360"/>
                </w:pPr>
              </w:pPrChange>
            </w:pPr>
            <w:ins w:id="19" w:author="Lisa Wald" w:date="2016-06-06T15:15:00Z">
              <w:r w:rsidRPr="00916B6F">
                <w:rPr>
                  <w:rFonts w:eastAsia="MS Mincho" w:cs="Times New Roman"/>
                </w:rPr>
                <w:t xml:space="preserve">The health center consulted with its Project Officer prior to submitting this CIS request. </w:t>
              </w:r>
            </w:ins>
          </w:p>
          <w:p w:rsidR="00723F2F" w:rsidRPr="00916B6F" w:rsidRDefault="00723F2F" w:rsidP="00723F2F">
            <w:pPr>
              <w:ind w:left="720"/>
              <w:rPr>
                <w:ins w:id="20" w:author="Lisa Wald" w:date="2016-06-06T15:15:00Z"/>
                <w:rFonts w:eastAsia="MS Mincho" w:cs="Times New Roman"/>
              </w:rPr>
              <w:pPrChange w:id="21" w:author="Lisa Wald" w:date="2016-06-06T15:15:00Z">
                <w:pPr>
                  <w:ind w:left="720"/>
                </w:pPr>
              </w:pPrChange>
            </w:pPr>
          </w:p>
          <w:p w:rsidR="00723F2F" w:rsidRPr="00916B6F" w:rsidRDefault="00723F2F" w:rsidP="00723F2F">
            <w:pPr>
              <w:numPr>
                <w:ilvl w:val="0"/>
                <w:numId w:val="29"/>
              </w:numPr>
              <w:ind w:left="720"/>
              <w:rPr>
                <w:ins w:id="22" w:author="Lisa Wald" w:date="2016-06-06T15:15:00Z"/>
                <w:rFonts w:eastAsia="MS Mincho" w:cs="Times New Roman"/>
              </w:rPr>
              <w:pPrChange w:id="23" w:author="Lisa Wald" w:date="2016-06-06T15:15:00Z">
                <w:pPr>
                  <w:numPr>
                    <w:numId w:val="29"/>
                  </w:numPr>
                  <w:ind w:left="720" w:hanging="360"/>
                </w:pPr>
              </w:pPrChange>
            </w:pPr>
            <w:ins w:id="24" w:author="Lisa Wald" w:date="2016-06-06T15:15:00Z">
              <w:r w:rsidRPr="00916B6F">
                <w:rPr>
                  <w:rFonts w:eastAsia="MS Mincho" w:cs="Times New Roman"/>
                </w:rPr>
                <w:t>The proposed CIS implementation date is at least 60 days from the submission date to HRSA. Note: HRSA recognizes that there may be circumstances where submitting a CIS request at least 60 days in advance of the desired implementation date</w:t>
              </w:r>
              <w:r w:rsidRPr="00916B6F" w:rsidDel="00146DF2">
                <w:rPr>
                  <w:rFonts w:eastAsia="MS Mincho" w:cs="Times New Roman"/>
                </w:rPr>
                <w:t xml:space="preserve"> </w:t>
              </w:r>
              <w:r w:rsidRPr="00916B6F">
                <w:rPr>
                  <w:rFonts w:eastAsia="MS Mincho" w:cs="Times New Roman"/>
                </w:rPr>
                <w:t xml:space="preserve">may not be possible; however, the goal is to minimize these occurrences through careful planning. Refer to </w:t>
              </w:r>
              <w:r>
                <w:fldChar w:fldCharType="begin"/>
              </w:r>
              <w:r>
                <w:instrText xml:space="preserve"> HYPERLINK "http://www.bphc.hrsa.gov/policiesregulations/policies/pdfs/pal201410.pdf" </w:instrText>
              </w:r>
              <w:r>
                <w:fldChar w:fldCharType="separate"/>
              </w:r>
              <w:r w:rsidRPr="00916B6F">
                <w:rPr>
                  <w:rFonts w:eastAsia="MS Mincho" w:cs="Times New Roman"/>
                  <w:color w:val="0000FF"/>
                  <w:u w:val="single"/>
                </w:rPr>
                <w:t>http://www.bphc.hrsa.gov/policiesregulations/policies/pdfs/pal201410.pdf</w:t>
              </w:r>
              <w:r>
                <w:rPr>
                  <w:rFonts w:eastAsia="MS Mincho" w:cs="Times New Roman"/>
                  <w:color w:val="0000FF"/>
                  <w:u w:val="single"/>
                </w:rPr>
                <w:fldChar w:fldCharType="end"/>
              </w:r>
              <w:r w:rsidRPr="00916B6F">
                <w:rPr>
                  <w:rFonts w:eastAsia="MS Mincho" w:cs="Times New Roman"/>
                </w:rPr>
                <w:t xml:space="preserve">)          </w:t>
              </w:r>
            </w:ins>
          </w:p>
          <w:p w:rsidR="00723F2F" w:rsidRPr="00916B6F" w:rsidRDefault="00723F2F" w:rsidP="00723F2F">
            <w:pPr>
              <w:ind w:left="360"/>
              <w:rPr>
                <w:ins w:id="25" w:author="Lisa Wald" w:date="2016-06-06T15:15:00Z"/>
                <w:rFonts w:eastAsia="MS Mincho" w:cs="Times New Roman"/>
              </w:rPr>
              <w:pPrChange w:id="26" w:author="Lisa Wald" w:date="2016-06-06T15:15:00Z">
                <w:pPr>
                  <w:ind w:left="360"/>
                </w:pPr>
              </w:pPrChange>
            </w:pPr>
          </w:p>
          <w:p w:rsidR="00723F2F" w:rsidRPr="00916B6F" w:rsidRDefault="00723F2F" w:rsidP="00723F2F">
            <w:pPr>
              <w:numPr>
                <w:ilvl w:val="0"/>
                <w:numId w:val="29"/>
              </w:numPr>
              <w:ind w:left="720"/>
              <w:rPr>
                <w:ins w:id="27" w:author="Lisa Wald" w:date="2016-06-06T15:15:00Z"/>
                <w:rFonts w:eastAsia="MS Mincho" w:cs="Times New Roman"/>
                <w:b/>
              </w:rPr>
              <w:pPrChange w:id="28" w:author="Lisa Wald" w:date="2016-06-06T15:15:00Z">
                <w:pPr>
                  <w:numPr>
                    <w:numId w:val="29"/>
                  </w:numPr>
                  <w:ind w:left="720" w:hanging="360"/>
                </w:pPr>
              </w:pPrChange>
            </w:pPr>
            <w:ins w:id="29" w:author="Lisa Wald" w:date="2016-06-06T15:15:00Z">
              <w:r w:rsidRPr="00916B6F">
                <w:rPr>
                  <w:rFonts w:eastAsia="MS Mincho" w:cs="Times New Roman"/>
                </w:rPr>
                <w:t>The health center’s governing board approved this CIS request prior to submission to HRSA, as documented in board minutes (must be made available upon request).</w:t>
              </w:r>
            </w:ins>
          </w:p>
          <w:p w:rsidR="00723F2F" w:rsidRPr="00916B6F" w:rsidRDefault="00723F2F" w:rsidP="00723F2F">
            <w:pPr>
              <w:ind w:left="1080"/>
              <w:rPr>
                <w:ins w:id="30" w:author="Lisa Wald" w:date="2016-06-06T15:15:00Z"/>
                <w:rFonts w:eastAsia="Times New Roman" w:cs="Times New Roman"/>
                <w:bCs/>
              </w:rPr>
              <w:pPrChange w:id="31" w:author="Lisa Wald" w:date="2016-06-06T15:15:00Z">
                <w:pPr>
                  <w:ind w:left="1080"/>
                </w:pPr>
              </w:pPrChange>
            </w:pPr>
          </w:p>
          <w:p w:rsidR="00723F2F" w:rsidRPr="00916B6F" w:rsidRDefault="00723F2F" w:rsidP="00723F2F">
            <w:pPr>
              <w:numPr>
                <w:ilvl w:val="0"/>
                <w:numId w:val="29"/>
              </w:numPr>
              <w:ind w:left="720"/>
              <w:rPr>
                <w:ins w:id="32" w:author="Lisa Wald" w:date="2016-06-06T15:15:00Z"/>
                <w:rFonts w:eastAsia="MS Mincho" w:cs="Times New Roman"/>
              </w:rPr>
              <w:pPrChange w:id="33" w:author="Lisa Wald" w:date="2016-06-06T15:15:00Z">
                <w:pPr>
                  <w:numPr>
                    <w:numId w:val="29"/>
                  </w:numPr>
                  <w:ind w:left="720" w:hanging="360"/>
                </w:pPr>
              </w:pPrChange>
            </w:pPr>
            <w:ins w:id="34" w:author="Lisa Wald" w:date="2016-06-06T15:15:00Z">
              <w:r w:rsidRPr="00916B6F">
                <w:rPr>
                  <w:rFonts w:eastAsia="MS Mincho" w:cs="Times New Roman"/>
                </w:rPr>
                <w:t>The health center has examined the potential impact of this CIS under the requirements of other programs as applicable (e.g., 340B Program, FTCA).</w:t>
              </w:r>
            </w:ins>
          </w:p>
          <w:p w:rsidR="00723F2F" w:rsidRPr="00916B6F" w:rsidRDefault="00723F2F" w:rsidP="00723F2F">
            <w:pPr>
              <w:ind w:left="1080"/>
              <w:rPr>
                <w:ins w:id="35" w:author="Lisa Wald" w:date="2016-06-06T15:15:00Z"/>
                <w:rFonts w:eastAsia="Times New Roman" w:cs="Times New Roman"/>
                <w:bCs/>
              </w:rPr>
              <w:pPrChange w:id="36" w:author="Lisa Wald" w:date="2016-06-06T15:15:00Z">
                <w:pPr>
                  <w:ind w:left="1080"/>
                </w:pPr>
              </w:pPrChange>
            </w:pPr>
          </w:p>
          <w:p w:rsidR="00723F2F" w:rsidRPr="008F252E" w:rsidRDefault="00723F2F" w:rsidP="00723F2F">
            <w:pPr>
              <w:numPr>
                <w:ilvl w:val="0"/>
                <w:numId w:val="29"/>
              </w:numPr>
              <w:ind w:left="720"/>
              <w:rPr>
                <w:ins w:id="37" w:author="Lisa Wald" w:date="2016-06-06T15:15:00Z"/>
                <w:rFonts w:eastAsia="MS Mincho" w:cs="Times New Roman"/>
              </w:rPr>
              <w:pPrChange w:id="38" w:author="Lisa Wald" w:date="2016-06-06T15:15:00Z">
                <w:pPr>
                  <w:numPr>
                    <w:numId w:val="29"/>
                  </w:numPr>
                  <w:ind w:left="720" w:hanging="360"/>
                </w:pPr>
              </w:pPrChange>
            </w:pPr>
            <w:ins w:id="39" w:author="Lisa Wald" w:date="2016-06-06T15:15:00Z">
              <w:r w:rsidRPr="00916B6F">
                <w:rPr>
                  <w:rFonts w:eastAsia="MS Mincho" w:cs="Times New Roman"/>
                </w:rPr>
                <w:t>The health center understands that HRSA will consider its current compliance with Health Center Program requirements and regulations (i.e., the status and number of any progressive action conditions)</w:t>
              </w:r>
              <w:r w:rsidRPr="00916B6F">
                <w:rPr>
                  <w:rFonts w:eastAsia="MS Mincho" w:cs="Times New Roman"/>
                  <w:vertAlign w:val="superscript"/>
                </w:rPr>
                <w:t xml:space="preserve"> </w:t>
              </w:r>
              <w:r w:rsidRPr="00916B6F">
                <w:rPr>
                  <w:rFonts w:eastAsia="MS Mincho" w:cs="Times New Roman"/>
                </w:rPr>
                <w:t xml:space="preserve">when making a decision on this CIS request.  (See </w:t>
              </w:r>
              <w:r>
                <w:fldChar w:fldCharType="begin"/>
              </w:r>
              <w:r>
                <w:instrText xml:space="preserve"> HYPERLINK "http://bphc.hrsa.gov/programrequirements/policies/pal201408.html" </w:instrText>
              </w:r>
              <w:r>
                <w:fldChar w:fldCharType="separate"/>
              </w:r>
              <w:r w:rsidRPr="00916B6F">
                <w:rPr>
                  <w:rFonts w:eastAsia="MS Mincho" w:cs="Times New Roman"/>
                  <w:color w:val="0000FF"/>
                  <w:u w:val="single"/>
                </w:rPr>
                <w:t>PAL: 2014-08</w:t>
              </w:r>
              <w:r>
                <w:rPr>
                  <w:rFonts w:eastAsia="MS Mincho" w:cs="Times New Roman"/>
                  <w:color w:val="0000FF"/>
                  <w:u w:val="single"/>
                </w:rPr>
                <w:fldChar w:fldCharType="end"/>
              </w:r>
              <w:r w:rsidRPr="00916B6F">
                <w:rPr>
                  <w:rFonts w:eastAsia="MS Mincho" w:cs="Times New Roman"/>
                </w:rPr>
                <w:t xml:space="preserve"> Health Center Program Requirements Oversight for more information on progressive action).</w:t>
              </w:r>
            </w:ins>
          </w:p>
        </w:tc>
      </w:tr>
      <w:tr w:rsidR="00723F2F" w:rsidTr="00723F2F">
        <w:trPr>
          <w:ins w:id="40" w:author="Lisa Wald" w:date="2016-06-06T15:15:00Z"/>
        </w:trPr>
        <w:tc>
          <w:tcPr>
            <w:tcW w:w="9576" w:type="dxa"/>
            <w:shd w:val="clear" w:color="auto" w:fill="D9D9D9" w:themeFill="background1" w:themeFillShade="D9"/>
            <w:tcPrChange w:id="41" w:author="Lisa Wald" w:date="2016-06-06T15:15:00Z">
              <w:tcPr>
                <w:tcW w:w="9576" w:type="dxa"/>
                <w:shd w:val="clear" w:color="auto" w:fill="D9D9D9" w:themeFill="background1" w:themeFillShade="D9"/>
              </w:tcPr>
            </w:tcPrChange>
          </w:tcPr>
          <w:p w:rsidR="00723F2F" w:rsidRPr="008F252E" w:rsidRDefault="00723F2F" w:rsidP="00723F2F">
            <w:pPr>
              <w:numPr>
                <w:ilvl w:val="0"/>
                <w:numId w:val="28"/>
              </w:numPr>
              <w:spacing w:after="240"/>
              <w:contextualSpacing/>
              <w:rPr>
                <w:ins w:id="42" w:author="Lisa Wald" w:date="2016-06-06T15:15:00Z"/>
                <w:rFonts w:eastAsia="Times New Roman" w:cs="Times New Roman"/>
                <w:b/>
              </w:rPr>
              <w:pPrChange w:id="43" w:author="Lisa Wald" w:date="2016-06-06T15:15:00Z">
                <w:pPr>
                  <w:numPr>
                    <w:numId w:val="28"/>
                  </w:numPr>
                  <w:spacing w:after="240"/>
                  <w:ind w:left="360" w:hanging="360"/>
                  <w:contextualSpacing/>
                </w:pPr>
              </w:pPrChange>
            </w:pPr>
            <w:ins w:id="44" w:author="Lisa Wald" w:date="2016-06-06T15:15:00Z">
              <w:r w:rsidRPr="00916B6F">
                <w:rPr>
                  <w:rFonts w:eastAsia="Times New Roman" w:cs="Times New Roman"/>
                  <w:b/>
                </w:rPr>
                <w:t>I will ensure the health center complies with the following statements related to the implementation of this Change in Scope (CIS) request, if approved:</w:t>
              </w:r>
            </w:ins>
          </w:p>
        </w:tc>
      </w:tr>
      <w:tr w:rsidR="00723F2F" w:rsidTr="00723F2F">
        <w:trPr>
          <w:ins w:id="45" w:author="Lisa Wald" w:date="2016-06-06T15:15:00Z"/>
        </w:trPr>
        <w:tc>
          <w:tcPr>
            <w:tcW w:w="9576" w:type="dxa"/>
            <w:tcPrChange w:id="46" w:author="Lisa Wald" w:date="2016-06-06T15:15:00Z">
              <w:tcPr>
                <w:tcW w:w="9576" w:type="dxa"/>
              </w:tcPr>
            </w:tcPrChange>
          </w:tcPr>
          <w:p w:rsidR="00723F2F" w:rsidRPr="00916B6F" w:rsidRDefault="00723F2F" w:rsidP="00723F2F">
            <w:pPr>
              <w:numPr>
                <w:ilvl w:val="0"/>
                <w:numId w:val="29"/>
              </w:numPr>
              <w:ind w:left="720"/>
              <w:rPr>
                <w:ins w:id="47" w:author="Lisa Wald" w:date="2016-06-06T15:15:00Z"/>
                <w:rFonts w:eastAsia="MS Mincho" w:cs="Times New Roman"/>
              </w:rPr>
              <w:pPrChange w:id="48" w:author="Lisa Wald" w:date="2016-06-06T15:15:00Z">
                <w:pPr>
                  <w:numPr>
                    <w:numId w:val="29"/>
                  </w:numPr>
                  <w:ind w:left="720" w:hanging="360"/>
                </w:pPr>
              </w:pPrChange>
            </w:pPr>
            <w:ins w:id="49" w:author="Lisa Wald" w:date="2016-06-06T15:15:00Z">
              <w:r w:rsidRPr="00916B6F">
                <w:rPr>
                  <w:rFonts w:eastAsia="MS Mincho" w:cs="Times New Roman"/>
                </w:rPr>
                <w:t>All Health Center Program requirements (</w:t>
              </w:r>
              <w:r>
                <w:fldChar w:fldCharType="begin"/>
              </w:r>
              <w:r>
                <w:instrText xml:space="preserve"> HYPERLINK "http://www.bphc.hrsa.gov/programrequirements/index.html" </w:instrText>
              </w:r>
              <w:r>
                <w:fldChar w:fldCharType="separate"/>
              </w:r>
              <w:r w:rsidRPr="00916B6F">
                <w:rPr>
                  <w:rFonts w:eastAsia="MS Mincho" w:cs="Times New Roman"/>
                  <w:color w:val="0000FF"/>
                  <w:u w:val="single"/>
                </w:rPr>
                <w:t>http://www.bphc.hrsa.gov/programrequirements/index.html</w:t>
              </w:r>
              <w:r>
                <w:rPr>
                  <w:rFonts w:eastAsia="MS Mincho" w:cs="Times New Roman"/>
                  <w:color w:val="0000FF"/>
                  <w:u w:val="single"/>
                </w:rPr>
                <w:fldChar w:fldCharType="end"/>
              </w:r>
              <w:r w:rsidRPr="00916B6F">
                <w:rPr>
                  <w:rFonts w:eastAsia="MS Mincho" w:cs="Times New Roman"/>
                </w:rPr>
                <w:t xml:space="preserve">) will apply to this CIS.  Note: Compliance with Health Center Program requirements across sites and services will be assessed through all appropriate means, including site visits and application reviews. </w:t>
              </w:r>
            </w:ins>
          </w:p>
          <w:p w:rsidR="00723F2F" w:rsidRPr="00916B6F" w:rsidRDefault="00723F2F" w:rsidP="00723F2F">
            <w:pPr>
              <w:ind w:left="720"/>
              <w:rPr>
                <w:ins w:id="50" w:author="Lisa Wald" w:date="2016-06-06T15:15:00Z"/>
                <w:rFonts w:eastAsia="MS Mincho" w:cs="Times New Roman"/>
              </w:rPr>
              <w:pPrChange w:id="51" w:author="Lisa Wald" w:date="2016-06-06T15:15:00Z">
                <w:pPr>
                  <w:ind w:left="720"/>
                </w:pPr>
              </w:pPrChange>
            </w:pPr>
          </w:p>
          <w:p w:rsidR="00723F2F" w:rsidRPr="00916B6F" w:rsidRDefault="00723F2F" w:rsidP="00723F2F">
            <w:pPr>
              <w:numPr>
                <w:ilvl w:val="0"/>
                <w:numId w:val="29"/>
              </w:numPr>
              <w:autoSpaceDE w:val="0"/>
              <w:autoSpaceDN w:val="0"/>
              <w:adjustRightInd w:val="0"/>
              <w:ind w:left="720"/>
              <w:rPr>
                <w:ins w:id="52" w:author="Lisa Wald" w:date="2016-06-06T15:15:00Z"/>
                <w:rFonts w:eastAsia="MS Mincho" w:cs="Times New Roman"/>
                <w:b/>
                <w:color w:val="000000"/>
              </w:rPr>
              <w:pPrChange w:id="53" w:author="Lisa Wald" w:date="2016-06-06T15:15:00Z">
                <w:pPr>
                  <w:numPr>
                    <w:numId w:val="29"/>
                  </w:numPr>
                  <w:autoSpaceDE w:val="0"/>
                  <w:autoSpaceDN w:val="0"/>
                  <w:adjustRightInd w:val="0"/>
                  <w:ind w:left="720" w:hanging="360"/>
                </w:pPr>
              </w:pPrChange>
            </w:pPr>
            <w:ins w:id="54" w:author="Lisa Wald" w:date="2016-06-06T15:15:00Z">
              <w:r w:rsidRPr="00916B6F">
                <w:rPr>
                  <w:rFonts w:eastAsia="MS Mincho" w:cs="Times New Roman"/>
                  <w:color w:val="000000"/>
                </w:rPr>
                <w:lastRenderedPageBreak/>
                <w:t xml:space="preserve">This CIS will be undertaken directly by or on behalf of the health center for the benefit of the current or proposed health center patient population, and the health center’s governing board will retain oversight over the provision of any services and/or sites. </w:t>
              </w:r>
            </w:ins>
          </w:p>
          <w:p w:rsidR="00723F2F" w:rsidRPr="00916B6F" w:rsidRDefault="00723F2F" w:rsidP="00723F2F">
            <w:pPr>
              <w:ind w:left="360"/>
              <w:rPr>
                <w:ins w:id="55" w:author="Lisa Wald" w:date="2016-06-06T15:15:00Z"/>
                <w:rFonts w:eastAsia="MS Mincho" w:cs="Times New Roman"/>
                <w:b/>
              </w:rPr>
              <w:pPrChange w:id="56" w:author="Lisa Wald" w:date="2016-06-06T15:15:00Z">
                <w:pPr>
                  <w:ind w:left="360"/>
                </w:pPr>
              </w:pPrChange>
            </w:pPr>
          </w:p>
          <w:p w:rsidR="00723F2F" w:rsidRPr="00916B6F" w:rsidRDefault="00723F2F" w:rsidP="00723F2F">
            <w:pPr>
              <w:numPr>
                <w:ilvl w:val="0"/>
                <w:numId w:val="29"/>
              </w:numPr>
              <w:ind w:left="720"/>
              <w:rPr>
                <w:ins w:id="57" w:author="Lisa Wald" w:date="2016-06-06T15:15:00Z"/>
                <w:rFonts w:eastAsia="MS Mincho" w:cs="Times New Roman"/>
              </w:rPr>
              <w:pPrChange w:id="58" w:author="Lisa Wald" w:date="2016-06-06T15:15:00Z">
                <w:pPr>
                  <w:numPr>
                    <w:numId w:val="29"/>
                  </w:numPr>
                  <w:ind w:left="720" w:hanging="360"/>
                </w:pPr>
              </w:pPrChange>
            </w:pPr>
            <w:ins w:id="59" w:author="Lisa Wald" w:date="2016-06-06T15:15:00Z">
              <w:r w:rsidRPr="00916B6F">
                <w:rPr>
                  <w:rFonts w:eastAsia="MS Mincho" w:cs="Times New Roman"/>
                </w:rPr>
                <w:t xml:space="preserve">This CIS will be accomplished without additional Health Center Program Federal award funding and will not shift resources away from carrying out the current HRSA-approved scope of project. </w:t>
              </w:r>
            </w:ins>
          </w:p>
          <w:p w:rsidR="00723F2F" w:rsidRPr="00916B6F" w:rsidRDefault="00723F2F" w:rsidP="00723F2F">
            <w:pPr>
              <w:ind w:left="720"/>
              <w:rPr>
                <w:ins w:id="60" w:author="Lisa Wald" w:date="2016-06-06T15:15:00Z"/>
                <w:rFonts w:eastAsia="Times New Roman" w:cs="Times New Roman"/>
                <w:b/>
              </w:rPr>
              <w:pPrChange w:id="61" w:author="Lisa Wald" w:date="2016-06-06T15:15:00Z">
                <w:pPr>
                  <w:ind w:left="720"/>
                </w:pPr>
              </w:pPrChange>
            </w:pPr>
          </w:p>
          <w:p w:rsidR="00723F2F" w:rsidRPr="00916B6F" w:rsidRDefault="00723F2F" w:rsidP="00723F2F">
            <w:pPr>
              <w:numPr>
                <w:ilvl w:val="0"/>
                <w:numId w:val="29"/>
              </w:numPr>
              <w:ind w:left="720"/>
              <w:rPr>
                <w:ins w:id="62" w:author="Lisa Wald" w:date="2016-06-06T15:15:00Z"/>
                <w:rFonts w:eastAsia="MS Mincho" w:cs="Times New Roman"/>
              </w:rPr>
              <w:pPrChange w:id="63" w:author="Lisa Wald" w:date="2016-06-06T15:15:00Z">
                <w:pPr>
                  <w:numPr>
                    <w:numId w:val="29"/>
                  </w:numPr>
                  <w:ind w:left="720" w:hanging="360"/>
                </w:pPr>
              </w:pPrChange>
            </w:pPr>
            <w:ins w:id="64" w:author="Lisa Wald" w:date="2016-06-06T15:15:00Z">
              <w:r w:rsidRPr="00916B6F">
                <w:rPr>
                  <w:rFonts w:eastAsia="MS Mincho" w:cs="Times New Roman"/>
                </w:rPr>
                <w:t>The impact of this CIS will be reflected in the total budget submitted with the health center’s next annual competing or non-competing or designation application.</w:t>
              </w:r>
            </w:ins>
          </w:p>
          <w:p w:rsidR="00723F2F" w:rsidRPr="00916B6F" w:rsidRDefault="00723F2F" w:rsidP="00723F2F">
            <w:pPr>
              <w:rPr>
                <w:ins w:id="65" w:author="Lisa Wald" w:date="2016-06-06T15:15:00Z"/>
                <w:rFonts w:eastAsia="MS Mincho" w:cs="Times New Roman"/>
                <w:b/>
                <w:bCs/>
              </w:rPr>
              <w:pPrChange w:id="66" w:author="Lisa Wald" w:date="2016-06-06T15:15:00Z">
                <w:pPr/>
              </w:pPrChange>
            </w:pPr>
          </w:p>
          <w:p w:rsidR="00723F2F" w:rsidRPr="00916B6F" w:rsidRDefault="00723F2F" w:rsidP="00723F2F">
            <w:pPr>
              <w:numPr>
                <w:ilvl w:val="0"/>
                <w:numId w:val="29"/>
              </w:numPr>
              <w:ind w:left="720"/>
              <w:rPr>
                <w:ins w:id="67" w:author="Lisa Wald" w:date="2016-06-06T15:15:00Z"/>
                <w:rFonts w:eastAsia="MS Mincho" w:cs="Times New Roman"/>
              </w:rPr>
              <w:pPrChange w:id="68" w:author="Lisa Wald" w:date="2016-06-06T15:15:00Z">
                <w:pPr>
                  <w:numPr>
                    <w:numId w:val="29"/>
                  </w:numPr>
                  <w:ind w:left="720" w:hanging="360"/>
                </w:pPr>
              </w:pPrChange>
            </w:pPr>
            <w:ins w:id="69" w:author="Lisa Wald" w:date="2016-06-06T15:15:00Z">
              <w:r w:rsidRPr="00916B6F">
                <w:rPr>
                  <w:rFonts w:eastAsia="MS Mincho" w:cs="Times New Roman"/>
                </w:rPr>
                <w:t xml:space="preserve">This CIS will be implemented and verified within 120 days of receiving the NoA or HRSA notification approving the change. Refer to </w:t>
              </w:r>
              <w:r>
                <w:fldChar w:fldCharType="begin"/>
              </w:r>
              <w:r>
                <w:instrText xml:space="preserve"> HYPERLINK "http://www.bphc.hrsa.gov/policiesregulations/policies/pdfs/pal201410.pdf" </w:instrText>
              </w:r>
              <w:r>
                <w:fldChar w:fldCharType="separate"/>
              </w:r>
              <w:r w:rsidRPr="00916B6F">
                <w:rPr>
                  <w:rFonts w:eastAsia="MS Mincho" w:cs="Times New Roman"/>
                  <w:color w:val="0000FF"/>
                  <w:u w:val="single"/>
                </w:rPr>
                <w:t>http://www.bphc.hrsa.gov/policiesregulations/policies/pdfs/pal201410.pdf</w:t>
              </w:r>
              <w:r>
                <w:rPr>
                  <w:rFonts w:eastAsia="MS Mincho" w:cs="Times New Roman"/>
                  <w:color w:val="0000FF"/>
                  <w:u w:val="single"/>
                </w:rPr>
                <w:fldChar w:fldCharType="end"/>
              </w:r>
              <w:r w:rsidRPr="00916B6F">
                <w:rPr>
                  <w:rFonts w:eastAsia="MS Mincho" w:cs="Times New Roman"/>
                </w:rPr>
                <w:t>.</w:t>
              </w:r>
            </w:ins>
          </w:p>
          <w:p w:rsidR="00723F2F" w:rsidRPr="00916B6F" w:rsidRDefault="00723F2F" w:rsidP="00723F2F">
            <w:pPr>
              <w:ind w:left="720"/>
              <w:rPr>
                <w:ins w:id="70" w:author="Lisa Wald" w:date="2016-06-06T15:15:00Z"/>
                <w:rFonts w:eastAsia="MS Mincho" w:cs="Times New Roman"/>
                <w:b/>
                <w:bCs/>
              </w:rPr>
              <w:pPrChange w:id="71" w:author="Lisa Wald" w:date="2016-06-06T15:15:00Z">
                <w:pPr>
                  <w:ind w:left="720"/>
                </w:pPr>
              </w:pPrChange>
            </w:pPr>
          </w:p>
          <w:p w:rsidR="00723F2F" w:rsidRPr="00916B6F" w:rsidRDefault="00723F2F" w:rsidP="00723F2F">
            <w:pPr>
              <w:numPr>
                <w:ilvl w:val="0"/>
                <w:numId w:val="29"/>
              </w:numPr>
              <w:ind w:left="720"/>
              <w:rPr>
                <w:ins w:id="72" w:author="Lisa Wald" w:date="2016-06-06T15:15:00Z"/>
                <w:rFonts w:eastAsia="MS Mincho" w:cs="Times New Roman"/>
                <w:b/>
                <w:bCs/>
              </w:rPr>
              <w:pPrChange w:id="73" w:author="Lisa Wald" w:date="2016-06-06T15:15:00Z">
                <w:pPr>
                  <w:numPr>
                    <w:numId w:val="29"/>
                  </w:numPr>
                  <w:ind w:left="720" w:hanging="360"/>
                </w:pPr>
              </w:pPrChange>
            </w:pPr>
            <w:ins w:id="74" w:author="Lisa Wald" w:date="2016-06-06T15:15:00Z">
              <w:r w:rsidRPr="00916B6F">
                <w:rPr>
                  <w:rFonts w:eastAsia="MS Mincho" w:cs="Times New Roman"/>
                </w:rPr>
                <w:t>This CIS will not diminish the patient population’s access to and quality of services currently provided by the health center.</w:t>
              </w:r>
            </w:ins>
          </w:p>
          <w:p w:rsidR="00723F2F" w:rsidRPr="00916B6F" w:rsidRDefault="00723F2F" w:rsidP="00723F2F">
            <w:pPr>
              <w:ind w:left="720"/>
              <w:rPr>
                <w:ins w:id="75" w:author="Lisa Wald" w:date="2016-06-06T15:15:00Z"/>
                <w:rFonts w:eastAsia="MS Mincho" w:cs="Times New Roman"/>
                <w:b/>
                <w:bCs/>
              </w:rPr>
              <w:pPrChange w:id="76" w:author="Lisa Wald" w:date="2016-06-06T15:15:00Z">
                <w:pPr>
                  <w:ind w:left="720"/>
                </w:pPr>
              </w:pPrChange>
            </w:pPr>
          </w:p>
          <w:p w:rsidR="00723F2F" w:rsidRPr="00916B6F" w:rsidRDefault="00723F2F" w:rsidP="00723F2F">
            <w:pPr>
              <w:numPr>
                <w:ilvl w:val="0"/>
                <w:numId w:val="29"/>
              </w:numPr>
              <w:ind w:left="720"/>
              <w:rPr>
                <w:ins w:id="77" w:author="Lisa Wald" w:date="2016-06-06T15:15:00Z"/>
                <w:rFonts w:eastAsia="MS Mincho" w:cs="Times New Roman"/>
                <w:b/>
                <w:bCs/>
              </w:rPr>
              <w:pPrChange w:id="78" w:author="Lisa Wald" w:date="2016-06-06T15:15:00Z">
                <w:pPr>
                  <w:numPr>
                    <w:numId w:val="29"/>
                  </w:numPr>
                  <w:ind w:left="720" w:hanging="360"/>
                </w:pPr>
              </w:pPrChange>
            </w:pPr>
            <w:ins w:id="79" w:author="Lisa Wald" w:date="2016-06-06T15:15:00Z">
              <w:r w:rsidRPr="00916B6F">
                <w:rPr>
                  <w:rFonts w:eastAsia="MS Mincho" w:cs="Times New Roman"/>
                </w:rPr>
                <w:t xml:space="preserve">No additional changes in scope are necessary to implement this CIS (e.g., approval of a new site does not entail approval of any new services to be provided at the new site). </w:t>
              </w:r>
            </w:ins>
          </w:p>
          <w:p w:rsidR="00723F2F" w:rsidRPr="00916B6F" w:rsidRDefault="00723F2F" w:rsidP="00723F2F">
            <w:pPr>
              <w:ind w:left="720"/>
              <w:rPr>
                <w:ins w:id="80" w:author="Lisa Wald" w:date="2016-06-06T15:15:00Z"/>
                <w:rFonts w:eastAsia="MS Mincho" w:cs="Times New Roman"/>
                <w:b/>
                <w:bCs/>
              </w:rPr>
              <w:pPrChange w:id="81" w:author="Lisa Wald" w:date="2016-06-06T15:15:00Z">
                <w:pPr>
                  <w:ind w:left="720"/>
                </w:pPr>
              </w:pPrChange>
            </w:pPr>
          </w:p>
          <w:p w:rsidR="00723F2F" w:rsidRPr="0061173D" w:rsidRDefault="00723F2F" w:rsidP="00723F2F">
            <w:pPr>
              <w:numPr>
                <w:ilvl w:val="0"/>
                <w:numId w:val="29"/>
              </w:numPr>
              <w:ind w:left="720"/>
              <w:rPr>
                <w:ins w:id="82" w:author="Lisa Wald" w:date="2016-06-06T15:15:00Z"/>
                <w:b/>
              </w:rPr>
              <w:pPrChange w:id="83" w:author="Lisa Wald" w:date="2016-06-06T15:15:00Z">
                <w:pPr>
                  <w:numPr>
                    <w:numId w:val="29"/>
                  </w:numPr>
                  <w:ind w:left="720" w:hanging="360"/>
                </w:pPr>
              </w:pPrChange>
            </w:pPr>
            <w:ins w:id="84" w:author="Lisa Wald" w:date="2016-06-06T15:15:00Z">
              <w:r w:rsidRPr="0061173D">
                <w:rPr>
                  <w:rFonts w:eastAsia="MS Mincho" w:cs="Times New Roman"/>
                </w:rPr>
                <w:t>The health center will take all applicable steps related to the requirements of other programs impacted by this change in scope request.</w:t>
              </w:r>
            </w:ins>
          </w:p>
        </w:tc>
      </w:tr>
    </w:tbl>
    <w:p w:rsidR="00723F2F" w:rsidRDefault="00723F2F" w:rsidP="00723F2F">
      <w:pPr>
        <w:shd w:val="clear" w:color="auto" w:fill="FFFFFF"/>
        <w:spacing w:after="0" w:line="270" w:lineRule="atLeast"/>
        <w:rPr>
          <w:ins w:id="85" w:author="Lisa Wald" w:date="2016-06-06T15:15:00Z"/>
          <w:rFonts w:eastAsia="Times New Roman" w:cstheme="minorHAnsi"/>
          <w:b/>
          <w:sz w:val="24"/>
        </w:rPr>
      </w:pPr>
      <w:ins w:id="86" w:author="Lisa Wald" w:date="2016-06-06T15:15:00Z">
        <w:r>
          <w:rPr>
            <w:rFonts w:eastAsia="Times New Roman" w:cstheme="minorHAnsi"/>
            <w:b/>
            <w:sz w:val="24"/>
          </w:rPr>
          <w:lastRenderedPageBreak/>
          <w:br w:type="textWrapping" w:clear="all"/>
        </w:r>
      </w:ins>
    </w:p>
    <w:p w:rsidR="00723F2F" w:rsidRDefault="00723F2F" w:rsidP="00723F2F">
      <w:pPr>
        <w:shd w:val="clear" w:color="auto" w:fill="FFFFFF"/>
        <w:spacing w:after="0" w:line="270" w:lineRule="atLeast"/>
        <w:rPr>
          <w:ins w:id="87" w:author="Lisa Wald" w:date="2016-06-06T15:15:00Z"/>
          <w:rFonts w:eastAsia="Times New Roman" w:cstheme="minorHAnsi"/>
          <w:b/>
          <w:sz w:val="24"/>
        </w:rPr>
      </w:pPr>
    </w:p>
    <w:p w:rsidR="00723F2F" w:rsidRPr="00D141E4" w:rsidRDefault="00723F2F" w:rsidP="00723F2F">
      <w:pPr>
        <w:shd w:val="clear" w:color="auto" w:fill="FFFFFF"/>
        <w:spacing w:after="0" w:line="270" w:lineRule="atLeast"/>
        <w:rPr>
          <w:ins w:id="88" w:author="Lisa Wald" w:date="2016-06-06T15:15:00Z"/>
          <w:rFonts w:eastAsia="Times New Roman" w:cstheme="minorHAnsi"/>
          <w:b/>
          <w:sz w:val="24"/>
        </w:rPr>
      </w:pPr>
      <w:ins w:id="89" w:author="Lisa Wald" w:date="2016-06-06T15:15:00Z">
        <w:r w:rsidRPr="00D141E4">
          <w:rPr>
            <w:rFonts w:eastAsia="Times New Roman" w:cstheme="minorHAnsi"/>
            <w:b/>
            <w:sz w:val="24"/>
          </w:rPr>
          <w:t xml:space="preserve">Change in Scope </w:t>
        </w:r>
        <w:r>
          <w:rPr>
            <w:rFonts w:eastAsia="Times New Roman" w:cstheme="minorHAnsi"/>
            <w:b/>
            <w:sz w:val="24"/>
          </w:rPr>
          <w:t>Questions</w:t>
        </w:r>
        <w:r w:rsidRPr="00D141E4">
          <w:rPr>
            <w:rFonts w:eastAsia="Times New Roman" w:cstheme="minorHAnsi"/>
            <w:b/>
            <w:sz w:val="24"/>
          </w:rPr>
          <w:t>:</w:t>
        </w:r>
      </w:ins>
    </w:p>
    <w:p w:rsidR="00723F2F" w:rsidRDefault="00723F2F" w:rsidP="00723F2F">
      <w:pPr>
        <w:shd w:val="clear" w:color="auto" w:fill="FFFFFF"/>
        <w:spacing w:after="0" w:line="270" w:lineRule="atLeast"/>
        <w:rPr>
          <w:ins w:id="90" w:author="Lisa Wald" w:date="2016-06-06T15:15:00Z"/>
          <w:rFonts w:eastAsia="Times New Roman" w:cstheme="minorHAnsi"/>
          <w:color w:val="414141"/>
        </w:rPr>
      </w:pPr>
    </w:p>
    <w:tbl>
      <w:tblPr>
        <w:tblW w:w="936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4A0" w:firstRow="1" w:lastRow="0" w:firstColumn="1" w:lastColumn="0" w:noHBand="0" w:noVBand="1"/>
      </w:tblPr>
      <w:tblGrid>
        <w:gridCol w:w="9360"/>
      </w:tblGrid>
      <w:tr w:rsidR="00723F2F" w:rsidRPr="009D7269" w:rsidTr="005A2C99">
        <w:trPr>
          <w:ins w:id="91" w:author="Lisa Wald" w:date="2016-06-06T15:15:00Z"/>
        </w:trPr>
        <w:tc>
          <w:tcPr>
            <w:tcW w:w="9360" w:type="dxa"/>
            <w:shd w:val="clear" w:color="auto" w:fill="D9D9D9" w:themeFill="background1" w:themeFillShade="D9"/>
            <w:tcMar>
              <w:top w:w="0" w:type="dxa"/>
              <w:left w:w="108" w:type="dxa"/>
              <w:bottom w:w="0" w:type="dxa"/>
              <w:right w:w="108" w:type="dxa"/>
            </w:tcMar>
          </w:tcPr>
          <w:p w:rsidR="00723F2F" w:rsidRDefault="00723F2F" w:rsidP="00723F2F">
            <w:pPr>
              <w:pStyle w:val="ListParagraph"/>
              <w:numPr>
                <w:ilvl w:val="0"/>
                <w:numId w:val="26"/>
              </w:numPr>
              <w:spacing w:after="0" w:line="240" w:lineRule="auto"/>
              <w:rPr>
                <w:ins w:id="92" w:author="Lisa Wald" w:date="2016-06-06T15:15:00Z"/>
                <w:rFonts w:cstheme="minorHAnsi"/>
                <w:b/>
              </w:rPr>
            </w:pPr>
            <w:ins w:id="93" w:author="Lisa Wald" w:date="2016-06-06T15:15:00Z">
              <w:r>
                <w:rPr>
                  <w:rFonts w:cstheme="minorHAnsi"/>
                  <w:b/>
                </w:rPr>
                <w:t>OVERVIEW</w:t>
              </w:r>
            </w:ins>
          </w:p>
          <w:p w:rsidR="00723F2F" w:rsidRPr="00086612" w:rsidRDefault="00723F2F" w:rsidP="005A2C99">
            <w:pPr>
              <w:spacing w:after="0" w:line="240" w:lineRule="auto"/>
              <w:rPr>
                <w:ins w:id="94" w:author="Lisa Wald" w:date="2016-06-06T15:15:00Z"/>
                <w:color w:val="000000"/>
              </w:rPr>
            </w:pPr>
            <w:ins w:id="95" w:author="Lisa Wald" w:date="2016-06-06T15:15:00Z">
              <w:r w:rsidRPr="00086612">
                <w:rPr>
                  <w:color w:val="000000"/>
                  <w:u w:val="single"/>
                </w:rPr>
                <w:t>Required Attachment:</w:t>
              </w:r>
              <w:r w:rsidRPr="00086612">
                <w:rPr>
                  <w:color w:val="000000"/>
                </w:rPr>
                <w:t xml:space="preserve"> UDS Mapper Map &amp; Data Table</w:t>
              </w:r>
            </w:ins>
          </w:p>
          <w:p w:rsidR="00723F2F" w:rsidRPr="00086612" w:rsidRDefault="00723F2F" w:rsidP="005A2C99">
            <w:pPr>
              <w:spacing w:after="0" w:line="240" w:lineRule="auto"/>
              <w:rPr>
                <w:ins w:id="96" w:author="Lisa Wald" w:date="2016-06-06T15:15:00Z"/>
                <w:color w:val="000000"/>
              </w:rPr>
            </w:pPr>
            <w:ins w:id="97" w:author="Lisa Wald" w:date="2016-06-06T15:15:00Z">
              <w:r w:rsidRPr="00086612">
                <w:rPr>
                  <w:color w:val="000000"/>
                  <w:u w:val="single"/>
                </w:rPr>
                <w:t>Optional Attachment</w:t>
              </w:r>
              <w:r w:rsidRPr="00086612">
                <w:rPr>
                  <w:color w:val="000000"/>
                </w:rPr>
                <w:t xml:space="preserve">: Other Supporting Need Documentation </w:t>
              </w:r>
            </w:ins>
          </w:p>
          <w:p w:rsidR="00723F2F" w:rsidRPr="00086612" w:rsidRDefault="00723F2F" w:rsidP="005A2C99">
            <w:pPr>
              <w:spacing w:after="0" w:line="240" w:lineRule="auto"/>
              <w:rPr>
                <w:ins w:id="98" w:author="Lisa Wald" w:date="2016-06-06T15:15:00Z"/>
                <w:i/>
                <w:iCs/>
              </w:rPr>
            </w:pPr>
            <w:ins w:id="99" w:author="Lisa Wald" w:date="2016-06-06T15:15:00Z">
              <w:r w:rsidRPr="00086612">
                <w:rPr>
                  <w:rStyle w:val="Hyperlink"/>
                  <w:i/>
                  <w:iCs/>
                  <w:color w:val="auto"/>
                  <w:u w:val="none"/>
                </w:rPr>
                <w:t>NOTE:  T</w:t>
              </w:r>
              <w:r w:rsidRPr="00086612">
                <w:rPr>
                  <w:i/>
                  <w:iCs/>
                </w:rPr>
                <w:t xml:space="preserve">he UDS Mapper Map and Data Table are required </w:t>
              </w:r>
              <w:r w:rsidRPr="00086612">
                <w:rPr>
                  <w:rStyle w:val="Hyperlink"/>
                  <w:i/>
                  <w:iCs/>
                  <w:color w:val="auto"/>
                  <w:u w:val="none"/>
                </w:rPr>
                <w:t>and should be used to support the explanations provided in this CIS request</w:t>
              </w:r>
              <w:r w:rsidRPr="00086612">
                <w:rPr>
                  <w:i/>
                  <w:iCs/>
                </w:rPr>
                <w:t>; upload any additional need data/documentation as necessary</w:t>
              </w:r>
              <w:r w:rsidRPr="00086612">
                <w:rPr>
                  <w:rStyle w:val="Hyperlink"/>
                  <w:i/>
                  <w:iCs/>
                  <w:color w:val="auto"/>
                  <w:u w:val="none"/>
                </w:rPr>
                <w:t xml:space="preserve">. HRSA will use UDS Mapper data to assess unmet need and service area overlap. If UDS </w:t>
              </w:r>
              <w:r w:rsidRPr="00086612">
                <w:rPr>
                  <w:i/>
                  <w:iCs/>
                </w:rPr>
                <w:t xml:space="preserve">Mapper Map and Data Table </w:t>
              </w:r>
              <w:r w:rsidRPr="00086612">
                <w:rPr>
                  <w:rStyle w:val="Hyperlink"/>
                  <w:i/>
                  <w:iCs/>
                  <w:color w:val="auto"/>
                  <w:u w:val="none"/>
                </w:rPr>
                <w:t xml:space="preserve">are not yet available, attach other relevant and comparable documentation which supports this request.  </w:t>
              </w:r>
              <w:r w:rsidRPr="00086612">
                <w:rPr>
                  <w:i/>
                  <w:iCs/>
                </w:rPr>
                <w:t>UDS Mapper:</w:t>
              </w:r>
              <w:r w:rsidRPr="00025516">
                <w:t xml:space="preserve"> </w:t>
              </w:r>
              <w:r>
                <w:fldChar w:fldCharType="begin"/>
              </w:r>
              <w:r>
                <w:instrText xml:space="preserve"> HYPERLINK "http://www.udsmapper.org" </w:instrText>
              </w:r>
              <w:r>
                <w:fldChar w:fldCharType="separate"/>
              </w:r>
              <w:r w:rsidRPr="00086612">
                <w:rPr>
                  <w:rStyle w:val="Hyperlink"/>
                  <w:i/>
                  <w:iCs/>
                  <w:color w:val="auto"/>
                  <w:u w:val="none"/>
                </w:rPr>
                <w:t>http://www.udsmapper.org</w:t>
              </w:r>
              <w:r>
                <w:rPr>
                  <w:rStyle w:val="Hyperlink"/>
                  <w:i/>
                  <w:iCs/>
                  <w:color w:val="auto"/>
                  <w:u w:val="none"/>
                </w:rPr>
                <w:fldChar w:fldCharType="end"/>
              </w:r>
              <w:r w:rsidRPr="00086612">
                <w:rPr>
                  <w:rStyle w:val="Hyperlink"/>
                  <w:i/>
                  <w:iCs/>
                  <w:color w:val="auto"/>
                  <w:u w:val="none"/>
                </w:rPr>
                <w:t xml:space="preserve">. </w:t>
              </w:r>
              <w:r w:rsidRPr="00086612">
                <w:rPr>
                  <w:i/>
                  <w:iCs/>
                </w:rPr>
                <w:t>For a UDS Mapper sample to support a CIS request, click here (placeholder for external resource).</w:t>
              </w:r>
            </w:ins>
          </w:p>
        </w:tc>
      </w:tr>
      <w:tr w:rsidR="00723F2F" w:rsidRPr="00246948" w:rsidTr="005A2C99">
        <w:trPr>
          <w:ins w:id="100" w:author="Lisa Wald" w:date="2016-06-06T15:15:00Z"/>
        </w:trPr>
        <w:tc>
          <w:tcPr>
            <w:tcW w:w="9360" w:type="dxa"/>
            <w:tcMar>
              <w:top w:w="0" w:type="dxa"/>
              <w:left w:w="108" w:type="dxa"/>
              <w:bottom w:w="0" w:type="dxa"/>
              <w:right w:w="108" w:type="dxa"/>
            </w:tcMar>
          </w:tcPr>
          <w:p w:rsidR="00723F2F" w:rsidRPr="00212139" w:rsidRDefault="00723F2F" w:rsidP="00723F2F">
            <w:pPr>
              <w:pStyle w:val="ListParagraph"/>
              <w:numPr>
                <w:ilvl w:val="1"/>
                <w:numId w:val="20"/>
              </w:numPr>
              <w:spacing w:after="0" w:line="240" w:lineRule="auto"/>
              <w:ind w:left="360"/>
              <w:rPr>
                <w:ins w:id="101" w:author="Lisa Wald" w:date="2016-06-06T15:15:00Z"/>
                <w:rFonts w:cstheme="minorHAnsi"/>
                <w:b/>
              </w:rPr>
            </w:pPr>
            <w:ins w:id="102" w:author="Lisa Wald" w:date="2016-06-06T15:15:00Z">
              <w:r w:rsidRPr="00212139">
                <w:rPr>
                  <w:rFonts w:cstheme="minorHAnsi"/>
                  <w:b/>
                </w:rPr>
                <w:lastRenderedPageBreak/>
                <w:t xml:space="preserve">The proposed change </w:t>
              </w:r>
              <w:r>
                <w:rPr>
                  <w:rFonts w:cstheme="minorHAnsi"/>
                  <w:b/>
                </w:rPr>
                <w:t xml:space="preserve">will add the following </w:t>
              </w:r>
              <w:r w:rsidRPr="00212139">
                <w:rPr>
                  <w:rFonts w:cstheme="minorHAnsi"/>
                  <w:b/>
                </w:rPr>
                <w:t>target population</w:t>
              </w:r>
              <w:r>
                <w:rPr>
                  <w:rFonts w:cstheme="minorHAnsi"/>
                  <w:b/>
                </w:rPr>
                <w:t>(s) to the health center’s scope of project</w:t>
              </w:r>
              <w:r w:rsidRPr="00212139">
                <w:rPr>
                  <w:rFonts w:cstheme="minorHAnsi"/>
                  <w:b/>
                </w:rPr>
                <w:t xml:space="preserve"> (check all that apply): </w:t>
              </w:r>
            </w:ins>
          </w:p>
          <w:p w:rsidR="00723F2F" w:rsidRPr="00661062" w:rsidRDefault="00723F2F" w:rsidP="00723F2F">
            <w:pPr>
              <w:pStyle w:val="ListParagraph"/>
              <w:numPr>
                <w:ilvl w:val="0"/>
                <w:numId w:val="21"/>
              </w:numPr>
              <w:spacing w:after="0" w:line="240" w:lineRule="auto"/>
              <w:ind w:left="360"/>
              <w:rPr>
                <w:ins w:id="103" w:author="Lisa Wald" w:date="2016-06-06T15:15:00Z"/>
                <w:rFonts w:cstheme="minorHAnsi"/>
              </w:rPr>
            </w:pPr>
            <w:ins w:id="104" w:author="Lisa Wald" w:date="2016-06-06T15:15:00Z">
              <w:r w:rsidRPr="00661062">
                <w:rPr>
                  <w:rFonts w:cstheme="minorHAnsi"/>
                </w:rPr>
                <w:t>330(e) General medically underserved population</w:t>
              </w:r>
            </w:ins>
          </w:p>
          <w:p w:rsidR="00723F2F" w:rsidRPr="00661062" w:rsidRDefault="00723F2F" w:rsidP="00723F2F">
            <w:pPr>
              <w:pStyle w:val="ListParagraph"/>
              <w:numPr>
                <w:ilvl w:val="0"/>
                <w:numId w:val="21"/>
              </w:numPr>
              <w:spacing w:after="0" w:line="240" w:lineRule="auto"/>
              <w:ind w:left="360"/>
              <w:rPr>
                <w:ins w:id="105" w:author="Lisa Wald" w:date="2016-06-06T15:15:00Z"/>
                <w:rFonts w:cstheme="minorHAnsi"/>
              </w:rPr>
            </w:pPr>
            <w:ins w:id="106" w:author="Lisa Wald" w:date="2016-06-06T15:15:00Z">
              <w:r w:rsidRPr="00661062">
                <w:rPr>
                  <w:rFonts w:cstheme="minorHAnsi"/>
                </w:rPr>
                <w:t>330(g) Migratory</w:t>
              </w:r>
              <w:r>
                <w:rPr>
                  <w:rFonts w:cstheme="minorHAnsi"/>
                </w:rPr>
                <w:t xml:space="preserve"> and seasonal agricultural </w:t>
              </w:r>
              <w:r w:rsidRPr="00661062">
                <w:rPr>
                  <w:rFonts w:cstheme="minorHAnsi"/>
                </w:rPr>
                <w:t>workers</w:t>
              </w:r>
            </w:ins>
          </w:p>
          <w:p w:rsidR="00723F2F" w:rsidRPr="00661062" w:rsidRDefault="00723F2F" w:rsidP="00723F2F">
            <w:pPr>
              <w:pStyle w:val="ListParagraph"/>
              <w:numPr>
                <w:ilvl w:val="0"/>
                <w:numId w:val="21"/>
              </w:numPr>
              <w:spacing w:after="0" w:line="240" w:lineRule="auto"/>
              <w:ind w:left="360"/>
              <w:rPr>
                <w:ins w:id="107" w:author="Lisa Wald" w:date="2016-06-06T15:15:00Z"/>
                <w:rFonts w:cstheme="minorHAnsi"/>
              </w:rPr>
            </w:pPr>
            <w:ins w:id="108" w:author="Lisa Wald" w:date="2016-06-06T15:15:00Z">
              <w:r w:rsidRPr="00661062">
                <w:rPr>
                  <w:rFonts w:cstheme="minorHAnsi"/>
                </w:rPr>
                <w:t xml:space="preserve">330(h) </w:t>
              </w:r>
              <w:r>
                <w:rPr>
                  <w:rFonts w:cstheme="minorHAnsi"/>
                </w:rPr>
                <w:t>I</w:t>
              </w:r>
              <w:r w:rsidRPr="00661062">
                <w:rPr>
                  <w:rFonts w:cstheme="minorHAnsi"/>
                </w:rPr>
                <w:t>ndividuals</w:t>
              </w:r>
              <w:r>
                <w:rPr>
                  <w:rFonts w:cstheme="minorHAnsi"/>
                </w:rPr>
                <w:t xml:space="preserve"> experiencing homelessness</w:t>
              </w:r>
            </w:ins>
          </w:p>
          <w:p w:rsidR="00723F2F" w:rsidRPr="00086612" w:rsidRDefault="00723F2F" w:rsidP="00723F2F">
            <w:pPr>
              <w:pStyle w:val="ListParagraph"/>
              <w:numPr>
                <w:ilvl w:val="0"/>
                <w:numId w:val="21"/>
              </w:numPr>
              <w:spacing w:after="0" w:line="240" w:lineRule="auto"/>
              <w:ind w:left="360"/>
              <w:rPr>
                <w:ins w:id="109" w:author="Lisa Wald" w:date="2016-06-06T15:15:00Z"/>
                <w:rFonts w:cstheme="minorHAnsi"/>
              </w:rPr>
            </w:pPr>
            <w:ins w:id="110" w:author="Lisa Wald" w:date="2016-06-06T15:15:00Z">
              <w:r w:rsidRPr="00661062">
                <w:rPr>
                  <w:rFonts w:cstheme="minorHAnsi"/>
                </w:rPr>
                <w:t>330(i) Residents of public housing</w:t>
              </w:r>
            </w:ins>
          </w:p>
        </w:tc>
      </w:tr>
      <w:tr w:rsidR="00723F2F" w:rsidRPr="00951412" w:rsidTr="005A2C99">
        <w:trPr>
          <w:trHeight w:val="620"/>
          <w:ins w:id="111" w:author="Lisa Wald" w:date="2016-06-06T15:15:00Z"/>
        </w:trPr>
        <w:tc>
          <w:tcPr>
            <w:tcW w:w="9360" w:type="dxa"/>
            <w:shd w:val="clear" w:color="auto" w:fill="auto"/>
            <w:tcMar>
              <w:top w:w="0" w:type="dxa"/>
              <w:left w:w="108" w:type="dxa"/>
              <w:bottom w:w="0" w:type="dxa"/>
              <w:right w:w="108" w:type="dxa"/>
            </w:tcMar>
          </w:tcPr>
          <w:p w:rsidR="00723F2F" w:rsidRPr="00973F98" w:rsidRDefault="00723F2F" w:rsidP="00723F2F">
            <w:pPr>
              <w:pStyle w:val="ListParagraph"/>
              <w:numPr>
                <w:ilvl w:val="1"/>
                <w:numId w:val="20"/>
              </w:numPr>
              <w:spacing w:after="0" w:line="240" w:lineRule="auto"/>
              <w:ind w:left="360"/>
              <w:rPr>
                <w:ins w:id="112" w:author="Lisa Wald" w:date="2016-06-06T15:15:00Z"/>
                <w:rFonts w:cstheme="minorHAnsi"/>
                <w:b/>
              </w:rPr>
            </w:pPr>
            <w:ins w:id="113" w:author="Lisa Wald" w:date="2016-06-06T15:15:00Z">
              <w:r w:rsidRPr="00973F98">
                <w:rPr>
                  <w:rFonts w:cstheme="minorHAnsi"/>
                  <w:b/>
                </w:rPr>
                <w:t xml:space="preserve">Patient Data:  </w:t>
              </w:r>
              <w:r w:rsidRPr="00973F98">
                <w:rPr>
                  <w:rFonts w:cstheme="minorHAnsi"/>
                </w:rPr>
                <w:t xml:space="preserve">Provide the number and proportion of patients that your health center has served at sites within the current approved scope of project (Form 5B) from the proposed new target population(s) over the past three complete calendar years. </w:t>
              </w:r>
            </w:ins>
          </w:p>
          <w:tbl>
            <w:tblPr>
              <w:tblStyle w:val="TableGrid"/>
              <w:tblW w:w="0" w:type="auto"/>
              <w:tblInd w:w="1440" w:type="dxa"/>
              <w:tblLayout w:type="fixed"/>
              <w:tblLook w:val="04A0" w:firstRow="1" w:lastRow="0" w:firstColumn="1" w:lastColumn="0" w:noHBand="0" w:noVBand="1"/>
            </w:tblPr>
            <w:tblGrid>
              <w:gridCol w:w="715"/>
              <w:gridCol w:w="3353"/>
              <w:gridCol w:w="3307"/>
            </w:tblGrid>
            <w:tr w:rsidR="00723F2F" w:rsidRPr="00086612" w:rsidTr="005A2C99">
              <w:trPr>
                <w:ins w:id="114" w:author="Lisa Wald" w:date="2016-06-06T15:15:00Z"/>
              </w:trPr>
              <w:tc>
                <w:tcPr>
                  <w:tcW w:w="715" w:type="dxa"/>
                </w:tcPr>
                <w:p w:rsidR="00723F2F" w:rsidRPr="00086612" w:rsidRDefault="00723F2F" w:rsidP="005A2C99">
                  <w:pPr>
                    <w:pStyle w:val="ListParagraph"/>
                    <w:spacing w:line="270" w:lineRule="atLeast"/>
                    <w:ind w:left="360" w:hanging="360"/>
                    <w:rPr>
                      <w:ins w:id="115" w:author="Lisa Wald" w:date="2016-06-06T15:15:00Z"/>
                      <w:rFonts w:eastAsia="Times New Roman" w:cstheme="minorHAnsi"/>
                      <w:bCs/>
                      <w:color w:val="414141"/>
                    </w:rPr>
                  </w:pPr>
                  <w:ins w:id="116" w:author="Lisa Wald" w:date="2016-06-06T15:15:00Z">
                    <w:r w:rsidRPr="00086612">
                      <w:rPr>
                        <w:rFonts w:eastAsia="Times New Roman" w:cstheme="minorHAnsi"/>
                        <w:bCs/>
                        <w:color w:val="414141"/>
                      </w:rPr>
                      <w:t>Year</w:t>
                    </w:r>
                  </w:ins>
                </w:p>
              </w:tc>
              <w:tc>
                <w:tcPr>
                  <w:tcW w:w="3353" w:type="dxa"/>
                </w:tcPr>
                <w:p w:rsidR="00723F2F" w:rsidRPr="00086612" w:rsidRDefault="00723F2F" w:rsidP="005A2C99">
                  <w:pPr>
                    <w:pStyle w:val="ListParagraph"/>
                    <w:spacing w:line="270" w:lineRule="atLeast"/>
                    <w:ind w:left="0" w:hanging="18"/>
                    <w:rPr>
                      <w:ins w:id="117" w:author="Lisa Wald" w:date="2016-06-06T15:15:00Z"/>
                      <w:rFonts w:eastAsia="Times New Roman" w:cstheme="minorHAnsi"/>
                      <w:bCs/>
                      <w:color w:val="414141"/>
                    </w:rPr>
                  </w:pPr>
                  <w:ins w:id="118" w:author="Lisa Wald" w:date="2016-06-06T15:15:00Z">
                    <w:r w:rsidRPr="00086612">
                      <w:rPr>
                        <w:rFonts w:eastAsia="Times New Roman" w:cstheme="minorHAnsi"/>
                        <w:bCs/>
                        <w:color w:val="414141"/>
                      </w:rPr>
                      <w:t>Number of Patients from New Target Population(s) Served Annually by Health Center</w:t>
                    </w:r>
                  </w:ins>
                </w:p>
              </w:tc>
              <w:tc>
                <w:tcPr>
                  <w:tcW w:w="3307" w:type="dxa"/>
                </w:tcPr>
                <w:p w:rsidR="00723F2F" w:rsidRPr="00086612" w:rsidRDefault="00723F2F" w:rsidP="005A2C99">
                  <w:pPr>
                    <w:pStyle w:val="ListParagraph"/>
                    <w:spacing w:line="270" w:lineRule="atLeast"/>
                    <w:ind w:left="0" w:hanging="18"/>
                    <w:rPr>
                      <w:ins w:id="119" w:author="Lisa Wald" w:date="2016-06-06T15:15:00Z"/>
                      <w:rFonts w:eastAsia="Times New Roman" w:cstheme="minorHAnsi"/>
                      <w:bCs/>
                      <w:color w:val="414141"/>
                    </w:rPr>
                  </w:pPr>
                  <w:ins w:id="120" w:author="Lisa Wald" w:date="2016-06-06T15:15:00Z">
                    <w:r w:rsidRPr="00086612">
                      <w:rPr>
                        <w:rFonts w:eastAsia="Times New Roman" w:cstheme="minorHAnsi"/>
                        <w:bCs/>
                        <w:color w:val="414141"/>
                      </w:rPr>
                      <w:t>New Target Population(s) Patients as a Percentage of Total health Center Patients Served Annually</w:t>
                    </w:r>
                  </w:ins>
                </w:p>
              </w:tc>
            </w:tr>
            <w:tr w:rsidR="00723F2F" w:rsidRPr="00212139" w:rsidTr="005A2C99">
              <w:trPr>
                <w:ins w:id="121" w:author="Lisa Wald" w:date="2016-06-06T15:15:00Z"/>
              </w:trPr>
              <w:tc>
                <w:tcPr>
                  <w:tcW w:w="715" w:type="dxa"/>
                </w:tcPr>
                <w:p w:rsidR="00723F2F" w:rsidRPr="00212139" w:rsidRDefault="00723F2F" w:rsidP="005A2C99">
                  <w:pPr>
                    <w:pStyle w:val="ListParagraph"/>
                    <w:spacing w:line="270" w:lineRule="atLeast"/>
                    <w:ind w:left="360" w:hanging="360"/>
                    <w:rPr>
                      <w:ins w:id="122" w:author="Lisa Wald" w:date="2016-06-06T15:15:00Z"/>
                      <w:rFonts w:eastAsia="Times New Roman" w:cstheme="minorHAnsi"/>
                      <w:b/>
                      <w:bCs/>
                      <w:color w:val="414141"/>
                    </w:rPr>
                  </w:pPr>
                </w:p>
              </w:tc>
              <w:tc>
                <w:tcPr>
                  <w:tcW w:w="3353" w:type="dxa"/>
                </w:tcPr>
                <w:p w:rsidR="00723F2F" w:rsidRPr="00212139" w:rsidRDefault="00723F2F" w:rsidP="005A2C99">
                  <w:pPr>
                    <w:pStyle w:val="ListParagraph"/>
                    <w:spacing w:line="270" w:lineRule="atLeast"/>
                    <w:ind w:left="360" w:hanging="360"/>
                    <w:rPr>
                      <w:ins w:id="123" w:author="Lisa Wald" w:date="2016-06-06T15:15:00Z"/>
                      <w:rFonts w:eastAsia="Times New Roman" w:cstheme="minorHAnsi"/>
                      <w:b/>
                      <w:bCs/>
                      <w:color w:val="414141"/>
                    </w:rPr>
                  </w:pPr>
                </w:p>
              </w:tc>
              <w:tc>
                <w:tcPr>
                  <w:tcW w:w="3307" w:type="dxa"/>
                </w:tcPr>
                <w:p w:rsidR="00723F2F" w:rsidRPr="00212139" w:rsidRDefault="00723F2F" w:rsidP="005A2C99">
                  <w:pPr>
                    <w:pStyle w:val="ListParagraph"/>
                    <w:spacing w:line="270" w:lineRule="atLeast"/>
                    <w:ind w:left="360" w:hanging="360"/>
                    <w:rPr>
                      <w:ins w:id="124" w:author="Lisa Wald" w:date="2016-06-06T15:15:00Z"/>
                      <w:rFonts w:eastAsia="Times New Roman" w:cstheme="minorHAnsi"/>
                      <w:b/>
                      <w:bCs/>
                      <w:color w:val="414141"/>
                    </w:rPr>
                  </w:pPr>
                  <w:ins w:id="125" w:author="Lisa Wald" w:date="2016-06-06T15:15:00Z">
                    <w:r w:rsidRPr="00212139">
                      <w:rPr>
                        <w:rFonts w:eastAsia="Times New Roman" w:cstheme="minorHAnsi"/>
                        <w:b/>
                        <w:bCs/>
                        <w:color w:val="414141"/>
                      </w:rPr>
                      <w:t>_%</w:t>
                    </w:r>
                  </w:ins>
                </w:p>
              </w:tc>
            </w:tr>
            <w:tr w:rsidR="00723F2F" w:rsidRPr="00212139" w:rsidTr="005A2C99">
              <w:trPr>
                <w:ins w:id="126" w:author="Lisa Wald" w:date="2016-06-06T15:15:00Z"/>
              </w:trPr>
              <w:tc>
                <w:tcPr>
                  <w:tcW w:w="715" w:type="dxa"/>
                </w:tcPr>
                <w:p w:rsidR="00723F2F" w:rsidRPr="00212139" w:rsidRDefault="00723F2F" w:rsidP="005A2C99">
                  <w:pPr>
                    <w:pStyle w:val="ListParagraph"/>
                    <w:spacing w:line="270" w:lineRule="atLeast"/>
                    <w:ind w:left="360" w:hanging="360"/>
                    <w:rPr>
                      <w:ins w:id="127" w:author="Lisa Wald" w:date="2016-06-06T15:15:00Z"/>
                      <w:rFonts w:eastAsia="Times New Roman" w:cstheme="minorHAnsi"/>
                      <w:b/>
                      <w:bCs/>
                      <w:color w:val="414141"/>
                    </w:rPr>
                  </w:pPr>
                </w:p>
              </w:tc>
              <w:tc>
                <w:tcPr>
                  <w:tcW w:w="3353" w:type="dxa"/>
                </w:tcPr>
                <w:p w:rsidR="00723F2F" w:rsidRPr="00212139" w:rsidRDefault="00723F2F" w:rsidP="005A2C99">
                  <w:pPr>
                    <w:pStyle w:val="ListParagraph"/>
                    <w:spacing w:line="270" w:lineRule="atLeast"/>
                    <w:ind w:left="360" w:hanging="360"/>
                    <w:rPr>
                      <w:ins w:id="128" w:author="Lisa Wald" w:date="2016-06-06T15:15:00Z"/>
                      <w:rFonts w:eastAsia="Times New Roman" w:cstheme="minorHAnsi"/>
                      <w:b/>
                      <w:bCs/>
                      <w:color w:val="414141"/>
                    </w:rPr>
                  </w:pPr>
                </w:p>
              </w:tc>
              <w:tc>
                <w:tcPr>
                  <w:tcW w:w="3307" w:type="dxa"/>
                </w:tcPr>
                <w:p w:rsidR="00723F2F" w:rsidRPr="00212139" w:rsidRDefault="00723F2F" w:rsidP="005A2C99">
                  <w:pPr>
                    <w:pStyle w:val="ListParagraph"/>
                    <w:spacing w:line="270" w:lineRule="atLeast"/>
                    <w:ind w:left="360" w:hanging="360"/>
                    <w:rPr>
                      <w:ins w:id="129" w:author="Lisa Wald" w:date="2016-06-06T15:15:00Z"/>
                      <w:rFonts w:eastAsia="Times New Roman" w:cstheme="minorHAnsi"/>
                      <w:b/>
                      <w:bCs/>
                      <w:color w:val="414141"/>
                    </w:rPr>
                  </w:pPr>
                  <w:ins w:id="130" w:author="Lisa Wald" w:date="2016-06-06T15:15:00Z">
                    <w:r w:rsidRPr="00212139">
                      <w:rPr>
                        <w:rFonts w:eastAsia="Times New Roman" w:cstheme="minorHAnsi"/>
                        <w:b/>
                        <w:bCs/>
                        <w:color w:val="414141"/>
                      </w:rPr>
                      <w:t>_%</w:t>
                    </w:r>
                  </w:ins>
                </w:p>
              </w:tc>
            </w:tr>
            <w:tr w:rsidR="00723F2F" w:rsidRPr="00212139" w:rsidTr="005A2C99">
              <w:trPr>
                <w:ins w:id="131" w:author="Lisa Wald" w:date="2016-06-06T15:15:00Z"/>
              </w:trPr>
              <w:tc>
                <w:tcPr>
                  <w:tcW w:w="715" w:type="dxa"/>
                </w:tcPr>
                <w:p w:rsidR="00723F2F" w:rsidRPr="00212139" w:rsidRDefault="00723F2F" w:rsidP="005A2C99">
                  <w:pPr>
                    <w:pStyle w:val="ListParagraph"/>
                    <w:spacing w:line="270" w:lineRule="atLeast"/>
                    <w:ind w:left="360" w:hanging="360"/>
                    <w:rPr>
                      <w:ins w:id="132" w:author="Lisa Wald" w:date="2016-06-06T15:15:00Z"/>
                      <w:rFonts w:eastAsia="Times New Roman" w:cstheme="minorHAnsi"/>
                      <w:b/>
                      <w:bCs/>
                      <w:color w:val="414141"/>
                    </w:rPr>
                  </w:pPr>
                </w:p>
              </w:tc>
              <w:tc>
                <w:tcPr>
                  <w:tcW w:w="3353" w:type="dxa"/>
                </w:tcPr>
                <w:p w:rsidR="00723F2F" w:rsidRPr="00212139" w:rsidRDefault="00723F2F" w:rsidP="005A2C99">
                  <w:pPr>
                    <w:pStyle w:val="ListParagraph"/>
                    <w:spacing w:line="270" w:lineRule="atLeast"/>
                    <w:ind w:left="360" w:hanging="360"/>
                    <w:rPr>
                      <w:ins w:id="133" w:author="Lisa Wald" w:date="2016-06-06T15:15:00Z"/>
                      <w:rFonts w:eastAsia="Times New Roman" w:cstheme="minorHAnsi"/>
                      <w:b/>
                      <w:bCs/>
                      <w:color w:val="414141"/>
                    </w:rPr>
                  </w:pPr>
                </w:p>
              </w:tc>
              <w:tc>
                <w:tcPr>
                  <w:tcW w:w="3307" w:type="dxa"/>
                </w:tcPr>
                <w:p w:rsidR="00723F2F" w:rsidRPr="00212139" w:rsidRDefault="00723F2F" w:rsidP="005A2C99">
                  <w:pPr>
                    <w:pStyle w:val="ListParagraph"/>
                    <w:spacing w:line="270" w:lineRule="atLeast"/>
                    <w:ind w:left="360" w:hanging="360"/>
                    <w:rPr>
                      <w:ins w:id="134" w:author="Lisa Wald" w:date="2016-06-06T15:15:00Z"/>
                      <w:rFonts w:eastAsia="Times New Roman" w:cstheme="minorHAnsi"/>
                      <w:b/>
                      <w:bCs/>
                      <w:color w:val="414141"/>
                    </w:rPr>
                  </w:pPr>
                  <w:ins w:id="135" w:author="Lisa Wald" w:date="2016-06-06T15:15:00Z">
                    <w:r w:rsidRPr="00212139">
                      <w:rPr>
                        <w:rFonts w:eastAsia="Times New Roman" w:cstheme="minorHAnsi"/>
                        <w:b/>
                        <w:bCs/>
                        <w:color w:val="414141"/>
                      </w:rPr>
                      <w:t>-%</w:t>
                    </w:r>
                  </w:ins>
                </w:p>
              </w:tc>
            </w:tr>
          </w:tbl>
          <w:p w:rsidR="00723F2F" w:rsidRPr="00951412" w:rsidRDefault="00723F2F" w:rsidP="005A2C99">
            <w:pPr>
              <w:spacing w:after="0" w:line="240" w:lineRule="auto"/>
              <w:rPr>
                <w:ins w:id="136" w:author="Lisa Wald" w:date="2016-06-06T15:15:00Z"/>
              </w:rPr>
            </w:pPr>
          </w:p>
        </w:tc>
      </w:tr>
      <w:tr w:rsidR="00723F2F" w:rsidRPr="00E46E94" w:rsidTr="005A2C99">
        <w:trPr>
          <w:ins w:id="137" w:author="Lisa Wald" w:date="2016-06-06T15:15:00Z"/>
        </w:trPr>
        <w:tc>
          <w:tcPr>
            <w:tcW w:w="9360" w:type="dxa"/>
            <w:tcMar>
              <w:top w:w="0" w:type="dxa"/>
              <w:left w:w="108" w:type="dxa"/>
              <w:bottom w:w="0" w:type="dxa"/>
              <w:right w:w="108" w:type="dxa"/>
            </w:tcMar>
          </w:tcPr>
          <w:p w:rsidR="00723F2F" w:rsidRPr="00973F98" w:rsidRDefault="00723F2F" w:rsidP="00723F2F">
            <w:pPr>
              <w:pStyle w:val="ListParagraph"/>
              <w:numPr>
                <w:ilvl w:val="1"/>
                <w:numId w:val="20"/>
              </w:numPr>
              <w:shd w:val="clear" w:color="auto" w:fill="FFFFFF"/>
              <w:spacing w:after="0" w:line="240" w:lineRule="auto"/>
              <w:ind w:left="360"/>
              <w:rPr>
                <w:ins w:id="138" w:author="Lisa Wald" w:date="2016-06-06T15:15:00Z"/>
                <w:rFonts w:cstheme="minorHAnsi"/>
              </w:rPr>
            </w:pPr>
            <w:ins w:id="139" w:author="Lisa Wald" w:date="2016-06-06T15:15:00Z">
              <w:r w:rsidRPr="00973F98">
                <w:rPr>
                  <w:rFonts w:eastAsia="Times New Roman" w:cstheme="minorHAnsi"/>
                  <w:b/>
                  <w:bCs/>
                </w:rPr>
                <w:t xml:space="preserve">Proposed Reallocation of Section 330 Funds: </w:t>
              </w:r>
              <w:r w:rsidRPr="00973F98">
                <w:rPr>
                  <w:rFonts w:eastAsia="Times New Roman" w:cstheme="minorHAnsi"/>
                  <w:bCs/>
                </w:rPr>
                <w:t xml:space="preserve">Describe how you propose that your current section 330 funding be reallocated to support services to the new target population(s). </w:t>
              </w:r>
              <w:r w:rsidRPr="00973F98">
                <w:rPr>
                  <w:rFonts w:cstheme="minorHAnsi"/>
                </w:rPr>
                <w:tab/>
              </w:r>
            </w:ins>
          </w:p>
          <w:tbl>
            <w:tblPr>
              <w:tblStyle w:val="TableGrid"/>
              <w:tblW w:w="0" w:type="auto"/>
              <w:tblInd w:w="1458" w:type="dxa"/>
              <w:tblLayout w:type="fixed"/>
              <w:tblLook w:val="04A0" w:firstRow="1" w:lastRow="0" w:firstColumn="1" w:lastColumn="0" w:noHBand="0" w:noVBand="1"/>
            </w:tblPr>
            <w:tblGrid>
              <w:gridCol w:w="1057"/>
              <w:gridCol w:w="2439"/>
              <w:gridCol w:w="2084"/>
              <w:gridCol w:w="1980"/>
            </w:tblGrid>
            <w:tr w:rsidR="00723F2F" w:rsidRPr="00086612" w:rsidTr="005A2C99">
              <w:trPr>
                <w:ins w:id="140" w:author="Lisa Wald" w:date="2016-06-06T15:15:00Z"/>
              </w:trPr>
              <w:tc>
                <w:tcPr>
                  <w:tcW w:w="1057" w:type="dxa"/>
                </w:tcPr>
                <w:p w:rsidR="00723F2F" w:rsidRPr="00086612" w:rsidRDefault="00723F2F" w:rsidP="005A2C99">
                  <w:pPr>
                    <w:pStyle w:val="ListParagraph"/>
                    <w:spacing w:line="270" w:lineRule="atLeast"/>
                    <w:ind w:left="0" w:hanging="18"/>
                    <w:rPr>
                      <w:ins w:id="141" w:author="Lisa Wald" w:date="2016-06-06T15:15:00Z"/>
                      <w:rFonts w:eastAsia="Times New Roman" w:cstheme="minorHAnsi"/>
                      <w:bCs/>
                      <w:color w:val="414141"/>
                    </w:rPr>
                  </w:pPr>
                  <w:ins w:id="142" w:author="Lisa Wald" w:date="2016-06-06T15:15:00Z">
                    <w:r w:rsidRPr="00086612">
                      <w:rPr>
                        <w:rFonts w:eastAsia="Times New Roman" w:cstheme="minorHAnsi"/>
                        <w:bCs/>
                        <w:color w:val="414141"/>
                      </w:rPr>
                      <w:t>Section 330 Funding</w:t>
                    </w:r>
                  </w:ins>
                </w:p>
              </w:tc>
              <w:tc>
                <w:tcPr>
                  <w:tcW w:w="2439" w:type="dxa"/>
                </w:tcPr>
                <w:p w:rsidR="00723F2F" w:rsidRPr="00086612" w:rsidRDefault="00723F2F" w:rsidP="005A2C99">
                  <w:pPr>
                    <w:pStyle w:val="ListParagraph"/>
                    <w:spacing w:line="270" w:lineRule="atLeast"/>
                    <w:ind w:left="0" w:hanging="18"/>
                    <w:rPr>
                      <w:ins w:id="143" w:author="Lisa Wald" w:date="2016-06-06T15:15:00Z"/>
                      <w:rFonts w:eastAsia="Times New Roman" w:cstheme="minorHAnsi"/>
                      <w:bCs/>
                      <w:color w:val="414141"/>
                    </w:rPr>
                  </w:pPr>
                  <w:ins w:id="144" w:author="Lisa Wald" w:date="2016-06-06T15:15:00Z">
                    <w:r w:rsidRPr="00086612">
                      <w:rPr>
                        <w:rFonts w:eastAsia="Times New Roman" w:cstheme="minorHAnsi"/>
                        <w:bCs/>
                        <w:color w:val="414141"/>
                      </w:rPr>
                      <w:t>Current Annual (Federal) Section 330 Funding Allocation </w:t>
                    </w:r>
                    <w:r w:rsidRPr="00086612">
                      <w:rPr>
                        <w:rFonts w:eastAsia="Times New Roman" w:cstheme="minorHAnsi"/>
                        <w:bCs/>
                        <w:color w:val="414141"/>
                      </w:rPr>
                      <w:br/>
                      <w:t>(Based on Current 12 Month Budget Period)</w:t>
                    </w:r>
                  </w:ins>
                </w:p>
              </w:tc>
              <w:tc>
                <w:tcPr>
                  <w:tcW w:w="2084" w:type="dxa"/>
                </w:tcPr>
                <w:p w:rsidR="00723F2F" w:rsidRPr="00086612" w:rsidRDefault="00723F2F" w:rsidP="005A2C99">
                  <w:pPr>
                    <w:pStyle w:val="ListParagraph"/>
                    <w:spacing w:line="270" w:lineRule="atLeast"/>
                    <w:ind w:left="0" w:hanging="18"/>
                    <w:rPr>
                      <w:ins w:id="145" w:author="Lisa Wald" w:date="2016-06-06T15:15:00Z"/>
                      <w:rFonts w:eastAsia="Times New Roman" w:cstheme="minorHAnsi"/>
                      <w:bCs/>
                      <w:color w:val="414141"/>
                    </w:rPr>
                  </w:pPr>
                  <w:ins w:id="146" w:author="Lisa Wald" w:date="2016-06-06T15:15:00Z">
                    <w:r w:rsidRPr="00086612">
                      <w:rPr>
                        <w:rFonts w:eastAsia="Times New Roman" w:cstheme="minorHAnsi"/>
                        <w:bCs/>
                        <w:color w:val="414141"/>
                      </w:rPr>
                      <w:t>Proposed Annual (Federal) Section 330 Funding Reallocation </w:t>
                    </w:r>
                    <w:r w:rsidRPr="00086612">
                      <w:rPr>
                        <w:rFonts w:eastAsia="Times New Roman" w:cstheme="minorHAnsi"/>
                        <w:bCs/>
                        <w:color w:val="414141"/>
                      </w:rPr>
                      <w:br/>
                      <w:t>(Based on Current 12 Month Budget Period)</w:t>
                    </w:r>
                  </w:ins>
                </w:p>
                <w:p w:rsidR="00723F2F" w:rsidRPr="00086612" w:rsidRDefault="00723F2F" w:rsidP="005A2C99">
                  <w:pPr>
                    <w:pStyle w:val="ListParagraph"/>
                    <w:spacing w:line="270" w:lineRule="atLeast"/>
                    <w:ind w:left="0" w:hanging="18"/>
                    <w:rPr>
                      <w:ins w:id="147" w:author="Lisa Wald" w:date="2016-06-06T15:15:00Z"/>
                      <w:rFonts w:eastAsia="Times New Roman" w:cstheme="minorHAnsi"/>
                      <w:bCs/>
                      <w:i/>
                      <w:color w:val="414141"/>
                    </w:rPr>
                  </w:pPr>
                  <w:ins w:id="148" w:author="Lisa Wald" w:date="2016-06-06T15:15:00Z">
                    <w:r w:rsidRPr="00086612">
                      <w:rPr>
                        <w:rFonts w:eastAsia="Times New Roman" w:cstheme="minorHAnsi"/>
                        <w:bCs/>
                        <w:i/>
                        <w:color w:val="414141"/>
                      </w:rPr>
                      <w:t>The sum of the proposed subprogram funding amounts must be equal to the total annual funding amount.</w:t>
                    </w:r>
                  </w:ins>
                </w:p>
              </w:tc>
              <w:tc>
                <w:tcPr>
                  <w:tcW w:w="1980" w:type="dxa"/>
                </w:tcPr>
                <w:p w:rsidR="00723F2F" w:rsidRPr="00086612" w:rsidRDefault="00723F2F" w:rsidP="005A2C99">
                  <w:pPr>
                    <w:pStyle w:val="ListParagraph"/>
                    <w:spacing w:line="270" w:lineRule="atLeast"/>
                    <w:ind w:left="0" w:hanging="18"/>
                    <w:rPr>
                      <w:ins w:id="149" w:author="Lisa Wald" w:date="2016-06-06T15:15:00Z"/>
                      <w:rFonts w:eastAsia="Times New Roman" w:cstheme="minorHAnsi"/>
                      <w:bCs/>
                      <w:color w:val="414141"/>
                    </w:rPr>
                  </w:pPr>
                  <w:ins w:id="150" w:author="Lisa Wald" w:date="2016-06-06T15:15:00Z">
                    <w:r w:rsidRPr="00086612">
                      <w:rPr>
                        <w:rFonts w:eastAsia="Times New Roman" w:cstheme="minorHAnsi"/>
                        <w:bCs/>
                        <w:color w:val="414141"/>
                      </w:rPr>
                      <w:t>Projected Number of Patients to be Served in 12 Month Period following CIS Approval</w:t>
                    </w:r>
                  </w:ins>
                </w:p>
              </w:tc>
            </w:tr>
            <w:tr w:rsidR="00723F2F" w:rsidRPr="00212139" w:rsidTr="005A2C99">
              <w:trPr>
                <w:ins w:id="151" w:author="Lisa Wald" w:date="2016-06-06T15:15:00Z"/>
              </w:trPr>
              <w:tc>
                <w:tcPr>
                  <w:tcW w:w="1057" w:type="dxa"/>
                </w:tcPr>
                <w:p w:rsidR="00723F2F" w:rsidRPr="00086612" w:rsidRDefault="00723F2F" w:rsidP="005A2C99">
                  <w:pPr>
                    <w:pStyle w:val="ListParagraph"/>
                    <w:spacing w:line="270" w:lineRule="atLeast"/>
                    <w:ind w:left="0" w:hanging="18"/>
                    <w:rPr>
                      <w:ins w:id="152" w:author="Lisa Wald" w:date="2016-06-06T15:15:00Z"/>
                      <w:rFonts w:eastAsia="Times New Roman" w:cstheme="minorHAnsi"/>
                      <w:bCs/>
                      <w:color w:val="414141"/>
                    </w:rPr>
                  </w:pPr>
                  <w:ins w:id="153" w:author="Lisa Wald" w:date="2016-06-06T15:15:00Z">
                    <w:r w:rsidRPr="00086612">
                      <w:rPr>
                        <w:rFonts w:eastAsia="Times New Roman" w:cstheme="minorHAnsi"/>
                        <w:bCs/>
                        <w:color w:val="414141"/>
                      </w:rPr>
                      <w:t>330 (e ) CHC</w:t>
                    </w:r>
                  </w:ins>
                </w:p>
              </w:tc>
              <w:tc>
                <w:tcPr>
                  <w:tcW w:w="2439" w:type="dxa"/>
                </w:tcPr>
                <w:p w:rsidR="00723F2F" w:rsidRPr="00086612" w:rsidRDefault="00723F2F" w:rsidP="005A2C99">
                  <w:pPr>
                    <w:pStyle w:val="ListParagraph"/>
                    <w:spacing w:line="270" w:lineRule="atLeast"/>
                    <w:ind w:left="0" w:hanging="18"/>
                    <w:rPr>
                      <w:ins w:id="154" w:author="Lisa Wald" w:date="2016-06-06T15:15:00Z"/>
                      <w:rFonts w:eastAsia="Times New Roman" w:cstheme="minorHAnsi"/>
                      <w:bCs/>
                      <w:color w:val="414141"/>
                    </w:rPr>
                  </w:pPr>
                  <w:ins w:id="155" w:author="Lisa Wald" w:date="2016-06-06T15:15:00Z">
                    <w:r w:rsidRPr="00086612">
                      <w:rPr>
                        <w:rFonts w:eastAsia="Times New Roman" w:cstheme="minorHAnsi"/>
                        <w:bCs/>
                        <w:color w:val="414141"/>
                      </w:rPr>
                      <w:t>$</w:t>
                    </w:r>
                  </w:ins>
                </w:p>
              </w:tc>
              <w:tc>
                <w:tcPr>
                  <w:tcW w:w="2084" w:type="dxa"/>
                </w:tcPr>
                <w:p w:rsidR="00723F2F" w:rsidRPr="00086612" w:rsidRDefault="00723F2F" w:rsidP="005A2C99">
                  <w:pPr>
                    <w:pStyle w:val="ListParagraph"/>
                    <w:spacing w:line="270" w:lineRule="atLeast"/>
                    <w:ind w:left="0" w:hanging="18"/>
                    <w:rPr>
                      <w:ins w:id="156" w:author="Lisa Wald" w:date="2016-06-06T15:15:00Z"/>
                      <w:rFonts w:eastAsia="Times New Roman" w:cstheme="minorHAnsi"/>
                      <w:bCs/>
                      <w:color w:val="414141"/>
                    </w:rPr>
                  </w:pPr>
                  <w:ins w:id="157" w:author="Lisa Wald" w:date="2016-06-06T15:15:00Z">
                    <w:r w:rsidRPr="00086612">
                      <w:rPr>
                        <w:rFonts w:eastAsia="Times New Roman" w:cstheme="minorHAnsi"/>
                        <w:bCs/>
                        <w:color w:val="414141"/>
                      </w:rPr>
                      <w:t>$</w:t>
                    </w:r>
                  </w:ins>
                </w:p>
              </w:tc>
              <w:tc>
                <w:tcPr>
                  <w:tcW w:w="1980" w:type="dxa"/>
                </w:tcPr>
                <w:p w:rsidR="00723F2F" w:rsidRPr="00086612" w:rsidRDefault="00723F2F" w:rsidP="005A2C99">
                  <w:pPr>
                    <w:pStyle w:val="ListParagraph"/>
                    <w:spacing w:line="270" w:lineRule="atLeast"/>
                    <w:ind w:left="0" w:hanging="18"/>
                    <w:rPr>
                      <w:ins w:id="158" w:author="Lisa Wald" w:date="2016-06-06T15:15:00Z"/>
                      <w:rFonts w:eastAsia="Times New Roman" w:cstheme="minorHAnsi"/>
                      <w:bCs/>
                      <w:color w:val="414141"/>
                    </w:rPr>
                  </w:pPr>
                </w:p>
              </w:tc>
            </w:tr>
            <w:tr w:rsidR="00723F2F" w:rsidRPr="00212139" w:rsidTr="005A2C99">
              <w:trPr>
                <w:ins w:id="159" w:author="Lisa Wald" w:date="2016-06-06T15:15:00Z"/>
              </w:trPr>
              <w:tc>
                <w:tcPr>
                  <w:tcW w:w="1057" w:type="dxa"/>
                </w:tcPr>
                <w:p w:rsidR="00723F2F" w:rsidRPr="00086612" w:rsidRDefault="00723F2F" w:rsidP="005A2C99">
                  <w:pPr>
                    <w:pStyle w:val="ListParagraph"/>
                    <w:spacing w:line="270" w:lineRule="atLeast"/>
                    <w:ind w:left="0" w:hanging="18"/>
                    <w:rPr>
                      <w:ins w:id="160" w:author="Lisa Wald" w:date="2016-06-06T15:15:00Z"/>
                      <w:rFonts w:eastAsia="Times New Roman" w:cstheme="minorHAnsi"/>
                      <w:bCs/>
                      <w:color w:val="414141"/>
                    </w:rPr>
                  </w:pPr>
                  <w:ins w:id="161" w:author="Lisa Wald" w:date="2016-06-06T15:15:00Z">
                    <w:r w:rsidRPr="00086612">
                      <w:rPr>
                        <w:rFonts w:eastAsia="Times New Roman" w:cstheme="minorHAnsi"/>
                        <w:bCs/>
                        <w:color w:val="414141"/>
                      </w:rPr>
                      <w:t>330 (g) MHC</w:t>
                    </w:r>
                  </w:ins>
                </w:p>
              </w:tc>
              <w:tc>
                <w:tcPr>
                  <w:tcW w:w="2439" w:type="dxa"/>
                </w:tcPr>
                <w:p w:rsidR="00723F2F" w:rsidRPr="00086612" w:rsidRDefault="00723F2F" w:rsidP="005A2C99">
                  <w:pPr>
                    <w:pStyle w:val="ListParagraph"/>
                    <w:spacing w:line="270" w:lineRule="atLeast"/>
                    <w:ind w:left="0" w:hanging="18"/>
                    <w:rPr>
                      <w:ins w:id="162" w:author="Lisa Wald" w:date="2016-06-06T15:15:00Z"/>
                      <w:rFonts w:eastAsia="Times New Roman" w:cstheme="minorHAnsi"/>
                      <w:bCs/>
                      <w:color w:val="414141"/>
                    </w:rPr>
                  </w:pPr>
                  <w:ins w:id="163" w:author="Lisa Wald" w:date="2016-06-06T15:15:00Z">
                    <w:r w:rsidRPr="00086612">
                      <w:rPr>
                        <w:rFonts w:eastAsia="Times New Roman" w:cstheme="minorHAnsi"/>
                        <w:bCs/>
                        <w:color w:val="414141"/>
                      </w:rPr>
                      <w:t>$</w:t>
                    </w:r>
                  </w:ins>
                </w:p>
              </w:tc>
              <w:tc>
                <w:tcPr>
                  <w:tcW w:w="2084" w:type="dxa"/>
                </w:tcPr>
                <w:p w:rsidR="00723F2F" w:rsidRPr="00086612" w:rsidRDefault="00723F2F" w:rsidP="005A2C99">
                  <w:pPr>
                    <w:pStyle w:val="ListParagraph"/>
                    <w:spacing w:line="270" w:lineRule="atLeast"/>
                    <w:ind w:left="0" w:hanging="18"/>
                    <w:rPr>
                      <w:ins w:id="164" w:author="Lisa Wald" w:date="2016-06-06T15:15:00Z"/>
                      <w:rFonts w:eastAsia="Times New Roman" w:cstheme="minorHAnsi"/>
                      <w:bCs/>
                      <w:color w:val="414141"/>
                    </w:rPr>
                  </w:pPr>
                  <w:ins w:id="165" w:author="Lisa Wald" w:date="2016-06-06T15:15:00Z">
                    <w:r w:rsidRPr="00086612">
                      <w:rPr>
                        <w:rFonts w:eastAsia="Times New Roman" w:cstheme="minorHAnsi"/>
                        <w:bCs/>
                        <w:color w:val="414141"/>
                      </w:rPr>
                      <w:t>$</w:t>
                    </w:r>
                  </w:ins>
                </w:p>
              </w:tc>
              <w:tc>
                <w:tcPr>
                  <w:tcW w:w="1980" w:type="dxa"/>
                </w:tcPr>
                <w:p w:rsidR="00723F2F" w:rsidRPr="00086612" w:rsidRDefault="00723F2F" w:rsidP="005A2C99">
                  <w:pPr>
                    <w:pStyle w:val="ListParagraph"/>
                    <w:spacing w:line="270" w:lineRule="atLeast"/>
                    <w:ind w:left="0" w:hanging="18"/>
                    <w:rPr>
                      <w:ins w:id="166" w:author="Lisa Wald" w:date="2016-06-06T15:15:00Z"/>
                      <w:rFonts w:eastAsia="Times New Roman" w:cstheme="minorHAnsi"/>
                      <w:bCs/>
                      <w:color w:val="414141"/>
                    </w:rPr>
                  </w:pPr>
                </w:p>
              </w:tc>
            </w:tr>
            <w:tr w:rsidR="00723F2F" w:rsidRPr="00212139" w:rsidTr="005A2C99">
              <w:trPr>
                <w:ins w:id="167" w:author="Lisa Wald" w:date="2016-06-06T15:15:00Z"/>
              </w:trPr>
              <w:tc>
                <w:tcPr>
                  <w:tcW w:w="1057" w:type="dxa"/>
                </w:tcPr>
                <w:p w:rsidR="00723F2F" w:rsidRPr="00086612" w:rsidRDefault="00723F2F" w:rsidP="005A2C99">
                  <w:pPr>
                    <w:pStyle w:val="ListParagraph"/>
                    <w:spacing w:line="270" w:lineRule="atLeast"/>
                    <w:ind w:left="0" w:hanging="18"/>
                    <w:rPr>
                      <w:ins w:id="168" w:author="Lisa Wald" w:date="2016-06-06T15:15:00Z"/>
                      <w:rFonts w:eastAsia="Times New Roman" w:cstheme="minorHAnsi"/>
                      <w:bCs/>
                      <w:color w:val="414141"/>
                    </w:rPr>
                  </w:pPr>
                  <w:ins w:id="169" w:author="Lisa Wald" w:date="2016-06-06T15:15:00Z">
                    <w:r w:rsidRPr="00086612">
                      <w:rPr>
                        <w:rFonts w:eastAsia="Times New Roman" w:cstheme="minorHAnsi"/>
                        <w:bCs/>
                        <w:color w:val="414141"/>
                      </w:rPr>
                      <w:lastRenderedPageBreak/>
                      <w:t>330 (h) HCH</w:t>
                    </w:r>
                  </w:ins>
                </w:p>
              </w:tc>
              <w:tc>
                <w:tcPr>
                  <w:tcW w:w="2439" w:type="dxa"/>
                </w:tcPr>
                <w:p w:rsidR="00723F2F" w:rsidRPr="00086612" w:rsidRDefault="00723F2F" w:rsidP="005A2C99">
                  <w:pPr>
                    <w:pStyle w:val="ListParagraph"/>
                    <w:spacing w:line="270" w:lineRule="atLeast"/>
                    <w:ind w:left="0" w:hanging="18"/>
                    <w:rPr>
                      <w:ins w:id="170" w:author="Lisa Wald" w:date="2016-06-06T15:15:00Z"/>
                      <w:rFonts w:eastAsia="Times New Roman" w:cstheme="minorHAnsi"/>
                      <w:bCs/>
                      <w:color w:val="414141"/>
                    </w:rPr>
                  </w:pPr>
                  <w:ins w:id="171" w:author="Lisa Wald" w:date="2016-06-06T15:15:00Z">
                    <w:r w:rsidRPr="00086612">
                      <w:rPr>
                        <w:rFonts w:eastAsia="Times New Roman" w:cstheme="minorHAnsi"/>
                        <w:bCs/>
                        <w:color w:val="414141"/>
                      </w:rPr>
                      <w:t>$</w:t>
                    </w:r>
                  </w:ins>
                </w:p>
              </w:tc>
              <w:tc>
                <w:tcPr>
                  <w:tcW w:w="2084" w:type="dxa"/>
                </w:tcPr>
                <w:p w:rsidR="00723F2F" w:rsidRPr="00086612" w:rsidRDefault="00723F2F" w:rsidP="005A2C99">
                  <w:pPr>
                    <w:pStyle w:val="ListParagraph"/>
                    <w:spacing w:line="270" w:lineRule="atLeast"/>
                    <w:ind w:left="0" w:hanging="18"/>
                    <w:rPr>
                      <w:ins w:id="172" w:author="Lisa Wald" w:date="2016-06-06T15:15:00Z"/>
                      <w:rFonts w:eastAsia="Times New Roman" w:cstheme="minorHAnsi"/>
                      <w:bCs/>
                      <w:color w:val="414141"/>
                    </w:rPr>
                  </w:pPr>
                  <w:ins w:id="173" w:author="Lisa Wald" w:date="2016-06-06T15:15:00Z">
                    <w:r w:rsidRPr="00086612">
                      <w:rPr>
                        <w:rFonts w:eastAsia="Times New Roman" w:cstheme="minorHAnsi"/>
                        <w:bCs/>
                        <w:color w:val="414141"/>
                      </w:rPr>
                      <w:t>$</w:t>
                    </w:r>
                  </w:ins>
                </w:p>
              </w:tc>
              <w:tc>
                <w:tcPr>
                  <w:tcW w:w="1980" w:type="dxa"/>
                </w:tcPr>
                <w:p w:rsidR="00723F2F" w:rsidRPr="00086612" w:rsidRDefault="00723F2F" w:rsidP="005A2C99">
                  <w:pPr>
                    <w:pStyle w:val="ListParagraph"/>
                    <w:spacing w:line="270" w:lineRule="atLeast"/>
                    <w:ind w:left="0" w:hanging="18"/>
                    <w:rPr>
                      <w:ins w:id="174" w:author="Lisa Wald" w:date="2016-06-06T15:15:00Z"/>
                      <w:rFonts w:eastAsia="Times New Roman" w:cstheme="minorHAnsi"/>
                      <w:bCs/>
                      <w:color w:val="414141"/>
                    </w:rPr>
                  </w:pPr>
                </w:p>
              </w:tc>
            </w:tr>
            <w:tr w:rsidR="00723F2F" w:rsidRPr="00212139" w:rsidTr="005A2C99">
              <w:trPr>
                <w:ins w:id="175" w:author="Lisa Wald" w:date="2016-06-06T15:15:00Z"/>
              </w:trPr>
              <w:tc>
                <w:tcPr>
                  <w:tcW w:w="1057" w:type="dxa"/>
                </w:tcPr>
                <w:p w:rsidR="00723F2F" w:rsidRPr="00086612" w:rsidRDefault="00723F2F" w:rsidP="005A2C99">
                  <w:pPr>
                    <w:pStyle w:val="ListParagraph"/>
                    <w:spacing w:line="270" w:lineRule="atLeast"/>
                    <w:ind w:left="0" w:hanging="18"/>
                    <w:rPr>
                      <w:ins w:id="176" w:author="Lisa Wald" w:date="2016-06-06T15:15:00Z"/>
                      <w:rFonts w:eastAsia="Times New Roman" w:cstheme="minorHAnsi"/>
                      <w:bCs/>
                      <w:color w:val="414141"/>
                    </w:rPr>
                  </w:pPr>
                  <w:ins w:id="177" w:author="Lisa Wald" w:date="2016-06-06T15:15:00Z">
                    <w:r w:rsidRPr="00086612">
                      <w:rPr>
                        <w:rFonts w:eastAsia="Times New Roman" w:cstheme="minorHAnsi"/>
                        <w:bCs/>
                        <w:color w:val="414141"/>
                      </w:rPr>
                      <w:t>330 (i) PHPC</w:t>
                    </w:r>
                  </w:ins>
                </w:p>
              </w:tc>
              <w:tc>
                <w:tcPr>
                  <w:tcW w:w="2439" w:type="dxa"/>
                </w:tcPr>
                <w:p w:rsidR="00723F2F" w:rsidRPr="00086612" w:rsidRDefault="00723F2F" w:rsidP="005A2C99">
                  <w:pPr>
                    <w:pStyle w:val="ListParagraph"/>
                    <w:spacing w:line="270" w:lineRule="atLeast"/>
                    <w:ind w:left="0" w:hanging="18"/>
                    <w:rPr>
                      <w:ins w:id="178" w:author="Lisa Wald" w:date="2016-06-06T15:15:00Z"/>
                      <w:rFonts w:eastAsia="Times New Roman" w:cstheme="minorHAnsi"/>
                      <w:bCs/>
                      <w:color w:val="414141"/>
                    </w:rPr>
                  </w:pPr>
                  <w:ins w:id="179" w:author="Lisa Wald" w:date="2016-06-06T15:15:00Z">
                    <w:r w:rsidRPr="00086612">
                      <w:rPr>
                        <w:rFonts w:eastAsia="Times New Roman" w:cstheme="minorHAnsi"/>
                        <w:bCs/>
                        <w:color w:val="414141"/>
                      </w:rPr>
                      <w:t>$</w:t>
                    </w:r>
                  </w:ins>
                </w:p>
              </w:tc>
              <w:tc>
                <w:tcPr>
                  <w:tcW w:w="2084" w:type="dxa"/>
                </w:tcPr>
                <w:p w:rsidR="00723F2F" w:rsidRPr="00086612" w:rsidRDefault="00723F2F" w:rsidP="005A2C99">
                  <w:pPr>
                    <w:pStyle w:val="ListParagraph"/>
                    <w:spacing w:line="270" w:lineRule="atLeast"/>
                    <w:ind w:left="0" w:hanging="18"/>
                    <w:rPr>
                      <w:ins w:id="180" w:author="Lisa Wald" w:date="2016-06-06T15:15:00Z"/>
                      <w:rFonts w:eastAsia="Times New Roman" w:cstheme="minorHAnsi"/>
                      <w:bCs/>
                      <w:color w:val="414141"/>
                    </w:rPr>
                  </w:pPr>
                  <w:ins w:id="181" w:author="Lisa Wald" w:date="2016-06-06T15:15:00Z">
                    <w:r w:rsidRPr="00086612">
                      <w:rPr>
                        <w:rFonts w:eastAsia="Times New Roman" w:cstheme="minorHAnsi"/>
                        <w:bCs/>
                        <w:color w:val="414141"/>
                      </w:rPr>
                      <w:t>$</w:t>
                    </w:r>
                  </w:ins>
                </w:p>
              </w:tc>
              <w:tc>
                <w:tcPr>
                  <w:tcW w:w="1980" w:type="dxa"/>
                </w:tcPr>
                <w:p w:rsidR="00723F2F" w:rsidRPr="00086612" w:rsidRDefault="00723F2F" w:rsidP="005A2C99">
                  <w:pPr>
                    <w:pStyle w:val="ListParagraph"/>
                    <w:spacing w:line="270" w:lineRule="atLeast"/>
                    <w:ind w:left="0" w:hanging="18"/>
                    <w:rPr>
                      <w:ins w:id="182" w:author="Lisa Wald" w:date="2016-06-06T15:15:00Z"/>
                      <w:rFonts w:eastAsia="Times New Roman" w:cstheme="minorHAnsi"/>
                      <w:bCs/>
                      <w:color w:val="414141"/>
                    </w:rPr>
                  </w:pPr>
                </w:p>
              </w:tc>
            </w:tr>
            <w:tr w:rsidR="00723F2F" w:rsidRPr="00212139" w:rsidTr="005A2C99">
              <w:trPr>
                <w:ins w:id="183" w:author="Lisa Wald" w:date="2016-06-06T15:15:00Z"/>
              </w:trPr>
              <w:tc>
                <w:tcPr>
                  <w:tcW w:w="1057" w:type="dxa"/>
                </w:tcPr>
                <w:p w:rsidR="00723F2F" w:rsidRPr="00086612" w:rsidRDefault="00723F2F" w:rsidP="005A2C99">
                  <w:pPr>
                    <w:pStyle w:val="ListParagraph"/>
                    <w:spacing w:line="270" w:lineRule="atLeast"/>
                    <w:ind w:left="0" w:hanging="18"/>
                    <w:rPr>
                      <w:ins w:id="184" w:author="Lisa Wald" w:date="2016-06-06T15:15:00Z"/>
                      <w:rFonts w:eastAsia="Times New Roman" w:cstheme="minorHAnsi"/>
                      <w:bCs/>
                      <w:color w:val="414141"/>
                    </w:rPr>
                  </w:pPr>
                  <w:ins w:id="185" w:author="Lisa Wald" w:date="2016-06-06T15:15:00Z">
                    <w:r w:rsidRPr="00086612">
                      <w:rPr>
                        <w:rFonts w:eastAsia="Times New Roman" w:cstheme="minorHAnsi"/>
                        <w:bCs/>
                        <w:color w:val="414141"/>
                      </w:rPr>
                      <w:t>Total Section 330 Funding/</w:t>
                    </w:r>
                  </w:ins>
                </w:p>
                <w:p w:rsidR="00723F2F" w:rsidRPr="00086612" w:rsidRDefault="00723F2F" w:rsidP="005A2C99">
                  <w:pPr>
                    <w:pStyle w:val="ListParagraph"/>
                    <w:spacing w:line="270" w:lineRule="atLeast"/>
                    <w:ind w:left="0" w:hanging="18"/>
                    <w:rPr>
                      <w:ins w:id="186" w:author="Lisa Wald" w:date="2016-06-06T15:15:00Z"/>
                      <w:rFonts w:eastAsia="Times New Roman" w:cstheme="minorHAnsi"/>
                      <w:bCs/>
                      <w:color w:val="414141"/>
                    </w:rPr>
                  </w:pPr>
                  <w:ins w:id="187" w:author="Lisa Wald" w:date="2016-06-06T15:15:00Z">
                    <w:r w:rsidRPr="00086612">
                      <w:rPr>
                        <w:rFonts w:eastAsia="Times New Roman" w:cstheme="minorHAnsi"/>
                        <w:bCs/>
                        <w:color w:val="414141"/>
                      </w:rPr>
                      <w:t>Total Patients</w:t>
                    </w:r>
                  </w:ins>
                </w:p>
              </w:tc>
              <w:tc>
                <w:tcPr>
                  <w:tcW w:w="2439" w:type="dxa"/>
                </w:tcPr>
                <w:p w:rsidR="00723F2F" w:rsidRPr="00086612" w:rsidRDefault="00723F2F" w:rsidP="005A2C99">
                  <w:pPr>
                    <w:pStyle w:val="ListParagraph"/>
                    <w:spacing w:line="270" w:lineRule="atLeast"/>
                    <w:ind w:left="0" w:hanging="18"/>
                    <w:rPr>
                      <w:ins w:id="188" w:author="Lisa Wald" w:date="2016-06-06T15:15:00Z"/>
                      <w:rFonts w:eastAsia="Times New Roman" w:cstheme="minorHAnsi"/>
                      <w:bCs/>
                      <w:color w:val="414141"/>
                    </w:rPr>
                  </w:pPr>
                  <w:ins w:id="189" w:author="Lisa Wald" w:date="2016-06-06T15:15:00Z">
                    <w:r w:rsidRPr="00086612">
                      <w:rPr>
                        <w:rFonts w:eastAsia="Times New Roman" w:cstheme="minorHAnsi"/>
                        <w:bCs/>
                        <w:color w:val="414141"/>
                      </w:rPr>
                      <w:t>$</w:t>
                    </w:r>
                  </w:ins>
                </w:p>
              </w:tc>
              <w:tc>
                <w:tcPr>
                  <w:tcW w:w="2084" w:type="dxa"/>
                </w:tcPr>
                <w:p w:rsidR="00723F2F" w:rsidRPr="00086612" w:rsidRDefault="00723F2F" w:rsidP="005A2C99">
                  <w:pPr>
                    <w:pStyle w:val="ListParagraph"/>
                    <w:spacing w:line="270" w:lineRule="atLeast"/>
                    <w:ind w:left="0" w:hanging="18"/>
                    <w:rPr>
                      <w:ins w:id="190" w:author="Lisa Wald" w:date="2016-06-06T15:15:00Z"/>
                      <w:rFonts w:eastAsia="Times New Roman" w:cstheme="minorHAnsi"/>
                      <w:bCs/>
                      <w:color w:val="414141"/>
                    </w:rPr>
                  </w:pPr>
                  <w:ins w:id="191" w:author="Lisa Wald" w:date="2016-06-06T15:15:00Z">
                    <w:r w:rsidRPr="00086612">
                      <w:rPr>
                        <w:rFonts w:eastAsia="Times New Roman" w:cstheme="minorHAnsi"/>
                        <w:bCs/>
                        <w:color w:val="414141"/>
                      </w:rPr>
                      <w:t>$</w:t>
                    </w:r>
                  </w:ins>
                </w:p>
              </w:tc>
              <w:tc>
                <w:tcPr>
                  <w:tcW w:w="1980" w:type="dxa"/>
                </w:tcPr>
                <w:p w:rsidR="00723F2F" w:rsidRPr="00086612" w:rsidRDefault="00723F2F" w:rsidP="005A2C99">
                  <w:pPr>
                    <w:pStyle w:val="ListParagraph"/>
                    <w:spacing w:line="270" w:lineRule="atLeast"/>
                    <w:ind w:left="0" w:hanging="18"/>
                    <w:rPr>
                      <w:ins w:id="192" w:author="Lisa Wald" w:date="2016-06-06T15:15:00Z"/>
                      <w:rFonts w:eastAsia="Times New Roman" w:cstheme="minorHAnsi"/>
                      <w:bCs/>
                      <w:color w:val="414141"/>
                    </w:rPr>
                  </w:pPr>
                </w:p>
              </w:tc>
            </w:tr>
          </w:tbl>
          <w:p w:rsidR="00723F2F" w:rsidRPr="00E46E94" w:rsidRDefault="00723F2F" w:rsidP="005A2C99">
            <w:pPr>
              <w:rPr>
                <w:ins w:id="193" w:author="Lisa Wald" w:date="2016-06-06T15:15:00Z"/>
                <w:i/>
              </w:rPr>
            </w:pPr>
          </w:p>
        </w:tc>
      </w:tr>
      <w:tr w:rsidR="00723F2F" w:rsidRPr="00E46E94" w:rsidTr="005A2C99">
        <w:trPr>
          <w:ins w:id="194" w:author="Lisa Wald" w:date="2016-06-06T15:15:00Z"/>
        </w:trPr>
        <w:tc>
          <w:tcPr>
            <w:tcW w:w="9360" w:type="dxa"/>
            <w:shd w:val="clear" w:color="auto" w:fill="D9D9D9" w:themeFill="background1" w:themeFillShade="D9"/>
            <w:tcMar>
              <w:top w:w="0" w:type="dxa"/>
              <w:left w:w="108" w:type="dxa"/>
              <w:bottom w:w="0" w:type="dxa"/>
              <w:right w:w="108" w:type="dxa"/>
            </w:tcMar>
          </w:tcPr>
          <w:p w:rsidR="00723F2F" w:rsidRPr="00E46E94" w:rsidRDefault="00723F2F" w:rsidP="00723F2F">
            <w:pPr>
              <w:pStyle w:val="ListParagraph"/>
              <w:numPr>
                <w:ilvl w:val="0"/>
                <w:numId w:val="26"/>
              </w:numPr>
              <w:spacing w:after="0" w:line="240" w:lineRule="auto"/>
              <w:contextualSpacing w:val="0"/>
              <w:rPr>
                <w:ins w:id="195" w:author="Lisa Wald" w:date="2016-06-06T15:15:00Z"/>
                <w:color w:val="000000"/>
              </w:rPr>
            </w:pPr>
            <w:ins w:id="196" w:author="Lisa Wald" w:date="2016-06-06T15:15:00Z">
              <w:r w:rsidRPr="006D3C9F">
                <w:rPr>
                  <w:rFonts w:eastAsia="Times New Roman" w:cstheme="minorHAnsi"/>
                  <w:b/>
                  <w:bCs/>
                </w:rPr>
                <w:lastRenderedPageBreak/>
                <w:t xml:space="preserve">MAINTENANCE OF </w:t>
              </w:r>
              <w:r>
                <w:rPr>
                  <w:rFonts w:eastAsia="Times New Roman" w:cstheme="minorHAnsi"/>
                  <w:b/>
                  <w:bCs/>
                </w:rPr>
                <w:t>APPROVED SCOPE OF PROJECT</w:t>
              </w:r>
            </w:ins>
          </w:p>
        </w:tc>
      </w:tr>
      <w:tr w:rsidR="00723F2F" w:rsidRPr="00CB7C9F" w:rsidTr="005A2C99">
        <w:trPr>
          <w:ins w:id="197" w:author="Lisa Wald" w:date="2016-06-06T15:15:00Z"/>
        </w:trPr>
        <w:tc>
          <w:tcPr>
            <w:tcW w:w="9360" w:type="dxa"/>
            <w:shd w:val="clear" w:color="auto" w:fill="auto"/>
            <w:tcMar>
              <w:top w:w="0" w:type="dxa"/>
              <w:left w:w="108" w:type="dxa"/>
              <w:bottom w:w="0" w:type="dxa"/>
              <w:right w:w="108" w:type="dxa"/>
            </w:tcMar>
          </w:tcPr>
          <w:p w:rsidR="00723F2F" w:rsidRPr="00973F98" w:rsidRDefault="00723F2F" w:rsidP="005A2C99">
            <w:pPr>
              <w:shd w:val="clear" w:color="auto" w:fill="FFFFFF"/>
              <w:spacing w:after="0" w:line="270" w:lineRule="atLeast"/>
              <w:rPr>
                <w:ins w:id="198" w:author="Lisa Wald" w:date="2016-06-06T15:15:00Z"/>
                <w:rFonts w:eastAsia="Times New Roman" w:cstheme="minorHAnsi"/>
                <w:bCs/>
              </w:rPr>
            </w:pPr>
            <w:ins w:id="199" w:author="Lisa Wald" w:date="2016-06-06T15:15:00Z">
              <w:r w:rsidRPr="00973F98">
                <w:rPr>
                  <w:rFonts w:eastAsia="Times New Roman" w:cstheme="minorHAnsi"/>
                  <w:bCs/>
                </w:rPr>
                <w:t>Clearly describe in narrative format the health center’s plan for </w:t>
              </w:r>
              <w:r w:rsidRPr="00ED6E53">
                <w:rPr>
                  <w:rFonts w:eastAsia="Times New Roman" w:cstheme="minorHAnsi"/>
                  <w:bCs/>
                </w:rPr>
                <w:t>maintaining its current scope of project (i.e., sites and services) for the existing patient population(s).</w:t>
              </w:r>
              <w:r w:rsidRPr="00973F98">
                <w:rPr>
                  <w:rFonts w:eastAsia="Times New Roman" w:cstheme="minorHAnsi"/>
                  <w:bCs/>
                </w:rPr>
                <w:t xml:space="preserve"> Specifically address how the health center is prepared to meet the primary care needs of the new target population while also assuring that resources will not be reduced for providing services to the current patient population.  </w:t>
              </w:r>
            </w:ins>
          </w:p>
          <w:p w:rsidR="00723F2F" w:rsidRPr="00973F98" w:rsidRDefault="00723F2F" w:rsidP="005A2C99">
            <w:pPr>
              <w:shd w:val="clear" w:color="auto" w:fill="FFFFFF"/>
              <w:spacing w:after="0" w:line="270" w:lineRule="atLeast"/>
              <w:rPr>
                <w:ins w:id="200" w:author="Lisa Wald" w:date="2016-06-06T15:15:00Z"/>
                <w:rFonts w:eastAsia="Times New Roman" w:cstheme="minorHAnsi"/>
                <w:bCs/>
              </w:rPr>
            </w:pPr>
            <w:ins w:id="201" w:author="Lisa Wald" w:date="2016-06-06T15:15:00Z">
              <w:r w:rsidRPr="00973F98">
                <w:rPr>
                  <w:rFonts w:eastAsia="Times New Roman" w:cstheme="minorHAnsi"/>
                  <w:bCs/>
                  <w:i/>
                </w:rPr>
                <w:t>Require</w:t>
              </w:r>
              <w:r>
                <w:rPr>
                  <w:rFonts w:eastAsia="Times New Roman" w:cstheme="minorHAnsi"/>
                  <w:bCs/>
                  <w:i/>
                </w:rPr>
                <w:t>s</w:t>
              </w:r>
              <w:r w:rsidRPr="00973F98">
                <w:rPr>
                  <w:rFonts w:eastAsia="Times New Roman" w:cstheme="minorHAnsi"/>
                  <w:bCs/>
                  <w:i/>
                </w:rPr>
                <w:t xml:space="preserve"> </w:t>
              </w:r>
              <w:r>
                <w:rPr>
                  <w:rFonts w:eastAsia="Times New Roman" w:cstheme="minorHAnsi"/>
                  <w:bCs/>
                  <w:i/>
                </w:rPr>
                <w:t>narrative response.</w:t>
              </w:r>
            </w:ins>
          </w:p>
        </w:tc>
      </w:tr>
      <w:tr w:rsidR="00723F2F" w:rsidRPr="00E46E94" w:rsidTr="005A2C99">
        <w:trPr>
          <w:ins w:id="202" w:author="Lisa Wald" w:date="2016-06-06T15:15:00Z"/>
        </w:trPr>
        <w:tc>
          <w:tcPr>
            <w:tcW w:w="9360" w:type="dxa"/>
            <w:shd w:val="clear" w:color="auto" w:fill="D9D9D9" w:themeFill="background1" w:themeFillShade="D9"/>
            <w:tcMar>
              <w:top w:w="0" w:type="dxa"/>
              <w:left w:w="108" w:type="dxa"/>
              <w:bottom w:w="0" w:type="dxa"/>
              <w:right w:w="108" w:type="dxa"/>
            </w:tcMar>
          </w:tcPr>
          <w:p w:rsidR="00723F2F" w:rsidRPr="00973F98" w:rsidRDefault="00723F2F" w:rsidP="00723F2F">
            <w:pPr>
              <w:pStyle w:val="ListParagraph"/>
              <w:numPr>
                <w:ilvl w:val="0"/>
                <w:numId w:val="22"/>
              </w:numPr>
              <w:spacing w:after="0" w:line="240" w:lineRule="auto"/>
              <w:rPr>
                <w:ins w:id="203" w:author="Lisa Wald" w:date="2016-06-06T15:15:00Z"/>
                <w:rFonts w:cstheme="minorHAnsi"/>
                <w:b/>
              </w:rPr>
            </w:pPr>
            <w:ins w:id="204" w:author="Lisa Wald" w:date="2016-06-06T15:15:00Z">
              <w:r w:rsidRPr="006D3C9F">
                <w:rPr>
                  <w:rFonts w:cstheme="minorHAnsi"/>
                  <w:b/>
                </w:rPr>
                <w:t xml:space="preserve">SERVICE AREA ANALYSIS: </w:t>
              </w:r>
              <w:r>
                <w:rPr>
                  <w:rFonts w:cstheme="minorHAnsi"/>
                </w:rPr>
                <w:t>This section addresses how the</w:t>
              </w:r>
              <w:r w:rsidRPr="006D3C9F">
                <w:rPr>
                  <w:rFonts w:cstheme="minorHAnsi"/>
                </w:rPr>
                <w:t xml:space="preserve"> proposed </w:t>
              </w:r>
              <w:r>
                <w:rPr>
                  <w:rFonts w:cstheme="minorHAnsi"/>
                </w:rPr>
                <w:t xml:space="preserve">addition of this target population(s) </w:t>
              </w:r>
              <w:r w:rsidRPr="006D3C9F">
                <w:rPr>
                  <w:rFonts w:cstheme="minorHAnsi"/>
                </w:rPr>
                <w:t>will complement and not du</w:t>
              </w:r>
              <w:r>
                <w:rPr>
                  <w:rFonts w:cstheme="minorHAnsi"/>
                </w:rPr>
                <w:t>plicate existing health services and resources within the service area</w:t>
              </w:r>
              <w:r w:rsidRPr="006D3C9F">
                <w:rPr>
                  <w:rFonts w:cstheme="minorHAnsi"/>
                  <w:b/>
                </w:rPr>
                <w:t>.</w:t>
              </w:r>
              <w:r>
                <w:rPr>
                  <w:rFonts w:cstheme="minorHAnsi"/>
                  <w:b/>
                </w:rPr>
                <w:t xml:space="preserve"> </w:t>
              </w:r>
            </w:ins>
          </w:p>
        </w:tc>
      </w:tr>
      <w:tr w:rsidR="00723F2F" w:rsidRPr="00BD07AC" w:rsidTr="005A2C99">
        <w:trPr>
          <w:ins w:id="205" w:author="Lisa Wald" w:date="2016-06-06T15:15:00Z"/>
        </w:trPr>
        <w:tc>
          <w:tcPr>
            <w:tcW w:w="9360" w:type="dxa"/>
            <w:tcMar>
              <w:top w:w="0" w:type="dxa"/>
              <w:left w:w="108" w:type="dxa"/>
              <w:bottom w:w="0" w:type="dxa"/>
              <w:right w:w="108" w:type="dxa"/>
            </w:tcMar>
          </w:tcPr>
          <w:p w:rsidR="00723F2F" w:rsidRPr="00A22301" w:rsidRDefault="00723F2F" w:rsidP="005A2C99">
            <w:pPr>
              <w:spacing w:after="0" w:line="240" w:lineRule="auto"/>
              <w:rPr>
                <w:ins w:id="206" w:author="Lisa Wald" w:date="2016-06-06T15:15:00Z"/>
                <w:i/>
                <w:color w:val="000000"/>
              </w:rPr>
            </w:pPr>
            <w:ins w:id="207" w:author="Lisa Wald" w:date="2016-06-06T15:15:00Z">
              <w:r>
                <w:rPr>
                  <w:color w:val="000000"/>
                </w:rPr>
                <w:t xml:space="preserve">Based on </w:t>
              </w:r>
              <w:r w:rsidRPr="00A22301">
                <w:rPr>
                  <w:i/>
                  <w:iCs/>
                </w:rPr>
                <w:t xml:space="preserve">UDS Mapper Map </w:t>
              </w:r>
              <w:r>
                <w:rPr>
                  <w:i/>
                  <w:iCs/>
                </w:rPr>
                <w:t>and</w:t>
              </w:r>
              <w:r w:rsidRPr="00A22301">
                <w:rPr>
                  <w:i/>
                  <w:iCs/>
                </w:rPr>
                <w:t xml:space="preserve"> Data Table </w:t>
              </w:r>
              <w:r>
                <w:rPr>
                  <w:color w:val="000000"/>
                </w:rPr>
                <w:t>information, w</w:t>
              </w:r>
              <w:r w:rsidRPr="00A22301">
                <w:rPr>
                  <w:color w:val="000000"/>
                </w:rPr>
                <w:t xml:space="preserve">ill the site serve all or part of a service area currently served by another health center grantee or look-alike and/or of another primary care safety net provider (rural health clinic, critical access hospital, health department, etc.)? </w:t>
              </w:r>
              <w:r w:rsidRPr="00D61937">
                <w:rPr>
                  <w:i/>
                  <w:color w:val="000000"/>
                </w:rPr>
                <w:t>Yes or No.</w:t>
              </w:r>
              <w:r>
                <w:rPr>
                  <w:color w:val="000000"/>
                </w:rPr>
                <w:t xml:space="preserve"> </w:t>
              </w:r>
              <w:r w:rsidRPr="00A22301">
                <w:rPr>
                  <w:color w:val="000000"/>
                </w:rPr>
                <w:t>C</w:t>
              </w:r>
              <w:r w:rsidRPr="00A22301">
                <w:rPr>
                  <w:i/>
                  <w:color w:val="000000"/>
                </w:rPr>
                <w:t>heckboxes for Yes options to allow multiple selections; No skips narrative; Any Yes response requires narrative response.</w:t>
              </w:r>
            </w:ins>
          </w:p>
          <w:p w:rsidR="00723F2F" w:rsidRDefault="00723F2F" w:rsidP="00723F2F">
            <w:pPr>
              <w:pStyle w:val="ListParagraph"/>
              <w:numPr>
                <w:ilvl w:val="0"/>
                <w:numId w:val="25"/>
              </w:numPr>
              <w:tabs>
                <w:tab w:val="left" w:pos="564"/>
              </w:tabs>
              <w:spacing w:after="0" w:line="240" w:lineRule="auto"/>
              <w:contextualSpacing w:val="0"/>
              <w:rPr>
                <w:ins w:id="208" w:author="Lisa Wald" w:date="2016-06-06T15:15:00Z"/>
                <w:color w:val="000000"/>
              </w:rPr>
            </w:pPr>
            <w:ins w:id="209" w:author="Lisa Wald" w:date="2016-06-06T15:15:00Z">
              <w:r w:rsidRPr="003A4292">
                <w:rPr>
                  <w:color w:val="000000"/>
                </w:rPr>
                <w:t>No</w:t>
              </w:r>
            </w:ins>
          </w:p>
          <w:p w:rsidR="00723F2F" w:rsidRPr="00E95E53" w:rsidRDefault="00723F2F" w:rsidP="00723F2F">
            <w:pPr>
              <w:pStyle w:val="ListParagraph"/>
              <w:numPr>
                <w:ilvl w:val="0"/>
                <w:numId w:val="25"/>
              </w:numPr>
              <w:tabs>
                <w:tab w:val="left" w:pos="564"/>
              </w:tabs>
              <w:spacing w:after="0" w:line="240" w:lineRule="auto"/>
              <w:contextualSpacing w:val="0"/>
              <w:rPr>
                <w:ins w:id="210" w:author="Lisa Wald" w:date="2016-06-06T15:15:00Z"/>
                <w:color w:val="000000"/>
              </w:rPr>
            </w:pPr>
            <w:ins w:id="211" w:author="Lisa Wald" w:date="2016-06-06T15:15:00Z">
              <w:r w:rsidRPr="00E95E53">
                <w:rPr>
                  <w:color w:val="000000"/>
                </w:rPr>
                <w:t xml:space="preserve">Yes </w:t>
              </w:r>
              <w:r>
                <w:rPr>
                  <w:color w:val="000000"/>
                </w:rPr>
                <w:t>–</w:t>
              </w:r>
              <w:r w:rsidRPr="00E95E53">
                <w:rPr>
                  <w:color w:val="000000"/>
                </w:rPr>
                <w:t xml:space="preserve"> </w:t>
              </w:r>
              <w:r>
                <w:rPr>
                  <w:color w:val="000000"/>
                </w:rPr>
                <w:t xml:space="preserve">the site will </w:t>
              </w:r>
              <w:r w:rsidRPr="00E95E53">
                <w:rPr>
                  <w:color w:val="000000"/>
                </w:rPr>
                <w:t>serve a newly identified sub-group</w:t>
              </w:r>
              <w:r>
                <w:rPr>
                  <w:color w:val="000000"/>
                </w:rPr>
                <w:t>/</w:t>
              </w:r>
              <w:r w:rsidRPr="00E95E53">
                <w:rPr>
                  <w:color w:val="000000"/>
                </w:rPr>
                <w:t xml:space="preserve">underserved </w:t>
              </w:r>
              <w:r>
                <w:rPr>
                  <w:color w:val="000000"/>
                </w:rPr>
                <w:t xml:space="preserve">population </w:t>
              </w:r>
              <w:r w:rsidRPr="00E95E53">
                <w:rPr>
                  <w:color w:val="000000"/>
                </w:rPr>
                <w:t xml:space="preserve">(e.g., people experiencing homelessness, populations with limited English proficiency within the service area), </w:t>
              </w:r>
              <w:r>
                <w:rPr>
                  <w:color w:val="000000"/>
                </w:rPr>
                <w:t xml:space="preserve">whose </w:t>
              </w:r>
              <w:r w:rsidRPr="00E95E53">
                <w:rPr>
                  <w:color w:val="000000"/>
                </w:rPr>
                <w:t>health care needs are not being met.</w:t>
              </w:r>
            </w:ins>
          </w:p>
          <w:p w:rsidR="00723F2F" w:rsidRPr="00973F98" w:rsidRDefault="00723F2F" w:rsidP="00723F2F">
            <w:pPr>
              <w:pStyle w:val="ListParagraph"/>
              <w:numPr>
                <w:ilvl w:val="0"/>
                <w:numId w:val="25"/>
              </w:numPr>
              <w:tabs>
                <w:tab w:val="left" w:pos="564"/>
              </w:tabs>
              <w:spacing w:after="0" w:line="240" w:lineRule="auto"/>
              <w:contextualSpacing w:val="0"/>
              <w:rPr>
                <w:ins w:id="212" w:author="Lisa Wald" w:date="2016-06-06T15:15:00Z"/>
                <w:i/>
                <w:color w:val="000000"/>
              </w:rPr>
            </w:pPr>
            <w:ins w:id="213" w:author="Lisa Wald" w:date="2016-06-06T15:15:00Z">
              <w:r w:rsidRPr="00E95E53">
                <w:rPr>
                  <w:color w:val="000000"/>
                </w:rPr>
                <w:t xml:space="preserve">Yes </w:t>
              </w:r>
              <w:r>
                <w:rPr>
                  <w:color w:val="000000"/>
                </w:rPr>
                <w:t>–</w:t>
              </w:r>
              <w:r w:rsidRPr="00E95E53">
                <w:rPr>
                  <w:color w:val="000000"/>
                </w:rPr>
                <w:t xml:space="preserve"> </w:t>
              </w:r>
              <w:r>
                <w:rPr>
                  <w:color w:val="000000"/>
                </w:rPr>
                <w:t xml:space="preserve">the site will </w:t>
              </w:r>
              <w:r w:rsidRPr="00E95E53">
                <w:rPr>
                  <w:color w:val="000000"/>
                </w:rPr>
                <w:t>serve an area where unmet need exceeds the capacity of the existing health center site(s) and/or other safety net providers</w:t>
              </w:r>
              <w:r>
                <w:rPr>
                  <w:color w:val="000000"/>
                </w:rPr>
                <w:t>.</w:t>
              </w:r>
            </w:ins>
          </w:p>
          <w:p w:rsidR="00723F2F" w:rsidRPr="00973F98" w:rsidRDefault="00723F2F" w:rsidP="00723F2F">
            <w:pPr>
              <w:pStyle w:val="ListParagraph"/>
              <w:numPr>
                <w:ilvl w:val="0"/>
                <w:numId w:val="25"/>
              </w:numPr>
              <w:tabs>
                <w:tab w:val="left" w:pos="564"/>
              </w:tabs>
              <w:spacing w:after="0" w:line="240" w:lineRule="auto"/>
              <w:contextualSpacing w:val="0"/>
              <w:rPr>
                <w:ins w:id="214" w:author="Lisa Wald" w:date="2016-06-06T15:15:00Z"/>
                <w:i/>
                <w:color w:val="000000"/>
              </w:rPr>
            </w:pPr>
            <w:ins w:id="215" w:author="Lisa Wald" w:date="2016-06-06T15:15:00Z">
              <w:r>
                <w:rPr>
                  <w:color w:val="000000"/>
                </w:rPr>
                <w:t>Yes – the site will serve a population where the distance and travel time to the nearest safety-net provider site, (e.g., health center grantee or look-alike,</w:t>
              </w:r>
              <w:r w:rsidRPr="00A22301">
                <w:rPr>
                  <w:color w:val="000000"/>
                </w:rPr>
                <w:t xml:space="preserve"> rural health clinic, critical access hospital</w:t>
              </w:r>
              <w:r>
                <w:t>)</w:t>
              </w:r>
              <w:r>
                <w:rPr>
                  <w:color w:val="000000"/>
                </w:rPr>
                <w:t xml:space="preserve"> is a barrier for patients to access care. </w:t>
              </w:r>
            </w:ins>
          </w:p>
          <w:p w:rsidR="00723F2F" w:rsidRPr="00CB7C9F" w:rsidRDefault="00723F2F" w:rsidP="00723F2F">
            <w:pPr>
              <w:pStyle w:val="ListParagraph"/>
              <w:numPr>
                <w:ilvl w:val="0"/>
                <w:numId w:val="25"/>
              </w:numPr>
              <w:tabs>
                <w:tab w:val="left" w:pos="564"/>
              </w:tabs>
              <w:spacing w:after="0" w:line="240" w:lineRule="auto"/>
              <w:contextualSpacing w:val="0"/>
              <w:rPr>
                <w:ins w:id="216" w:author="Lisa Wald" w:date="2016-06-06T15:15:00Z"/>
                <w:i/>
                <w:color w:val="000000"/>
              </w:rPr>
            </w:pPr>
            <w:ins w:id="217" w:author="Lisa Wald" w:date="2016-06-06T15:15:00Z">
              <w:r w:rsidRPr="00FD0F73">
                <w:rPr>
                  <w:i/>
                </w:rPr>
                <w:t>Note:</w:t>
              </w:r>
              <w:r>
                <w:rPr>
                  <w:i/>
                </w:rPr>
                <w:t xml:space="preserve"> </w:t>
              </w:r>
              <w:r w:rsidRPr="00FD0F73">
                <w:rPr>
                  <w:i/>
                </w:rPr>
                <w:t>UDS Mapper is the best tool for identifying the nearest Health Center Program grantee or look-alike.</w:t>
              </w:r>
              <w:r>
                <w:rPr>
                  <w:i/>
                </w:rPr>
                <w:t xml:space="preserve"> D</w:t>
              </w:r>
              <w:r w:rsidRPr="00FD0F73">
                <w:rPr>
                  <w:i/>
                </w:rPr>
                <w:t xml:space="preserve">istance should be measured as the distance (in miles) from the address of the </w:t>
              </w:r>
              <w:r w:rsidRPr="00FD0F73">
                <w:rPr>
                  <w:i/>
                </w:rPr>
                <w:lastRenderedPageBreak/>
                <w:t xml:space="preserve">proposed service site to the nearest Health Center Program grantee or look-alike service sites.  Use </w:t>
              </w:r>
              <w:r>
                <w:rPr>
                  <w:i/>
                </w:rPr>
                <w:t xml:space="preserve">the UDS Mapper Distance tool and/or </w:t>
              </w:r>
              <w:r w:rsidRPr="00FD0F73">
                <w:rPr>
                  <w:i/>
                </w:rPr>
                <w:t xml:space="preserve">Google </w:t>
              </w:r>
              <w:r>
                <w:rPr>
                  <w:i/>
                </w:rPr>
                <w:t>M</w:t>
              </w:r>
              <w:r w:rsidRPr="00FD0F73">
                <w:rPr>
                  <w:i/>
                </w:rPr>
                <w:t>aps to determine</w:t>
              </w:r>
              <w:r>
                <w:rPr>
                  <w:i/>
                </w:rPr>
                <w:t xml:space="preserve"> (1)</w:t>
              </w:r>
              <w:r w:rsidRPr="00FD0F73">
                <w:rPr>
                  <w:i/>
                </w:rPr>
                <w:t xml:space="preserve"> the distance in miles between sites </w:t>
              </w:r>
              <w:r>
                <w:rPr>
                  <w:i/>
                </w:rPr>
                <w:t xml:space="preserve">and (2) travel time by </w:t>
              </w:r>
              <w:r w:rsidRPr="00FD0F73">
                <w:rPr>
                  <w:i/>
                </w:rPr>
                <w:t>driv</w:t>
              </w:r>
              <w:r>
                <w:rPr>
                  <w:i/>
                </w:rPr>
                <w:t>ing</w:t>
              </w:r>
              <w:r w:rsidRPr="00FD0F73">
                <w:rPr>
                  <w:i/>
                </w:rPr>
                <w:t xml:space="preserve"> or public transportation, as appropriate (e.g., if at least 30% of the </w:t>
              </w:r>
              <w:r>
                <w:rPr>
                  <w:i/>
                </w:rPr>
                <w:t>patient</w:t>
              </w:r>
              <w:r w:rsidRPr="00FD0F73">
                <w:rPr>
                  <w:i/>
                </w:rPr>
                <w:t xml:space="preserve"> population uses public transportation as the main source of transportation to work, provide travel time based on public transport as opposed to providing travel time by car/drive time).</w:t>
              </w:r>
            </w:ins>
          </w:p>
          <w:p w:rsidR="00723F2F" w:rsidRPr="00973F98" w:rsidRDefault="00723F2F" w:rsidP="00723F2F">
            <w:pPr>
              <w:pStyle w:val="ListParagraph"/>
              <w:numPr>
                <w:ilvl w:val="1"/>
                <w:numId w:val="27"/>
              </w:numPr>
              <w:tabs>
                <w:tab w:val="left" w:pos="564"/>
              </w:tabs>
              <w:spacing w:after="0" w:line="240" w:lineRule="auto"/>
              <w:contextualSpacing w:val="0"/>
              <w:rPr>
                <w:ins w:id="218" w:author="Lisa Wald" w:date="2016-06-06T15:15:00Z"/>
                <w:color w:val="000000"/>
              </w:rPr>
            </w:pPr>
            <w:ins w:id="219" w:author="Lisa Wald" w:date="2016-06-06T15:15:00Z">
              <w:r w:rsidRPr="00973F98">
                <w:rPr>
                  <w:color w:val="000000"/>
                </w:rPr>
                <w:t>Distance in miles: _____</w:t>
              </w:r>
            </w:ins>
          </w:p>
          <w:p w:rsidR="00723F2F" w:rsidRPr="00973F98" w:rsidRDefault="00723F2F" w:rsidP="00723F2F">
            <w:pPr>
              <w:pStyle w:val="ListParagraph"/>
              <w:numPr>
                <w:ilvl w:val="1"/>
                <w:numId w:val="27"/>
              </w:numPr>
              <w:tabs>
                <w:tab w:val="left" w:pos="564"/>
              </w:tabs>
              <w:spacing w:after="0" w:line="240" w:lineRule="auto"/>
              <w:contextualSpacing w:val="0"/>
              <w:rPr>
                <w:ins w:id="220" w:author="Lisa Wald" w:date="2016-06-06T15:15:00Z"/>
                <w:rFonts w:cstheme="minorHAnsi"/>
                <w:b/>
              </w:rPr>
            </w:pPr>
            <w:ins w:id="221" w:author="Lisa Wald" w:date="2016-06-06T15:15:00Z">
              <w:r w:rsidRPr="00973F98">
                <w:rPr>
                  <w:color w:val="000000"/>
                </w:rPr>
                <w:t>Travel time in minutes: _____</w:t>
              </w:r>
            </w:ins>
          </w:p>
        </w:tc>
      </w:tr>
      <w:tr w:rsidR="00723F2F" w:rsidRPr="00DA13C2" w:rsidTr="005A2C99">
        <w:trPr>
          <w:ins w:id="222" w:author="Lisa Wald" w:date="2016-06-06T15:15:00Z"/>
        </w:trPr>
        <w:tc>
          <w:tcPr>
            <w:tcW w:w="9360" w:type="dxa"/>
            <w:tcMar>
              <w:top w:w="0" w:type="dxa"/>
              <w:left w:w="108" w:type="dxa"/>
              <w:bottom w:w="0" w:type="dxa"/>
              <w:right w:w="108" w:type="dxa"/>
            </w:tcMar>
          </w:tcPr>
          <w:p w:rsidR="00723F2F" w:rsidRPr="00CB7C9F" w:rsidRDefault="00723F2F" w:rsidP="005A2C99">
            <w:pPr>
              <w:spacing w:after="0" w:line="240" w:lineRule="auto"/>
              <w:rPr>
                <w:ins w:id="223" w:author="Lisa Wald" w:date="2016-06-06T15:15:00Z"/>
                <w:color w:val="000000"/>
              </w:rPr>
            </w:pPr>
            <w:ins w:id="224" w:author="Lisa Wald" w:date="2016-06-06T15:15:00Z">
              <w:r w:rsidRPr="00D61937">
                <w:rPr>
                  <w:i/>
                  <w:color w:val="000000"/>
                </w:rPr>
                <w:lastRenderedPageBreak/>
                <w:t>Required for any Yes response:</w:t>
              </w:r>
              <w:r>
                <w:rPr>
                  <w:i/>
                  <w:color w:val="000000"/>
                </w:rPr>
                <w:t xml:space="preserve"> </w:t>
              </w:r>
              <w:r w:rsidRPr="00CB7C9F">
                <w:rPr>
                  <w:color w:val="000000"/>
                </w:rPr>
                <w:t xml:space="preserve">Based on </w:t>
              </w:r>
              <w:r>
                <w:rPr>
                  <w:color w:val="000000"/>
                </w:rPr>
                <w:t>this</w:t>
              </w:r>
              <w:r w:rsidRPr="00CB7C9F">
                <w:rPr>
                  <w:color w:val="000000"/>
                </w:rPr>
                <w:t xml:space="preserve"> answer and attached UDS Mapper data and other needs assessment documentation that shows other health centers and service providers and their penetration rates, address any service area overlap and how the proposed site will complement existing services and programs so as to minimize the potential for unnecessary duplication and/or overlap in services, sites or programs.</w:t>
              </w:r>
            </w:ins>
          </w:p>
          <w:p w:rsidR="00723F2F" w:rsidRDefault="00723F2F" w:rsidP="005A2C99">
            <w:pPr>
              <w:spacing w:after="0" w:line="240" w:lineRule="auto"/>
              <w:rPr>
                <w:ins w:id="225" w:author="Lisa Wald" w:date="2016-06-06T15:15:00Z"/>
                <w:i/>
              </w:rPr>
            </w:pPr>
            <w:ins w:id="226" w:author="Lisa Wald" w:date="2016-06-06T15:15:00Z">
              <w:r w:rsidRPr="00177505">
                <w:rPr>
                  <w:i/>
                </w:rPr>
                <w:t>Requires narrative response.</w:t>
              </w:r>
            </w:ins>
          </w:p>
          <w:p w:rsidR="00723F2F" w:rsidRPr="00973F98" w:rsidRDefault="00723F2F" w:rsidP="005A2C99">
            <w:pPr>
              <w:tabs>
                <w:tab w:val="left" w:pos="564"/>
              </w:tabs>
              <w:spacing w:after="0" w:line="240" w:lineRule="auto"/>
              <w:rPr>
                <w:ins w:id="227" w:author="Lisa Wald" w:date="2016-06-06T15:15:00Z"/>
              </w:rPr>
            </w:pPr>
            <w:ins w:id="228" w:author="Lisa Wald" w:date="2016-06-06T15:15:00Z">
              <w:r>
                <w:rPr>
                  <w:i/>
                </w:rPr>
                <w:t>Note: Upload any relevant letters of support from all health centers serving the same service area in the next section</w:t>
              </w:r>
            </w:ins>
          </w:p>
        </w:tc>
      </w:tr>
      <w:tr w:rsidR="00723F2F" w:rsidRPr="00F17D2D" w:rsidTr="005A2C99">
        <w:trPr>
          <w:ins w:id="229" w:author="Lisa Wald" w:date="2016-06-06T15:15:00Z"/>
        </w:trPr>
        <w:tc>
          <w:tcPr>
            <w:tcW w:w="9360" w:type="dxa"/>
            <w:shd w:val="clear" w:color="auto" w:fill="BFBFBF" w:themeFill="background1" w:themeFillShade="BF"/>
            <w:tcMar>
              <w:top w:w="0" w:type="dxa"/>
              <w:left w:w="108" w:type="dxa"/>
              <w:bottom w:w="0" w:type="dxa"/>
              <w:right w:w="108" w:type="dxa"/>
            </w:tcMar>
          </w:tcPr>
          <w:p w:rsidR="00723F2F" w:rsidRPr="00E41647" w:rsidRDefault="00723F2F" w:rsidP="00723F2F">
            <w:pPr>
              <w:pStyle w:val="ListParagraph"/>
              <w:numPr>
                <w:ilvl w:val="0"/>
                <w:numId w:val="22"/>
              </w:numPr>
              <w:spacing w:after="0" w:line="240" w:lineRule="auto"/>
              <w:rPr>
                <w:ins w:id="230" w:author="Lisa Wald" w:date="2016-06-06T15:15:00Z"/>
                <w:b/>
                <w:color w:val="000000"/>
              </w:rPr>
            </w:pPr>
            <w:ins w:id="231" w:author="Lisa Wald" w:date="2016-06-06T15:15:00Z">
              <w:r w:rsidRPr="00E41647">
                <w:rPr>
                  <w:b/>
                  <w:color w:val="000000"/>
                </w:rPr>
                <w:t>COLLABORATION WITH HEALTH CENTERS AND OTHER SAFETY NET PROVIDERS</w:t>
              </w:r>
            </w:ins>
          </w:p>
          <w:p w:rsidR="00723F2F" w:rsidRDefault="00723F2F" w:rsidP="005A2C99">
            <w:pPr>
              <w:spacing w:after="0" w:line="240" w:lineRule="auto"/>
              <w:rPr>
                <w:ins w:id="232" w:author="Lisa Wald" w:date="2016-06-06T15:15:00Z"/>
                <w:color w:val="000000"/>
              </w:rPr>
            </w:pPr>
            <w:ins w:id="233" w:author="Lisa Wald" w:date="2016-06-06T15:15:00Z">
              <w:r w:rsidRPr="00E46E94">
                <w:rPr>
                  <w:color w:val="000000"/>
                </w:rPr>
                <w:t>For the purposes of this question, collaborative relationships are those that contribut</w:t>
              </w:r>
              <w:r>
                <w:rPr>
                  <w:color w:val="000000"/>
                </w:rPr>
                <w:t>e</w:t>
              </w:r>
              <w:r w:rsidRPr="00E46E94">
                <w:rPr>
                  <w:color w:val="000000"/>
                </w:rPr>
                <w:t xml:space="preserve"> to one or both of the following goals relative to the proposed </w:t>
              </w:r>
              <w:r>
                <w:rPr>
                  <w:color w:val="000000"/>
                </w:rPr>
                <w:t>target population:</w:t>
              </w:r>
              <w:r w:rsidRPr="00E46E94">
                <w:rPr>
                  <w:color w:val="000000"/>
                </w:rPr>
                <w:t xml:space="preserve"> </w:t>
              </w:r>
            </w:ins>
          </w:p>
          <w:p w:rsidR="00723F2F" w:rsidRPr="00213152" w:rsidRDefault="00723F2F" w:rsidP="005A2C99">
            <w:pPr>
              <w:spacing w:after="0" w:line="240" w:lineRule="auto"/>
              <w:rPr>
                <w:ins w:id="234" w:author="Lisa Wald" w:date="2016-06-06T15:15:00Z"/>
                <w:color w:val="000000"/>
              </w:rPr>
            </w:pPr>
            <w:ins w:id="235" w:author="Lisa Wald" w:date="2016-06-06T15:15:00Z">
              <w:r>
                <w:rPr>
                  <w:color w:val="000000"/>
                </w:rPr>
                <w:t xml:space="preserve">(1) </w:t>
              </w:r>
              <w:r w:rsidRPr="00213152">
                <w:rPr>
                  <w:color w:val="000000"/>
                </w:rPr>
                <w:t xml:space="preserve">maximize access to required and additional services within the scope of the health center project for </w:t>
              </w:r>
              <w:r>
                <w:rPr>
                  <w:color w:val="000000"/>
                </w:rPr>
                <w:t xml:space="preserve">target population </w:t>
              </w:r>
              <w:r w:rsidRPr="00213152">
                <w:rPr>
                  <w:color w:val="000000"/>
                </w:rPr>
                <w:t>patient</w:t>
              </w:r>
              <w:r>
                <w:rPr>
                  <w:color w:val="000000"/>
                </w:rPr>
                <w:t>s</w:t>
              </w:r>
              <w:r w:rsidRPr="00213152">
                <w:rPr>
                  <w:color w:val="000000"/>
                </w:rPr>
                <w:t xml:space="preserve"> that will be served; and/or </w:t>
              </w:r>
            </w:ins>
          </w:p>
          <w:p w:rsidR="00723F2F" w:rsidRPr="00AE2C28" w:rsidRDefault="00723F2F" w:rsidP="005A2C99">
            <w:pPr>
              <w:spacing w:after="0" w:line="240" w:lineRule="auto"/>
              <w:rPr>
                <w:ins w:id="236" w:author="Lisa Wald" w:date="2016-06-06T15:15:00Z"/>
                <w:color w:val="000000"/>
              </w:rPr>
            </w:pPr>
            <w:ins w:id="237" w:author="Lisa Wald" w:date="2016-06-06T15:15:00Z">
              <w:r w:rsidRPr="00E41647">
                <w:rPr>
                  <w:color w:val="000000"/>
                </w:rPr>
                <w:t xml:space="preserve">(2) promote the continuity of care of </w:t>
              </w:r>
              <w:r>
                <w:rPr>
                  <w:color w:val="000000"/>
                </w:rPr>
                <w:t xml:space="preserve">target population </w:t>
              </w:r>
              <w:r w:rsidRPr="00E41647">
                <w:rPr>
                  <w:color w:val="000000"/>
                </w:rPr>
                <w:t>patients by coordinating with the se</w:t>
              </w:r>
              <w:r>
                <w:rPr>
                  <w:color w:val="000000"/>
                </w:rPr>
                <w:t>rvices and activities of other f</w:t>
              </w:r>
              <w:r w:rsidRPr="00E41647">
                <w:rPr>
                  <w:color w:val="000000"/>
                </w:rPr>
                <w:t>ederally funded, as well as State and local, health services delivery projects and programs serving the same or a similar patient population (e.g., other health centers, rural health clinics, hospitals, health departments).</w:t>
              </w:r>
            </w:ins>
          </w:p>
        </w:tc>
      </w:tr>
      <w:tr w:rsidR="00723F2F" w:rsidRPr="00BD07AC" w:rsidTr="005A2C99">
        <w:trPr>
          <w:ins w:id="238" w:author="Lisa Wald" w:date="2016-06-06T15:15:00Z"/>
        </w:trPr>
        <w:tc>
          <w:tcPr>
            <w:tcW w:w="9360" w:type="dxa"/>
            <w:tcMar>
              <w:top w:w="0" w:type="dxa"/>
              <w:left w:w="108" w:type="dxa"/>
              <w:bottom w:w="0" w:type="dxa"/>
              <w:right w:w="108" w:type="dxa"/>
            </w:tcMar>
          </w:tcPr>
          <w:p w:rsidR="00723F2F" w:rsidRPr="00E41647" w:rsidRDefault="00723F2F" w:rsidP="00723F2F">
            <w:pPr>
              <w:pStyle w:val="ListParagraph"/>
              <w:numPr>
                <w:ilvl w:val="0"/>
                <w:numId w:val="24"/>
              </w:numPr>
              <w:spacing w:after="0" w:line="240" w:lineRule="auto"/>
              <w:ind w:left="360"/>
              <w:rPr>
                <w:ins w:id="239" w:author="Lisa Wald" w:date="2016-06-06T15:15:00Z"/>
                <w:rFonts w:ascii="Calibri" w:hAnsi="Calibri" w:cstheme="minorHAnsi"/>
              </w:rPr>
            </w:pPr>
            <w:ins w:id="240" w:author="Lisa Wald" w:date="2016-06-06T15:15:00Z">
              <w:r w:rsidRPr="00E41647">
                <w:rPr>
                  <w:rFonts w:ascii="Calibri" w:hAnsi="Calibri" w:cstheme="minorHAnsi"/>
                </w:rPr>
                <w:t>Describe the established and/or proposed collaborative efforts with other health centers and safety net providers (e.g., health departments, rural health clinics, hospitals) within and adjacent (e.g., neighboring ZIP codes) to the service area and how this collaboration will benefit the new target population.</w:t>
              </w:r>
            </w:ins>
          </w:p>
          <w:p w:rsidR="00723F2F" w:rsidRPr="00AE2C28" w:rsidRDefault="00723F2F" w:rsidP="005A2C99">
            <w:pPr>
              <w:spacing w:after="0" w:line="240" w:lineRule="auto"/>
              <w:rPr>
                <w:ins w:id="241" w:author="Lisa Wald" w:date="2016-06-06T15:15:00Z"/>
                <w:rFonts w:ascii="Calibri" w:hAnsi="Calibri" w:cstheme="minorHAnsi"/>
                <w:i/>
              </w:rPr>
            </w:pPr>
            <w:ins w:id="242" w:author="Lisa Wald" w:date="2016-06-06T15:15:00Z">
              <w:r w:rsidRPr="00AE2C28">
                <w:rPr>
                  <w:rFonts w:ascii="Calibri" w:hAnsi="Calibri" w:cstheme="minorHAnsi"/>
                  <w:i/>
                </w:rPr>
                <w:t>Requires narrative response.</w:t>
              </w:r>
            </w:ins>
          </w:p>
        </w:tc>
      </w:tr>
      <w:tr w:rsidR="00723F2F" w:rsidRPr="00A63D32" w:rsidTr="005A2C99">
        <w:trPr>
          <w:ins w:id="243" w:author="Lisa Wald" w:date="2016-06-06T15:15:00Z"/>
        </w:trPr>
        <w:tc>
          <w:tcPr>
            <w:tcW w:w="9360" w:type="dxa"/>
            <w:tcMar>
              <w:top w:w="0" w:type="dxa"/>
              <w:left w:w="108" w:type="dxa"/>
              <w:bottom w:w="0" w:type="dxa"/>
              <w:right w:w="108" w:type="dxa"/>
            </w:tcMar>
          </w:tcPr>
          <w:p w:rsidR="00723F2F" w:rsidRPr="00263418" w:rsidRDefault="00723F2F" w:rsidP="00723F2F">
            <w:pPr>
              <w:pStyle w:val="ListParagraph"/>
              <w:numPr>
                <w:ilvl w:val="0"/>
                <w:numId w:val="24"/>
              </w:numPr>
              <w:spacing w:after="0" w:line="240" w:lineRule="auto"/>
              <w:ind w:left="360"/>
              <w:rPr>
                <w:ins w:id="244" w:author="Lisa Wald" w:date="2016-06-06T15:15:00Z"/>
                <w:rFonts w:ascii="Calibri" w:hAnsi="Calibri" w:cstheme="minorHAnsi"/>
              </w:rPr>
            </w:pPr>
            <w:ins w:id="245" w:author="Lisa Wald" w:date="2016-06-06T15:15:00Z">
              <w:r w:rsidRPr="00263418">
                <w:rPr>
                  <w:rFonts w:ascii="Calibri" w:hAnsi="Calibri" w:cstheme="minorHAnsi"/>
                </w:rPr>
                <w:t xml:space="preserve">Attach documentation of collaboration, including any agreements (e.g., MOA, MOU, contract), relevant and specific to the proposed site which support the response to </w:t>
              </w:r>
              <w:r>
                <w:rPr>
                  <w:rFonts w:ascii="Calibri" w:hAnsi="Calibri" w:cstheme="minorHAnsi"/>
                </w:rPr>
                <w:t>4</w:t>
              </w:r>
              <w:r w:rsidRPr="00263418">
                <w:rPr>
                  <w:rFonts w:ascii="Calibri" w:hAnsi="Calibri" w:cstheme="minorHAnsi"/>
                </w:rPr>
                <w:t xml:space="preserve">a.  If documentation could not be obtained, describe the outreach made to these service area providers concerning this proposed </w:t>
              </w:r>
              <w:r>
                <w:rPr>
                  <w:rFonts w:ascii="Calibri" w:hAnsi="Calibri" w:cstheme="minorHAnsi"/>
                </w:rPr>
                <w:t>target population</w:t>
              </w:r>
              <w:r w:rsidRPr="00263418">
                <w:rPr>
                  <w:rFonts w:ascii="Calibri" w:hAnsi="Calibri" w:cstheme="minorHAnsi"/>
                </w:rPr>
                <w:t xml:space="preserve"> and the result of this outreach.</w:t>
              </w:r>
            </w:ins>
          </w:p>
          <w:p w:rsidR="00723F2F" w:rsidRPr="00263418" w:rsidRDefault="00723F2F" w:rsidP="005A2C99">
            <w:pPr>
              <w:spacing w:after="0" w:line="240" w:lineRule="auto"/>
              <w:rPr>
                <w:ins w:id="246" w:author="Lisa Wald" w:date="2016-06-06T15:15:00Z"/>
                <w:rFonts w:ascii="Calibri" w:hAnsi="Calibri" w:cstheme="minorHAnsi"/>
                <w:i/>
              </w:rPr>
            </w:pPr>
            <w:ins w:id="247" w:author="Lisa Wald" w:date="2016-06-06T15:15:00Z">
              <w:r w:rsidRPr="00263418">
                <w:rPr>
                  <w:rFonts w:ascii="Calibri" w:hAnsi="Calibri" w:cstheme="minorHAnsi"/>
                  <w:i/>
                </w:rPr>
                <w:t>Optional narrative response:</w:t>
              </w:r>
            </w:ins>
          </w:p>
          <w:p w:rsidR="00723F2F" w:rsidRPr="00AE2C28" w:rsidRDefault="00723F2F" w:rsidP="005A2C99">
            <w:pPr>
              <w:spacing w:after="0" w:line="240" w:lineRule="auto"/>
              <w:rPr>
                <w:ins w:id="248" w:author="Lisa Wald" w:date="2016-06-06T15:15:00Z"/>
                <w:rFonts w:ascii="Calibri" w:hAnsi="Calibri" w:cstheme="minorHAnsi"/>
                <w:i/>
              </w:rPr>
            </w:pPr>
            <w:ins w:id="249" w:author="Lisa Wald" w:date="2016-06-06T15:15:00Z">
              <w:r w:rsidRPr="00263418">
                <w:rPr>
                  <w:rFonts w:ascii="Calibri" w:hAnsi="Calibri" w:cstheme="minorHAnsi"/>
                  <w:i/>
                </w:rPr>
                <w:t>Optional attachment: Documentation of Collaboration</w:t>
              </w:r>
            </w:ins>
          </w:p>
        </w:tc>
      </w:tr>
      <w:tr w:rsidR="00723F2F" w:rsidRPr="00F17D2D" w:rsidTr="005A2C99">
        <w:trPr>
          <w:ins w:id="250" w:author="Lisa Wald" w:date="2016-06-06T15:15:00Z"/>
        </w:trPr>
        <w:tc>
          <w:tcPr>
            <w:tcW w:w="9360" w:type="dxa"/>
            <w:tcBorders>
              <w:top w:val="single" w:sz="4" w:space="0" w:color="auto"/>
              <w:left w:val="single" w:sz="4" w:space="0" w:color="auto"/>
              <w:bottom w:val="single" w:sz="4" w:space="0" w:color="auto"/>
              <w:right w:val="single" w:sz="4" w:space="0" w:color="auto"/>
            </w:tcBorders>
            <w:shd w:val="clear" w:color="auto" w:fill="BFBFBF" w:themeFill="background1" w:themeFillShade="BF"/>
            <w:tcMar>
              <w:top w:w="0" w:type="dxa"/>
              <w:left w:w="108" w:type="dxa"/>
              <w:bottom w:w="0" w:type="dxa"/>
              <w:right w:w="108" w:type="dxa"/>
            </w:tcMar>
          </w:tcPr>
          <w:p w:rsidR="00723F2F" w:rsidRPr="00A26290" w:rsidRDefault="00723F2F" w:rsidP="00723F2F">
            <w:pPr>
              <w:pStyle w:val="ListParagraph"/>
              <w:numPr>
                <w:ilvl w:val="0"/>
                <w:numId w:val="22"/>
              </w:numPr>
              <w:spacing w:after="0" w:line="240" w:lineRule="auto"/>
              <w:rPr>
                <w:ins w:id="251" w:author="Lisa Wald" w:date="2016-06-06T15:15:00Z"/>
                <w:rFonts w:ascii="Calibri" w:hAnsi="Calibri" w:cstheme="minorHAnsi"/>
              </w:rPr>
            </w:pPr>
            <w:ins w:id="252" w:author="Lisa Wald" w:date="2016-06-06T15:15:00Z">
              <w:r w:rsidRPr="00A26290">
                <w:rPr>
                  <w:rFonts w:ascii="Calibri" w:hAnsi="Calibri" w:cstheme="minorHAnsi"/>
                  <w:b/>
                </w:rPr>
                <w:lastRenderedPageBreak/>
                <w:t>PLAN to meet newly applicable program requirements</w:t>
              </w:r>
              <w:r w:rsidRPr="00A26290">
                <w:rPr>
                  <w:rFonts w:ascii="Calibri" w:hAnsi="Calibri" w:cstheme="minorHAnsi"/>
                </w:rPr>
                <w:t xml:space="preserve">:  </w:t>
              </w:r>
              <w:r>
                <w:rPr>
                  <w:rFonts w:ascii="Calibri" w:hAnsi="Calibri" w:cstheme="minorHAnsi"/>
                </w:rPr>
                <w:t xml:space="preserve">The addition of a new target population may impact which Health Center Program Requirements apply to the health center.  </w:t>
              </w:r>
              <w:r w:rsidRPr="00A26290">
                <w:rPr>
                  <w:rFonts w:ascii="Calibri" w:hAnsi="Calibri" w:cstheme="minorHAnsi"/>
                </w:rPr>
                <w:t>Address how the health center can or will demonstrate compliance with any newly applicable Health Center Program Requirements resulting from the addition of the proposed target population</w:t>
              </w:r>
              <w:r>
                <w:rPr>
                  <w:rFonts w:ascii="Calibri" w:hAnsi="Calibri" w:cstheme="minorHAnsi"/>
                </w:rPr>
                <w:t>(s)</w:t>
              </w:r>
              <w:r w:rsidRPr="00A26290">
                <w:rPr>
                  <w:rFonts w:ascii="Calibri" w:hAnsi="Calibri" w:cstheme="minorHAnsi"/>
                </w:rPr>
                <w:t>.  Attach supporting documentation (e.g., existing bylaws that already demonstrate co</w:t>
              </w:r>
              <w:r>
                <w:rPr>
                  <w:rFonts w:ascii="Calibri" w:hAnsi="Calibri" w:cstheme="minorHAnsi"/>
                </w:rPr>
                <w:t xml:space="preserve">mpliance, draft revised bylaws, </w:t>
              </w:r>
              <w:r w:rsidRPr="00A26290">
                <w:rPr>
                  <w:rFonts w:ascii="Calibri" w:hAnsi="Calibri" w:cstheme="minorHAnsi"/>
                </w:rPr>
                <w:t>etc.).</w:t>
              </w:r>
            </w:ins>
          </w:p>
          <w:p w:rsidR="00723F2F" w:rsidRPr="00397FF9" w:rsidRDefault="00723F2F" w:rsidP="005A2C99">
            <w:pPr>
              <w:spacing w:after="0" w:line="240" w:lineRule="auto"/>
              <w:rPr>
                <w:ins w:id="253" w:author="Lisa Wald" w:date="2016-06-06T15:15:00Z"/>
                <w:rFonts w:ascii="Calibri" w:hAnsi="Calibri" w:cstheme="minorHAnsi"/>
              </w:rPr>
            </w:pPr>
            <w:ins w:id="254" w:author="Lisa Wald" w:date="2016-06-06T15:15:00Z">
              <w:r w:rsidRPr="00397FF9">
                <w:rPr>
                  <w:rFonts w:ascii="Calibri" w:hAnsi="Calibri" w:cstheme="minorHAnsi"/>
                  <w:b/>
                </w:rPr>
                <w:t>Resources</w:t>
              </w:r>
              <w:r w:rsidRPr="00397FF9">
                <w:rPr>
                  <w:rFonts w:ascii="Calibri" w:hAnsi="Calibri" w:cstheme="minorHAnsi"/>
                </w:rPr>
                <w:t xml:space="preserve">: </w:t>
              </w:r>
            </w:ins>
          </w:p>
          <w:p w:rsidR="00723F2F" w:rsidRPr="00A26290" w:rsidRDefault="00723F2F" w:rsidP="00723F2F">
            <w:pPr>
              <w:pStyle w:val="ListParagraph"/>
              <w:numPr>
                <w:ilvl w:val="0"/>
                <w:numId w:val="23"/>
              </w:numPr>
              <w:spacing w:after="0" w:line="240" w:lineRule="auto"/>
              <w:ind w:left="360"/>
              <w:rPr>
                <w:ins w:id="255" w:author="Lisa Wald" w:date="2016-06-06T15:15:00Z"/>
                <w:rFonts w:ascii="Calibri" w:hAnsi="Calibri" w:cstheme="minorHAnsi"/>
              </w:rPr>
            </w:pPr>
            <w:ins w:id="256" w:author="Lisa Wald" w:date="2016-06-06T15:15:00Z">
              <w:r w:rsidRPr="00A26290">
                <w:rPr>
                  <w:rFonts w:ascii="Calibri" w:hAnsi="Calibri" w:cstheme="minorHAnsi"/>
                </w:rPr>
                <w:t xml:space="preserve">Health Center Program Governance Policy Information Notice 2014-01: </w:t>
              </w:r>
              <w:r>
                <w:fldChar w:fldCharType="begin"/>
              </w:r>
              <w:r>
                <w:instrText xml:space="preserve"> HYPERLINK "http://bphc.hrsa.gov/programrequirements/policies/pin201401.html" </w:instrText>
              </w:r>
              <w:r>
                <w:fldChar w:fldCharType="separate"/>
              </w:r>
              <w:r w:rsidRPr="00A26290">
                <w:rPr>
                  <w:rStyle w:val="Hyperlink"/>
                  <w:rFonts w:ascii="Calibri" w:hAnsi="Calibri" w:cstheme="minorHAnsi"/>
                </w:rPr>
                <w:t>http://bphc.hrsa.gov/programrequirements/policies/pin201401.html</w:t>
              </w:r>
              <w:r>
                <w:rPr>
                  <w:rStyle w:val="Hyperlink"/>
                  <w:rFonts w:ascii="Calibri" w:hAnsi="Calibri" w:cstheme="minorHAnsi"/>
                </w:rPr>
                <w:fldChar w:fldCharType="end"/>
              </w:r>
              <w:r w:rsidRPr="00A26290">
                <w:rPr>
                  <w:rFonts w:ascii="Calibri" w:hAnsi="Calibri" w:cstheme="minorHAnsi"/>
                </w:rPr>
                <w:t xml:space="preserve"> </w:t>
              </w:r>
            </w:ins>
          </w:p>
          <w:p w:rsidR="00723F2F" w:rsidRPr="00A26290" w:rsidRDefault="00723F2F" w:rsidP="00723F2F">
            <w:pPr>
              <w:pStyle w:val="ListParagraph"/>
              <w:numPr>
                <w:ilvl w:val="0"/>
                <w:numId w:val="23"/>
              </w:numPr>
              <w:spacing w:after="0" w:line="240" w:lineRule="auto"/>
              <w:ind w:left="360"/>
              <w:rPr>
                <w:ins w:id="257" w:author="Lisa Wald" w:date="2016-06-06T15:15:00Z"/>
                <w:rFonts w:ascii="Calibri" w:hAnsi="Calibri" w:cstheme="minorHAnsi"/>
              </w:rPr>
            </w:pPr>
            <w:ins w:id="258" w:author="Lisa Wald" w:date="2016-06-06T15:15:00Z">
              <w:r w:rsidRPr="00A26290">
                <w:rPr>
                  <w:rFonts w:ascii="Calibri" w:hAnsi="Calibri" w:cstheme="minorHAnsi"/>
                </w:rPr>
                <w:t>Form 5A: Services Provided - Service Descriptors</w:t>
              </w:r>
            </w:ins>
          </w:p>
          <w:p w:rsidR="00723F2F" w:rsidRPr="00397FF9" w:rsidRDefault="00723F2F" w:rsidP="005A2C99">
            <w:pPr>
              <w:pStyle w:val="ListParagraph"/>
              <w:spacing w:after="0" w:line="240" w:lineRule="auto"/>
              <w:ind w:left="360"/>
              <w:rPr>
                <w:ins w:id="259" w:author="Lisa Wald" w:date="2016-06-06T15:15:00Z"/>
                <w:rFonts w:ascii="Calibri" w:hAnsi="Calibri" w:cstheme="minorHAnsi"/>
              </w:rPr>
            </w:pPr>
            <w:ins w:id="260" w:author="Lisa Wald" w:date="2016-06-06T15:15:00Z">
              <w:r>
                <w:fldChar w:fldCharType="begin"/>
              </w:r>
              <w:r>
                <w:instrText xml:space="preserve"> HYPERLINK "http://bphc.hrsa.gov/archive/about/requirements/scope/form5aservicedescriptors.pdf" </w:instrText>
              </w:r>
              <w:r>
                <w:fldChar w:fldCharType="separate"/>
              </w:r>
              <w:r w:rsidRPr="00A26290">
                <w:rPr>
                  <w:rStyle w:val="Hyperlink"/>
                  <w:rFonts w:ascii="Calibri" w:hAnsi="Calibri" w:cstheme="minorHAnsi"/>
                </w:rPr>
                <w:t>http://bphc.hrsa.gov/archive/about/requirements/scope/form5aservicedescriptors.pdf</w:t>
              </w:r>
              <w:r>
                <w:rPr>
                  <w:rStyle w:val="Hyperlink"/>
                  <w:rFonts w:ascii="Calibri" w:hAnsi="Calibri" w:cstheme="minorHAnsi"/>
                </w:rPr>
                <w:fldChar w:fldCharType="end"/>
              </w:r>
              <w:r w:rsidRPr="00A26290">
                <w:rPr>
                  <w:rFonts w:ascii="Calibri" w:hAnsi="Calibri" w:cstheme="minorHAnsi"/>
                </w:rPr>
                <w:t xml:space="preserve"> </w:t>
              </w:r>
            </w:ins>
          </w:p>
        </w:tc>
      </w:tr>
      <w:tr w:rsidR="00723F2F" w:rsidRPr="00BD07AC" w:rsidTr="005A2C99">
        <w:trPr>
          <w:ins w:id="261" w:author="Lisa Wald" w:date="2016-06-06T15:15:00Z"/>
        </w:trPr>
        <w:tc>
          <w:tcPr>
            <w:tcW w:w="9360"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rsidR="00723F2F" w:rsidRDefault="00723F2F" w:rsidP="005A2C99">
            <w:pPr>
              <w:pStyle w:val="ListParagraph"/>
              <w:spacing w:after="0" w:line="240" w:lineRule="auto"/>
              <w:ind w:left="360" w:hanging="360"/>
              <w:rPr>
                <w:ins w:id="262" w:author="Lisa Wald" w:date="2016-06-06T15:15:00Z"/>
                <w:rFonts w:ascii="Calibri" w:hAnsi="Calibri" w:cstheme="minorHAnsi"/>
                <w:i/>
              </w:rPr>
            </w:pPr>
            <w:ins w:id="263" w:author="Lisa Wald" w:date="2016-06-06T15:15:00Z">
              <w:r w:rsidRPr="00C526D2">
                <w:rPr>
                  <w:rFonts w:ascii="Calibri" w:hAnsi="Calibri" w:cstheme="minorHAnsi"/>
                  <w:b/>
                </w:rPr>
                <w:t>Newly Applicable Proram Requirements</w:t>
              </w:r>
              <w:r>
                <w:rPr>
                  <w:rFonts w:ascii="Calibri" w:hAnsi="Calibri" w:cstheme="minorHAnsi"/>
                  <w:b/>
                </w:rPr>
                <w:t xml:space="preserve"> </w:t>
              </w:r>
              <w:r>
                <w:rPr>
                  <w:rFonts w:ascii="Calibri" w:hAnsi="Calibri" w:cstheme="minorHAnsi"/>
                  <w:b/>
                  <w:i/>
                </w:rPr>
                <w:t>(</w:t>
              </w:r>
              <w:r>
                <w:rPr>
                  <w:rFonts w:ascii="Calibri" w:hAnsi="Calibri" w:cstheme="minorHAnsi"/>
                  <w:i/>
                </w:rPr>
                <w:t>applicable section depends on type of population added)</w:t>
              </w:r>
            </w:ins>
          </w:p>
          <w:p w:rsidR="00723F2F" w:rsidRDefault="00723F2F" w:rsidP="005A2C99">
            <w:pPr>
              <w:pStyle w:val="ListParagraph"/>
              <w:spacing w:after="0" w:line="240" w:lineRule="auto"/>
              <w:ind w:left="360" w:hanging="360"/>
              <w:rPr>
                <w:ins w:id="264" w:author="Lisa Wald" w:date="2016-06-06T15:15:00Z"/>
                <w:rFonts w:ascii="Calibri" w:hAnsi="Calibri" w:cstheme="minorHAnsi"/>
                <w:u w:val="single"/>
              </w:rPr>
            </w:pPr>
          </w:p>
          <w:p w:rsidR="00723F2F" w:rsidRPr="00397FF9" w:rsidRDefault="00723F2F" w:rsidP="005A2C99">
            <w:pPr>
              <w:pStyle w:val="ListParagraph"/>
              <w:spacing w:after="0" w:line="240" w:lineRule="auto"/>
              <w:ind w:left="360" w:hanging="360"/>
              <w:rPr>
                <w:ins w:id="265" w:author="Lisa Wald" w:date="2016-06-06T15:15:00Z"/>
                <w:rFonts w:ascii="Calibri" w:hAnsi="Calibri" w:cstheme="minorHAnsi"/>
                <w:u w:val="single"/>
              </w:rPr>
            </w:pPr>
            <w:ins w:id="266" w:author="Lisa Wald" w:date="2016-06-06T15:15:00Z">
              <w:r w:rsidRPr="00397FF9">
                <w:rPr>
                  <w:rFonts w:ascii="Calibri" w:hAnsi="Calibri" w:cstheme="minorHAnsi"/>
                  <w:u w:val="single"/>
                </w:rPr>
                <w:t>New Target Population</w:t>
              </w:r>
              <w:r>
                <w:rPr>
                  <w:rFonts w:ascii="Calibri" w:hAnsi="Calibri" w:cstheme="minorHAnsi"/>
                  <w:u w:val="single"/>
                </w:rPr>
                <w:t xml:space="preserve"> - </w:t>
              </w:r>
              <w:r w:rsidRPr="00397FF9">
                <w:rPr>
                  <w:rFonts w:ascii="Calibri" w:hAnsi="Calibri" w:cstheme="minorHAnsi"/>
                  <w:u w:val="single"/>
                </w:rPr>
                <w:t>330(e): General Underserved Community</w:t>
              </w:r>
            </w:ins>
          </w:p>
          <w:p w:rsidR="00723F2F" w:rsidRPr="00397FF9" w:rsidRDefault="00723F2F" w:rsidP="005A2C99">
            <w:pPr>
              <w:pStyle w:val="ListParagraph"/>
              <w:spacing w:after="0" w:line="240" w:lineRule="auto"/>
              <w:ind w:left="0"/>
              <w:rPr>
                <w:ins w:id="267" w:author="Lisa Wald" w:date="2016-06-06T15:15:00Z"/>
                <w:rFonts w:ascii="Calibri" w:hAnsi="Calibri" w:cstheme="minorHAnsi"/>
              </w:rPr>
            </w:pPr>
            <w:ins w:id="268" w:author="Lisa Wald" w:date="2016-06-06T15:15:00Z">
              <w:r w:rsidRPr="00397FF9">
                <w:rPr>
                  <w:rFonts w:ascii="Calibri" w:hAnsi="Calibri" w:cstheme="minorHAnsi"/>
                  <w:b/>
                </w:rPr>
                <w:t>Newly</w:t>
              </w:r>
              <w:r>
                <w:rPr>
                  <w:rFonts w:ascii="Calibri" w:hAnsi="Calibri" w:cstheme="minorHAnsi"/>
                  <w:b/>
                </w:rPr>
                <w:t xml:space="preserve"> Applicable Program Requirement - </w:t>
              </w:r>
              <w:r w:rsidRPr="00397FF9">
                <w:rPr>
                  <w:rFonts w:ascii="Calibri" w:hAnsi="Calibri" w:cstheme="minorHAnsi"/>
                  <w:b/>
                </w:rPr>
                <w:t>Board Composition</w:t>
              </w:r>
              <w:r w:rsidRPr="00397FF9">
                <w:rPr>
                  <w:rFonts w:ascii="Calibri" w:hAnsi="Calibri" w:cstheme="minorHAnsi"/>
                </w:rPr>
                <w:t>: Do</w:t>
              </w:r>
              <w:r>
                <w:rPr>
                  <w:rFonts w:ascii="Calibri" w:hAnsi="Calibri" w:cstheme="minorHAnsi"/>
                </w:rPr>
                <w:t xml:space="preserve">cument that the health center’s </w:t>
              </w:r>
              <w:r w:rsidRPr="00397FF9">
                <w:rPr>
                  <w:rFonts w:ascii="Calibri" w:hAnsi="Calibri" w:cstheme="minorHAnsi"/>
                </w:rPr>
                <w:t xml:space="preserve">governing board currently meets all of the following board composition requirements. If the board does not yet meet these requirements, describe how and when they will be met: </w:t>
              </w:r>
            </w:ins>
          </w:p>
          <w:p w:rsidR="00723F2F" w:rsidRPr="00397FF9" w:rsidRDefault="00723F2F" w:rsidP="005A2C99">
            <w:pPr>
              <w:pStyle w:val="ListParagraph"/>
              <w:spacing w:after="0" w:line="240" w:lineRule="auto"/>
              <w:ind w:left="360" w:hanging="360"/>
              <w:rPr>
                <w:ins w:id="269" w:author="Lisa Wald" w:date="2016-06-06T15:15:00Z"/>
                <w:rFonts w:ascii="Calibri" w:hAnsi="Calibri" w:cstheme="minorHAnsi"/>
              </w:rPr>
            </w:pPr>
            <w:ins w:id="270" w:author="Lisa Wald" w:date="2016-06-06T15:15:00Z">
              <w:r w:rsidRPr="00397FF9">
                <w:rPr>
                  <w:rFonts w:ascii="Calibri" w:hAnsi="Calibri" w:cstheme="minorHAnsi"/>
                </w:rPr>
                <w:t>•</w:t>
              </w:r>
              <w:r w:rsidRPr="00397FF9">
                <w:rPr>
                  <w:rFonts w:ascii="Calibri" w:hAnsi="Calibri" w:cstheme="minorHAnsi"/>
                </w:rPr>
                <w:tab/>
                <w:t xml:space="preserve">The health center governing board is composed of a majority of individuals whom are being served by the center and this majority as a group, represent the individuals being served by the center in terms of demographic factors such as race, ethnicity, and sex. </w:t>
              </w:r>
            </w:ins>
          </w:p>
          <w:p w:rsidR="00723F2F" w:rsidRPr="00397FF9" w:rsidRDefault="00723F2F" w:rsidP="005A2C99">
            <w:pPr>
              <w:pStyle w:val="ListParagraph"/>
              <w:spacing w:after="0" w:line="240" w:lineRule="auto"/>
              <w:ind w:left="360" w:hanging="360"/>
              <w:rPr>
                <w:ins w:id="271" w:author="Lisa Wald" w:date="2016-06-06T15:15:00Z"/>
                <w:rFonts w:ascii="Calibri" w:hAnsi="Calibri" w:cstheme="minorHAnsi"/>
              </w:rPr>
            </w:pPr>
            <w:ins w:id="272" w:author="Lisa Wald" w:date="2016-06-06T15:15:00Z">
              <w:r w:rsidRPr="00397FF9">
                <w:rPr>
                  <w:rFonts w:ascii="Calibri" w:hAnsi="Calibri" w:cstheme="minorHAnsi"/>
                </w:rPr>
                <w:t>•</w:t>
              </w:r>
              <w:r w:rsidRPr="00397FF9">
                <w:rPr>
                  <w:rFonts w:ascii="Calibri" w:hAnsi="Calibri" w:cstheme="minorHAnsi"/>
                </w:rPr>
                <w:tab/>
                <w:t>The overall governing board has at least 9 but no more than 25 members, as appropriate for the complexity of the organization.</w:t>
              </w:r>
            </w:ins>
          </w:p>
          <w:p w:rsidR="00723F2F" w:rsidRPr="00397FF9" w:rsidRDefault="00723F2F" w:rsidP="005A2C99">
            <w:pPr>
              <w:pStyle w:val="ListParagraph"/>
              <w:spacing w:after="0" w:line="240" w:lineRule="auto"/>
              <w:ind w:left="360" w:hanging="360"/>
              <w:rPr>
                <w:ins w:id="273" w:author="Lisa Wald" w:date="2016-06-06T15:15:00Z"/>
                <w:rFonts w:ascii="Calibri" w:hAnsi="Calibri" w:cstheme="minorHAnsi"/>
              </w:rPr>
            </w:pPr>
            <w:ins w:id="274" w:author="Lisa Wald" w:date="2016-06-06T15:15:00Z">
              <w:r w:rsidRPr="00397FF9">
                <w:rPr>
                  <w:rFonts w:ascii="Calibri" w:hAnsi="Calibri" w:cstheme="minorHAnsi"/>
                </w:rPr>
                <w:t>•</w:t>
              </w:r>
              <w:r w:rsidRPr="00397FF9">
                <w:rPr>
                  <w:rFonts w:ascii="Calibri" w:hAnsi="Calibri" w:cstheme="minorHAnsi"/>
                </w:rPr>
                <w:tab/>
                <w:t>The non-patient/consumer members of the board are representative of the community in which the center's service area is located and are selected for their expertise in community affairs, local government, finance and banking, legal affairs, trade unions, and other commercial and industrial concerns, or social service agencies within the community.</w:t>
              </w:r>
            </w:ins>
          </w:p>
          <w:p w:rsidR="00723F2F" w:rsidRDefault="00723F2F" w:rsidP="005A2C99">
            <w:pPr>
              <w:pStyle w:val="ListParagraph"/>
              <w:spacing w:after="0" w:line="240" w:lineRule="auto"/>
              <w:ind w:left="360" w:hanging="360"/>
              <w:rPr>
                <w:ins w:id="275" w:author="Lisa Wald" w:date="2016-06-06T15:15:00Z"/>
                <w:rFonts w:ascii="Calibri" w:hAnsi="Calibri" w:cstheme="minorHAnsi"/>
              </w:rPr>
            </w:pPr>
            <w:ins w:id="276" w:author="Lisa Wald" w:date="2016-06-06T15:15:00Z">
              <w:r w:rsidRPr="00397FF9">
                <w:rPr>
                  <w:rFonts w:ascii="Calibri" w:hAnsi="Calibri" w:cstheme="minorHAnsi"/>
                </w:rPr>
                <w:t>•</w:t>
              </w:r>
              <w:r w:rsidRPr="00397FF9">
                <w:rPr>
                  <w:rFonts w:ascii="Calibri" w:hAnsi="Calibri" w:cstheme="minorHAnsi"/>
                </w:rPr>
                <w:tab/>
                <w:t>No more than one half (50%) of the non-patient/consumer board members derives more than 10% of their annual income from the health care industry.</w:t>
              </w:r>
            </w:ins>
          </w:p>
          <w:p w:rsidR="00723F2F" w:rsidRPr="00397FF9" w:rsidRDefault="00723F2F" w:rsidP="005A2C99">
            <w:pPr>
              <w:pStyle w:val="ListParagraph"/>
              <w:spacing w:after="0" w:line="240" w:lineRule="auto"/>
              <w:ind w:left="360" w:hanging="360"/>
              <w:rPr>
                <w:ins w:id="277" w:author="Lisa Wald" w:date="2016-06-06T15:15:00Z"/>
                <w:rFonts w:ascii="Calibri" w:eastAsia="Times New Roman" w:hAnsi="Calibri" w:cstheme="minorHAnsi"/>
                <w:bCs/>
                <w:i/>
              </w:rPr>
            </w:pPr>
            <w:ins w:id="278" w:author="Lisa Wald" w:date="2016-06-06T15:15:00Z">
              <w:r w:rsidRPr="00A26290">
                <w:rPr>
                  <w:rFonts w:ascii="Calibri" w:eastAsia="Times New Roman" w:hAnsi="Calibri" w:cstheme="minorHAnsi"/>
                  <w:b/>
                  <w:bCs/>
                </w:rPr>
                <w:t>Plan for Demonstrating Compliance with Program Requirement</w:t>
              </w:r>
              <w:r>
                <w:rPr>
                  <w:rFonts w:ascii="Calibri" w:eastAsia="Times New Roman" w:hAnsi="Calibri" w:cstheme="minorHAnsi"/>
                  <w:b/>
                  <w:bCs/>
                </w:rPr>
                <w:t xml:space="preserve">: </w:t>
              </w:r>
              <w:r w:rsidRPr="00397FF9">
                <w:rPr>
                  <w:rFonts w:ascii="Calibri" w:eastAsia="Times New Roman" w:hAnsi="Calibri" w:cstheme="minorHAnsi"/>
                  <w:bCs/>
                  <w:i/>
                </w:rPr>
                <w:t>Requires narrative response</w:t>
              </w:r>
            </w:ins>
          </w:p>
        </w:tc>
      </w:tr>
      <w:tr w:rsidR="00723F2F" w:rsidRPr="00A63D32" w:rsidTr="005A2C99">
        <w:trPr>
          <w:ins w:id="279" w:author="Lisa Wald" w:date="2016-06-06T15:15:00Z"/>
        </w:trPr>
        <w:tc>
          <w:tcPr>
            <w:tcW w:w="9360" w:type="dxa"/>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tcPr>
          <w:p w:rsidR="00723F2F" w:rsidRPr="00397FF9" w:rsidRDefault="00723F2F" w:rsidP="005A2C99">
            <w:pPr>
              <w:pStyle w:val="ListParagraph"/>
              <w:spacing w:after="0" w:line="240" w:lineRule="auto"/>
              <w:ind w:left="360" w:hanging="360"/>
              <w:rPr>
                <w:ins w:id="280" w:author="Lisa Wald" w:date="2016-06-06T15:15:00Z"/>
                <w:rFonts w:ascii="Calibri" w:hAnsi="Calibri" w:cstheme="minorHAnsi"/>
                <w:u w:val="single"/>
              </w:rPr>
            </w:pPr>
            <w:ins w:id="281" w:author="Lisa Wald" w:date="2016-06-06T15:15:00Z">
              <w:r>
                <w:rPr>
                  <w:rFonts w:ascii="Calibri" w:hAnsi="Calibri" w:cstheme="minorHAnsi"/>
                  <w:u w:val="single"/>
                </w:rPr>
                <w:t>New Target Population -</w:t>
              </w:r>
              <w:r w:rsidRPr="00397FF9">
                <w:rPr>
                  <w:rFonts w:ascii="Calibri" w:hAnsi="Calibri" w:cstheme="minorHAnsi"/>
                  <w:u w:val="single"/>
                </w:rPr>
                <w:t xml:space="preserve"> 330(h): Individuals Experiencing Homelessness</w:t>
              </w:r>
            </w:ins>
          </w:p>
          <w:p w:rsidR="00723F2F" w:rsidRDefault="00723F2F" w:rsidP="005A2C99">
            <w:pPr>
              <w:pStyle w:val="ListParagraph"/>
              <w:spacing w:after="0" w:line="240" w:lineRule="auto"/>
              <w:ind w:left="0"/>
              <w:rPr>
                <w:ins w:id="282" w:author="Lisa Wald" w:date="2016-06-06T15:15:00Z"/>
                <w:rFonts w:ascii="Calibri" w:hAnsi="Calibri" w:cs="Cambria"/>
              </w:rPr>
            </w:pPr>
            <w:ins w:id="283" w:author="Lisa Wald" w:date="2016-06-06T15:15:00Z">
              <w:r w:rsidRPr="00397FF9">
                <w:rPr>
                  <w:rFonts w:ascii="Calibri" w:hAnsi="Calibri" w:cstheme="minorHAnsi"/>
                  <w:b/>
                </w:rPr>
                <w:t>Newly</w:t>
              </w:r>
              <w:r>
                <w:rPr>
                  <w:rFonts w:ascii="Calibri" w:hAnsi="Calibri" w:cstheme="minorHAnsi"/>
                  <w:b/>
                </w:rPr>
                <w:t xml:space="preserve"> Applicable Program Requirement - </w:t>
              </w:r>
              <w:r w:rsidRPr="00A26290">
                <w:rPr>
                  <w:rFonts w:ascii="Calibri" w:hAnsi="Calibri" w:cs="Cambria"/>
                  <w:b/>
                  <w:bCs/>
                </w:rPr>
                <w:t>Required and Additional Services:</w:t>
              </w:r>
              <w:r w:rsidRPr="00A26290">
                <w:rPr>
                  <w:rFonts w:ascii="Calibri" w:hAnsi="Calibri" w:cs="Cambria"/>
                </w:rPr>
                <w:t> Describe how the health center will assure that all appropriate substance abuse services for homeless populations are or will be available (either directly or via a formal written referral arrangement) among their required services</w:t>
              </w:r>
              <w:r>
                <w:rPr>
                  <w:rFonts w:ascii="Calibri" w:hAnsi="Calibri" w:cs="Cambria"/>
                </w:rPr>
                <w:t>.</w:t>
              </w:r>
            </w:ins>
          </w:p>
          <w:p w:rsidR="00723F2F" w:rsidRPr="00397FF9" w:rsidRDefault="00723F2F" w:rsidP="005A2C99">
            <w:pPr>
              <w:pStyle w:val="ListParagraph"/>
              <w:spacing w:after="0" w:line="240" w:lineRule="auto"/>
              <w:ind w:left="360" w:hanging="360"/>
              <w:rPr>
                <w:ins w:id="284" w:author="Lisa Wald" w:date="2016-06-06T15:15:00Z"/>
                <w:rFonts w:ascii="Calibri" w:hAnsi="Calibri" w:cstheme="minorHAnsi"/>
              </w:rPr>
            </w:pPr>
            <w:ins w:id="285" w:author="Lisa Wald" w:date="2016-06-06T15:15:00Z">
              <w:r w:rsidRPr="00A26290">
                <w:rPr>
                  <w:rFonts w:ascii="Calibri" w:eastAsia="Times New Roman" w:hAnsi="Calibri" w:cstheme="minorHAnsi"/>
                  <w:b/>
                  <w:bCs/>
                </w:rPr>
                <w:t>Plan for Demonstrating Compliance with Program Requirement</w:t>
              </w:r>
              <w:r>
                <w:rPr>
                  <w:rFonts w:ascii="Calibri" w:eastAsia="Times New Roman" w:hAnsi="Calibri" w:cstheme="minorHAnsi"/>
                  <w:b/>
                  <w:bCs/>
                </w:rPr>
                <w:t xml:space="preserve">: </w:t>
              </w:r>
              <w:r w:rsidRPr="00397FF9">
                <w:rPr>
                  <w:rFonts w:ascii="Calibri" w:eastAsia="Times New Roman" w:hAnsi="Calibri" w:cstheme="minorHAnsi"/>
                  <w:bCs/>
                  <w:i/>
                </w:rPr>
                <w:t>Requires narrative response</w:t>
              </w:r>
            </w:ins>
          </w:p>
        </w:tc>
      </w:tr>
    </w:tbl>
    <w:p w:rsidR="00723F2F" w:rsidRDefault="00723F2F" w:rsidP="00723F2F">
      <w:pPr>
        <w:shd w:val="clear" w:color="auto" w:fill="FFFFFF"/>
        <w:spacing w:after="0" w:line="270" w:lineRule="atLeast"/>
        <w:rPr>
          <w:ins w:id="286" w:author="Lisa Wald" w:date="2016-06-06T15:15:00Z"/>
          <w:rFonts w:eastAsia="Times New Roman" w:cstheme="minorHAnsi"/>
          <w:color w:val="414141"/>
        </w:rPr>
      </w:pPr>
    </w:p>
    <w:p w:rsidR="00723F2F" w:rsidRDefault="00723F2F" w:rsidP="00723F2F">
      <w:pPr>
        <w:shd w:val="clear" w:color="auto" w:fill="FFFFFF"/>
        <w:spacing w:after="0" w:line="270" w:lineRule="atLeast"/>
        <w:rPr>
          <w:ins w:id="287" w:author="Lisa Wald" w:date="2016-06-06T15:15:00Z"/>
          <w:rFonts w:eastAsia="Times New Roman" w:cstheme="minorHAnsi"/>
          <w:color w:val="414141"/>
        </w:rPr>
      </w:pPr>
    </w:p>
    <w:p w:rsidR="00723F2F" w:rsidRDefault="00723F2F" w:rsidP="00723F2F">
      <w:pPr>
        <w:rPr>
          <w:ins w:id="288" w:author="Lisa Wald" w:date="2016-06-06T15:15:00Z"/>
        </w:rPr>
      </w:pPr>
      <w:ins w:id="289" w:author="Lisa Wald" w:date="2016-06-06T15:15:00Z">
        <w:r w:rsidRPr="006661EE">
          <w:rPr>
            <w:rFonts w:ascii="Arial" w:hAnsi="Arial" w:cs="Arial"/>
            <w:color w:val="000000"/>
            <w:sz w:val="16"/>
            <w:szCs w:val="16"/>
          </w:rPr>
          <w:t xml:space="preserve">Public Burden Statement: An agency may not conduct or sponsor, and a person is not required to respond to, a collection of information unless it displays a currently valid OMB control number. The OMB control number for this project is 0915-0285. Public reporting burden for this collection of information is estimated to average </w:t>
        </w:r>
        <w:r>
          <w:rPr>
            <w:rFonts w:ascii="Arial" w:hAnsi="Arial" w:cs="Arial"/>
            <w:color w:val="000000"/>
            <w:sz w:val="16"/>
            <w:szCs w:val="16"/>
          </w:rPr>
          <w:t>30 minutes</w:t>
        </w:r>
        <w:r w:rsidRPr="006661EE">
          <w:rPr>
            <w:rFonts w:ascii="Arial" w:hAnsi="Arial" w:cs="Arial"/>
            <w:color w:val="000000"/>
            <w:sz w:val="16"/>
            <w:szCs w:val="16"/>
          </w:rPr>
          <w:t xml:space="preserve"> per response, including the time for reviewing instructions, searching existing data sources, </w:t>
        </w:r>
        <w:r w:rsidRPr="00E36D4F">
          <w:rPr>
            <w:rFonts w:ascii="Arial" w:hAnsi="Arial" w:cs="Arial"/>
            <w:sz w:val="16"/>
            <w:szCs w:val="16"/>
          </w:rPr>
          <w:t xml:space="preserve">and completing and reviewing the collection of information. Send comments regarding this burden estimate or any other aspect of this collection of information, including suggestions for reducing this burden, to HRSA Reports Clearance Officer, 5600 Fishers Lane, Room </w:t>
        </w:r>
        <w:r w:rsidRPr="00E36D4F">
          <w:rPr>
            <w:rFonts w:ascii="Arial" w:hAnsi="Arial" w:cs="Arial"/>
            <w:sz w:val="16"/>
          </w:rPr>
          <w:t>14N-39</w:t>
        </w:r>
        <w:r w:rsidRPr="00E36D4F">
          <w:rPr>
            <w:rFonts w:ascii="Arial" w:hAnsi="Arial" w:cs="Arial"/>
            <w:sz w:val="16"/>
            <w:szCs w:val="16"/>
          </w:rPr>
          <w:t>, Rockville, Maryland, 20857.</w:t>
        </w:r>
      </w:ins>
    </w:p>
    <w:p w:rsidR="00723F2F" w:rsidRPr="00C46DD9" w:rsidRDefault="00723F2F" w:rsidP="00723F2F">
      <w:pPr>
        <w:shd w:val="clear" w:color="auto" w:fill="FFFFFF"/>
        <w:spacing w:after="0" w:line="270" w:lineRule="atLeast"/>
        <w:rPr>
          <w:ins w:id="290" w:author="Lisa Wald" w:date="2016-06-06T15:15:00Z"/>
          <w:rFonts w:eastAsia="Times New Roman" w:cstheme="minorHAnsi"/>
          <w:bCs/>
          <w:color w:val="414141"/>
        </w:rPr>
      </w:pPr>
    </w:p>
    <w:p w:rsidR="00723F2F" w:rsidRDefault="00723F2F" w:rsidP="009A7188">
      <w:pPr>
        <w:rPr>
          <w:rFonts w:ascii="Verdana" w:hAnsi="Verdana"/>
          <w:sz w:val="20"/>
          <w:szCs w:val="20"/>
        </w:rPr>
      </w:pPr>
    </w:p>
    <w:tbl>
      <w:tblPr>
        <w:tblW w:w="5000" w:type="pct"/>
        <w:tblCellSpacing w:w="7" w:type="dxa"/>
        <w:tblBorders>
          <w:top w:val="single" w:sz="4" w:space="0" w:color="auto"/>
          <w:left w:val="single" w:sz="4" w:space="0" w:color="auto"/>
          <w:bottom w:val="single" w:sz="4" w:space="0" w:color="auto"/>
          <w:right w:val="single" w:sz="4" w:space="0" w:color="auto"/>
        </w:tblBorders>
        <w:tblCellMar>
          <w:top w:w="15" w:type="dxa"/>
          <w:left w:w="15" w:type="dxa"/>
          <w:bottom w:w="15" w:type="dxa"/>
          <w:right w:w="15" w:type="dxa"/>
        </w:tblCellMar>
        <w:tblLook w:val="04A0" w:firstRow="1" w:lastRow="0" w:firstColumn="1" w:lastColumn="0" w:noHBand="0" w:noVBand="1"/>
      </w:tblPr>
      <w:tblGrid>
        <w:gridCol w:w="14478"/>
      </w:tblGrid>
      <w:tr w:rsidR="00723F2F" w:rsidRPr="003D4F11" w:rsidDel="00723F2F" w:rsidTr="005A2C99">
        <w:trPr>
          <w:tblCellSpacing w:w="7" w:type="dxa"/>
          <w:del w:id="291" w:author="Lisa Wald" w:date="2016-06-06T15:15:00Z"/>
        </w:trPr>
        <w:tc>
          <w:tcPr>
            <w:tcW w:w="0" w:type="auto"/>
            <w:tcBorders>
              <w:top w:val="single" w:sz="4" w:space="0" w:color="auto"/>
              <w:bottom w:val="nil"/>
            </w:tcBorders>
            <w:shd w:val="clear" w:color="auto" w:fill="FFFFFF"/>
            <w:vAlign w:val="center"/>
            <w:hideMark/>
          </w:tcPr>
          <w:tbl>
            <w:tblPr>
              <w:tblW w:w="5000" w:type="pct"/>
              <w:tblCellSpacing w:w="0" w:type="dxa"/>
              <w:tblBorders>
                <w:top w:val="single" w:sz="2" w:space="0" w:color="auto"/>
                <w:left w:val="single" w:sz="2" w:space="0" w:color="auto"/>
                <w:bottom w:val="single" w:sz="2" w:space="0" w:color="auto"/>
                <w:right w:val="single" w:sz="2" w:space="0" w:color="auto"/>
              </w:tblBorders>
              <w:shd w:val="clear" w:color="auto" w:fill="D9D9D9" w:themeFill="background1" w:themeFillShade="D9"/>
              <w:tblCellMar>
                <w:left w:w="0" w:type="dxa"/>
                <w:right w:w="0" w:type="dxa"/>
              </w:tblCellMar>
              <w:tblLook w:val="04A0" w:firstRow="1" w:lastRow="0" w:firstColumn="1" w:lastColumn="0" w:noHBand="0" w:noVBand="1"/>
            </w:tblPr>
            <w:tblGrid>
              <w:gridCol w:w="10076"/>
              <w:gridCol w:w="4318"/>
            </w:tblGrid>
            <w:tr w:rsidR="00723F2F" w:rsidRPr="003D4F11" w:rsidDel="00723F2F" w:rsidTr="005A2C99">
              <w:trPr>
                <w:tblCellSpacing w:w="0" w:type="dxa"/>
                <w:del w:id="292" w:author="Lisa Wald" w:date="2016-06-06T15:15:00Z"/>
              </w:trPr>
              <w:tc>
                <w:tcPr>
                  <w:tcW w:w="0" w:type="auto"/>
                  <w:shd w:val="clear" w:color="auto" w:fill="D9D9D9" w:themeFill="background1" w:themeFillShade="D9"/>
                  <w:vAlign w:val="center"/>
                  <w:hideMark/>
                </w:tcPr>
                <w:p w:rsidR="00723F2F" w:rsidRPr="003D4F11" w:rsidDel="00723F2F" w:rsidRDefault="00723F2F" w:rsidP="005A2C99">
                  <w:pPr>
                    <w:rPr>
                      <w:del w:id="293" w:author="Lisa Wald" w:date="2016-06-06T15:15:00Z"/>
                      <w:rFonts w:ascii="Verdana" w:hAnsi="Verdana"/>
                      <w:sz w:val="20"/>
                      <w:szCs w:val="20"/>
                    </w:rPr>
                  </w:pPr>
                  <w:bookmarkStart w:id="294" w:name="_GoBack"/>
                  <w:bookmarkEnd w:id="294"/>
                  <w:del w:id="295" w:author="Lisa Wald" w:date="2016-06-06T15:15:00Z">
                    <w:r w:rsidRPr="003D4F11" w:rsidDel="00723F2F">
                      <w:rPr>
                        <w:rFonts w:ascii="Verdana" w:hAnsi="Verdana"/>
                        <w:b/>
                        <w:bCs/>
                        <w:sz w:val="20"/>
                        <w:szCs w:val="20"/>
                      </w:rPr>
                      <w:delText>Change Checklist</w:delText>
                    </w:r>
                  </w:del>
                </w:p>
              </w:tc>
              <w:tc>
                <w:tcPr>
                  <w:tcW w:w="1500" w:type="pct"/>
                  <w:shd w:val="clear" w:color="auto" w:fill="D9D9D9" w:themeFill="background1" w:themeFillShade="D9"/>
                  <w:vAlign w:val="center"/>
                  <w:hideMark/>
                </w:tcPr>
                <w:p w:rsidR="00723F2F" w:rsidRPr="003D4F11" w:rsidDel="00723F2F" w:rsidRDefault="00723F2F" w:rsidP="005A2C99">
                  <w:pPr>
                    <w:jc w:val="right"/>
                    <w:rPr>
                      <w:del w:id="296" w:author="Lisa Wald" w:date="2016-06-06T15:15:00Z"/>
                      <w:rFonts w:ascii="Verdana" w:hAnsi="Verdana"/>
                      <w:sz w:val="20"/>
                      <w:szCs w:val="20"/>
                    </w:rPr>
                  </w:pPr>
                </w:p>
              </w:tc>
            </w:tr>
          </w:tbl>
          <w:p w:rsidR="00723F2F" w:rsidRPr="003D4F11" w:rsidDel="00723F2F" w:rsidRDefault="00723F2F" w:rsidP="005A2C99">
            <w:pPr>
              <w:rPr>
                <w:del w:id="297" w:author="Lisa Wald" w:date="2016-06-06T15:15:00Z"/>
                <w:rFonts w:ascii="Verdana" w:hAnsi="Verdana"/>
                <w:sz w:val="20"/>
                <w:szCs w:val="20"/>
              </w:rPr>
            </w:pPr>
          </w:p>
        </w:tc>
      </w:tr>
      <w:tr w:rsidR="00723F2F" w:rsidRPr="003D4F11" w:rsidDel="00723F2F" w:rsidTr="005A2C99">
        <w:trPr>
          <w:tblCellSpacing w:w="7" w:type="dxa"/>
          <w:del w:id="298" w:author="Lisa Wald" w:date="2016-06-06T15:15:00Z"/>
        </w:trPr>
        <w:tc>
          <w:tcPr>
            <w:tcW w:w="0" w:type="auto"/>
            <w:shd w:val="clear" w:color="auto" w:fill="FFFFFF"/>
            <w:vAlign w:val="center"/>
            <w:hideMark/>
          </w:tcPr>
          <w:p w:rsidR="00723F2F" w:rsidRPr="003D4F11" w:rsidDel="00723F2F" w:rsidRDefault="00723F2F" w:rsidP="005A2C99">
            <w:pPr>
              <w:jc w:val="center"/>
              <w:rPr>
                <w:del w:id="299" w:author="Lisa Wald" w:date="2016-06-06T15:15:00Z"/>
                <w:rFonts w:ascii="Verdana" w:hAnsi="Verdana"/>
                <w:sz w:val="20"/>
                <w:szCs w:val="20"/>
              </w:rPr>
            </w:pPr>
          </w:p>
          <w:tbl>
            <w:tblPr>
              <w:tblW w:w="4750" w:type="pct"/>
              <w:jc w:val="center"/>
              <w:tblCellSpacing w:w="0" w:type="dxa"/>
              <w:tblCellMar>
                <w:left w:w="0" w:type="dxa"/>
                <w:right w:w="0" w:type="dxa"/>
              </w:tblCellMar>
              <w:tblLook w:val="04A0" w:firstRow="1" w:lastRow="0" w:firstColumn="1" w:lastColumn="0" w:noHBand="0" w:noVBand="1"/>
            </w:tblPr>
            <w:tblGrid>
              <w:gridCol w:w="13680"/>
            </w:tblGrid>
            <w:tr w:rsidR="00723F2F" w:rsidRPr="003D4F11" w:rsidDel="00723F2F" w:rsidTr="005A2C99">
              <w:trPr>
                <w:tblCellSpacing w:w="0" w:type="dxa"/>
                <w:jc w:val="center"/>
                <w:del w:id="300" w:author="Lisa Wald" w:date="2016-06-06T15:15:00Z"/>
              </w:trPr>
              <w:tc>
                <w:tcPr>
                  <w:tcW w:w="0" w:type="auto"/>
                  <w:vAlign w:val="center"/>
                  <w:hideMark/>
                </w:tcPr>
                <w:tbl>
                  <w:tblPr>
                    <w:tblW w:w="5000" w:type="pct"/>
                    <w:tblCellSpacing w:w="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45" w:type="dxa"/>
                      <w:left w:w="45" w:type="dxa"/>
                      <w:bottom w:w="45" w:type="dxa"/>
                      <w:right w:w="45" w:type="dxa"/>
                    </w:tblCellMar>
                    <w:tblLook w:val="04A0" w:firstRow="1" w:lastRow="0" w:firstColumn="1" w:lastColumn="0" w:noHBand="0" w:noVBand="1"/>
                  </w:tblPr>
                  <w:tblGrid>
                    <w:gridCol w:w="6835"/>
                    <w:gridCol w:w="6835"/>
                  </w:tblGrid>
                  <w:tr w:rsidR="00723F2F" w:rsidRPr="003D4F11" w:rsidDel="00723F2F" w:rsidTr="005A2C99">
                    <w:trPr>
                      <w:tblCellSpacing w:w="7" w:type="dxa"/>
                      <w:del w:id="301" w:author="Lisa Wald" w:date="2016-06-06T15:15:00Z"/>
                    </w:trPr>
                    <w:tc>
                      <w:tcPr>
                        <w:tcW w:w="2500" w:type="pct"/>
                        <w:vMerge w:val="restart"/>
                        <w:vAlign w:val="center"/>
                        <w:hideMark/>
                      </w:tcPr>
                      <w:p w:rsidR="00723F2F" w:rsidRPr="003D4F11" w:rsidDel="00723F2F" w:rsidRDefault="00723F2F" w:rsidP="005A2C99">
                        <w:pPr>
                          <w:jc w:val="center"/>
                          <w:rPr>
                            <w:del w:id="302" w:author="Lisa Wald" w:date="2016-06-06T15:15:00Z"/>
                            <w:rFonts w:ascii="Verdana" w:hAnsi="Verdana"/>
                            <w:sz w:val="20"/>
                            <w:szCs w:val="20"/>
                          </w:rPr>
                        </w:pPr>
                        <w:del w:id="303" w:author="Lisa Wald" w:date="2016-06-06T15:15:00Z">
                          <w:r w:rsidRPr="003D4F11" w:rsidDel="00723F2F">
                            <w:rPr>
                              <w:rFonts w:ascii="Verdana" w:hAnsi="Verdana"/>
                              <w:b/>
                              <w:bCs/>
                              <w:sz w:val="20"/>
                              <w:szCs w:val="20"/>
                            </w:rPr>
                            <w:delText xml:space="preserve">DEPARTMENT OF HEALTH AND HUMAN SERVICES </w:delText>
                          </w:r>
                          <w:r w:rsidRPr="003D4F11" w:rsidDel="00723F2F">
                            <w:rPr>
                              <w:rFonts w:ascii="Verdana" w:hAnsi="Verdana"/>
                              <w:b/>
                              <w:bCs/>
                              <w:sz w:val="20"/>
                              <w:szCs w:val="20"/>
                            </w:rPr>
                            <w:br/>
                            <w:delText xml:space="preserve">Health Resources and Services Administration </w:delText>
                          </w:r>
                          <w:r w:rsidRPr="003D4F11" w:rsidDel="00723F2F">
                            <w:rPr>
                              <w:rFonts w:ascii="Verdana" w:hAnsi="Verdana"/>
                              <w:b/>
                              <w:bCs/>
                              <w:sz w:val="20"/>
                              <w:szCs w:val="20"/>
                            </w:rPr>
                            <w:br/>
                          </w:r>
                          <w:r w:rsidRPr="003D4F11" w:rsidDel="00723F2F">
                            <w:rPr>
                              <w:rFonts w:ascii="Verdana" w:hAnsi="Verdana"/>
                              <w:b/>
                              <w:bCs/>
                              <w:sz w:val="20"/>
                              <w:szCs w:val="20"/>
                            </w:rPr>
                            <w:br/>
                            <w:delText xml:space="preserve">CHECKLIST FOR ADDING TARGET POPULATION (CHKLST016) </w:delText>
                          </w:r>
                        </w:del>
                      </w:p>
                    </w:tc>
                    <w:tc>
                      <w:tcPr>
                        <w:tcW w:w="0" w:type="auto"/>
                        <w:vAlign w:val="center"/>
                        <w:hideMark/>
                      </w:tcPr>
                      <w:p w:rsidR="00723F2F" w:rsidRPr="003D4F11" w:rsidDel="00723F2F" w:rsidRDefault="00723F2F" w:rsidP="005A2C99">
                        <w:pPr>
                          <w:rPr>
                            <w:del w:id="304" w:author="Lisa Wald" w:date="2016-06-06T15:15:00Z"/>
                            <w:rFonts w:ascii="Verdana" w:hAnsi="Verdana"/>
                            <w:sz w:val="20"/>
                            <w:szCs w:val="20"/>
                          </w:rPr>
                        </w:pPr>
                        <w:del w:id="305" w:author="Lisa Wald" w:date="2016-06-06T15:15:00Z">
                          <w:r w:rsidRPr="003D4F11" w:rsidDel="00723F2F">
                            <w:rPr>
                              <w:rFonts w:ascii="Verdana" w:hAnsi="Verdana"/>
                              <w:b/>
                              <w:bCs/>
                              <w:sz w:val="20"/>
                              <w:szCs w:val="20"/>
                            </w:rPr>
                            <w:delText xml:space="preserve">Grantee Name: </w:delText>
                          </w:r>
                        </w:del>
                      </w:p>
                    </w:tc>
                  </w:tr>
                  <w:tr w:rsidR="00723F2F" w:rsidRPr="003D4F11" w:rsidDel="00723F2F" w:rsidTr="005A2C99">
                    <w:trPr>
                      <w:tblCellSpacing w:w="7" w:type="dxa"/>
                      <w:del w:id="306" w:author="Lisa Wald" w:date="2016-06-06T15:15:00Z"/>
                    </w:trPr>
                    <w:tc>
                      <w:tcPr>
                        <w:tcW w:w="0" w:type="auto"/>
                        <w:vMerge/>
                        <w:vAlign w:val="center"/>
                        <w:hideMark/>
                      </w:tcPr>
                      <w:p w:rsidR="00723F2F" w:rsidRPr="003D4F11" w:rsidDel="00723F2F" w:rsidRDefault="00723F2F" w:rsidP="005A2C99">
                        <w:pPr>
                          <w:rPr>
                            <w:del w:id="307"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308" w:author="Lisa Wald" w:date="2016-06-06T15:15:00Z"/>
                            <w:rFonts w:ascii="Verdana" w:hAnsi="Verdana"/>
                            <w:sz w:val="20"/>
                            <w:szCs w:val="20"/>
                          </w:rPr>
                        </w:pPr>
                        <w:del w:id="309" w:author="Lisa Wald" w:date="2016-06-06T15:15:00Z">
                          <w:r w:rsidRPr="003D4F11" w:rsidDel="00723F2F">
                            <w:rPr>
                              <w:rFonts w:ascii="Verdana" w:hAnsi="Verdana"/>
                              <w:b/>
                              <w:bCs/>
                              <w:sz w:val="20"/>
                              <w:szCs w:val="20"/>
                            </w:rPr>
                            <w:delText xml:space="preserve">Grantee Number: </w:delText>
                          </w:r>
                        </w:del>
                      </w:p>
                    </w:tc>
                  </w:tr>
                  <w:tr w:rsidR="00723F2F" w:rsidRPr="003D4F11" w:rsidDel="00723F2F" w:rsidTr="005A2C99">
                    <w:trPr>
                      <w:tblCellSpacing w:w="7" w:type="dxa"/>
                      <w:del w:id="310" w:author="Lisa Wald" w:date="2016-06-06T15:15:00Z"/>
                    </w:trPr>
                    <w:tc>
                      <w:tcPr>
                        <w:tcW w:w="0" w:type="auto"/>
                        <w:vMerge/>
                        <w:vAlign w:val="center"/>
                        <w:hideMark/>
                      </w:tcPr>
                      <w:p w:rsidR="00723F2F" w:rsidRPr="003D4F11" w:rsidDel="00723F2F" w:rsidRDefault="00723F2F" w:rsidP="005A2C99">
                        <w:pPr>
                          <w:rPr>
                            <w:del w:id="311"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312" w:author="Lisa Wald" w:date="2016-06-06T15:15:00Z"/>
                            <w:rFonts w:ascii="Verdana" w:hAnsi="Verdana"/>
                            <w:sz w:val="20"/>
                            <w:szCs w:val="20"/>
                          </w:rPr>
                        </w:pPr>
                        <w:del w:id="313" w:author="Lisa Wald" w:date="2016-06-06T15:15:00Z">
                          <w:r w:rsidRPr="003D4F11" w:rsidDel="00723F2F">
                            <w:rPr>
                              <w:rFonts w:ascii="Verdana" w:hAnsi="Verdana"/>
                              <w:b/>
                              <w:bCs/>
                              <w:sz w:val="20"/>
                              <w:szCs w:val="20"/>
                            </w:rPr>
                            <w:delText>CIS Tracking Number:</w:delText>
                          </w:r>
                          <w:r w:rsidRPr="003D4F11" w:rsidDel="00723F2F">
                            <w:rPr>
                              <w:rFonts w:ascii="Verdana" w:hAnsi="Verdana"/>
                              <w:sz w:val="20"/>
                              <w:szCs w:val="20"/>
                            </w:rPr>
                            <w:delText xml:space="preserve"> </w:delText>
                          </w:r>
                        </w:del>
                      </w:p>
                    </w:tc>
                  </w:tr>
                </w:tbl>
                <w:p w:rsidR="00723F2F" w:rsidRPr="003D4F11" w:rsidDel="00723F2F" w:rsidRDefault="00723F2F" w:rsidP="005A2C99">
                  <w:pPr>
                    <w:rPr>
                      <w:del w:id="314" w:author="Lisa Wald" w:date="2016-06-06T15:15:00Z"/>
                      <w:rFonts w:ascii="Verdana" w:hAnsi="Verdana"/>
                      <w:sz w:val="20"/>
                      <w:szCs w:val="20"/>
                    </w:rPr>
                  </w:pPr>
                </w:p>
              </w:tc>
            </w:tr>
          </w:tbl>
          <w:p w:rsidR="00723F2F" w:rsidRPr="003D4F11" w:rsidDel="00723F2F" w:rsidRDefault="00723F2F" w:rsidP="005A2C99">
            <w:pPr>
              <w:jc w:val="center"/>
              <w:rPr>
                <w:del w:id="315" w:author="Lisa Wald" w:date="2016-06-06T15:15:00Z"/>
                <w:rFonts w:ascii="Verdana" w:hAnsi="Verdana"/>
                <w:sz w:val="20"/>
                <w:szCs w:val="20"/>
              </w:rPr>
            </w:pPr>
          </w:p>
          <w:tbl>
            <w:tblPr>
              <w:tblW w:w="4750" w:type="pct"/>
              <w:jc w:val="center"/>
              <w:tblCellSpacing w:w="0" w:type="dxa"/>
              <w:tblCellMar>
                <w:left w:w="0" w:type="dxa"/>
                <w:right w:w="0" w:type="dxa"/>
              </w:tblCellMar>
              <w:tblLook w:val="04A0" w:firstRow="1" w:lastRow="0" w:firstColumn="1" w:lastColumn="0" w:noHBand="0" w:noVBand="1"/>
            </w:tblPr>
            <w:tblGrid>
              <w:gridCol w:w="13680"/>
            </w:tblGrid>
            <w:tr w:rsidR="00723F2F" w:rsidRPr="003D4F11" w:rsidDel="00723F2F" w:rsidTr="005A2C99">
              <w:trPr>
                <w:tblCellSpacing w:w="0" w:type="dxa"/>
                <w:jc w:val="center"/>
                <w:del w:id="316" w:author="Lisa Wald" w:date="2016-06-06T15:15:00Z"/>
              </w:trPr>
              <w:tc>
                <w:tcPr>
                  <w:tcW w:w="5000" w:type="pct"/>
                  <w:shd w:val="clear" w:color="auto" w:fill="000000"/>
                  <w:vAlign w:val="center"/>
                  <w:hideMark/>
                </w:tcPr>
                <w:tbl>
                  <w:tblPr>
                    <w:tblW w:w="5000" w:type="pct"/>
                    <w:jc w:val="center"/>
                    <w:tblCellSpacing w:w="7" w:type="dxa"/>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top w:w="45" w:type="dxa"/>
                      <w:left w:w="45" w:type="dxa"/>
                      <w:bottom w:w="45" w:type="dxa"/>
                      <w:right w:w="45" w:type="dxa"/>
                    </w:tblCellMar>
                    <w:tblLook w:val="04A0" w:firstRow="1" w:lastRow="0" w:firstColumn="1" w:lastColumn="0" w:noHBand="0" w:noVBand="1"/>
                  </w:tblPr>
                  <w:tblGrid>
                    <w:gridCol w:w="13674"/>
                  </w:tblGrid>
                  <w:tr w:rsidR="00723F2F" w:rsidRPr="003D4F11" w:rsidDel="00723F2F" w:rsidTr="005A2C99">
                    <w:trPr>
                      <w:tblCellSpacing w:w="7" w:type="dxa"/>
                      <w:jc w:val="center"/>
                      <w:del w:id="317" w:author="Lisa Wald" w:date="2016-06-06T15:15:00Z"/>
                    </w:trPr>
                    <w:tc>
                      <w:tcPr>
                        <w:tcW w:w="0" w:type="auto"/>
                        <w:shd w:val="clear" w:color="auto" w:fill="D9D9D9" w:themeFill="background1" w:themeFillShade="D9"/>
                        <w:vAlign w:val="center"/>
                        <w:hideMark/>
                      </w:tcPr>
                      <w:p w:rsidR="00723F2F" w:rsidRPr="003D4F11" w:rsidDel="00723F2F" w:rsidRDefault="00723F2F" w:rsidP="005A2C99">
                        <w:pPr>
                          <w:rPr>
                            <w:del w:id="318" w:author="Lisa Wald" w:date="2016-06-06T15:15:00Z"/>
                            <w:rFonts w:ascii="Verdana" w:hAnsi="Verdana"/>
                            <w:sz w:val="20"/>
                            <w:szCs w:val="20"/>
                          </w:rPr>
                        </w:pPr>
                        <w:del w:id="319" w:author="Lisa Wald" w:date="2016-06-06T15:15:00Z">
                          <w:r w:rsidRPr="003D4F11" w:rsidDel="00723F2F">
                            <w:rPr>
                              <w:rFonts w:ascii="Verdana" w:hAnsi="Verdana"/>
                              <w:b/>
                              <w:bCs/>
                              <w:sz w:val="20"/>
                              <w:szCs w:val="20"/>
                            </w:rPr>
                            <w:delText>Questions for Adding Target Population for Grantee</w:delText>
                          </w:r>
                        </w:del>
                      </w:p>
                    </w:tc>
                  </w:tr>
                  <w:tr w:rsidR="00723F2F" w:rsidRPr="003D4F11" w:rsidDel="00723F2F" w:rsidTr="005A2C99">
                    <w:trPr>
                      <w:tblCellSpacing w:w="7" w:type="dxa"/>
                      <w:jc w:val="center"/>
                      <w:del w:id="320" w:author="Lisa Wald" w:date="2016-06-06T15:15:00Z"/>
                    </w:trPr>
                    <w:tc>
                      <w:tcPr>
                        <w:tcW w:w="0" w:type="auto"/>
                        <w:shd w:val="clear" w:color="auto" w:fill="D9D9D9" w:themeFill="background1" w:themeFillShade="D9"/>
                        <w:vAlign w:val="center"/>
                        <w:hideMark/>
                      </w:tcPr>
                      <w:p w:rsidR="00723F2F" w:rsidRPr="003D4F11" w:rsidDel="00723F2F" w:rsidRDefault="00723F2F" w:rsidP="005A2C99">
                        <w:pPr>
                          <w:rPr>
                            <w:del w:id="321" w:author="Lisa Wald" w:date="2016-06-06T15:15:00Z"/>
                            <w:rFonts w:ascii="Verdana" w:hAnsi="Verdana"/>
                            <w:sz w:val="20"/>
                            <w:szCs w:val="20"/>
                          </w:rPr>
                        </w:pPr>
                        <w:del w:id="322" w:author="Lisa Wald" w:date="2016-06-06T15:15:00Z">
                          <w:r w:rsidRPr="003D4F11" w:rsidDel="00723F2F">
                            <w:rPr>
                              <w:rFonts w:ascii="Verdana" w:hAnsi="Verdana"/>
                              <w:b/>
                              <w:bCs/>
                              <w:sz w:val="20"/>
                              <w:szCs w:val="20"/>
                            </w:rPr>
                            <w:delText xml:space="preserve">1. </w:delText>
                          </w:r>
                          <w:r w:rsidRPr="003D4F11" w:rsidDel="00723F2F">
                            <w:rPr>
                              <w:rFonts w:ascii="Verdana" w:hAnsi="Verdana"/>
                              <w:sz w:val="20"/>
                              <w:szCs w:val="20"/>
                            </w:rPr>
                            <w:delText>When do you plan to start serving the new target population noted below?</w:delText>
                          </w:r>
                        </w:del>
                      </w:p>
                    </w:tc>
                  </w:tr>
                  <w:tr w:rsidR="00723F2F" w:rsidRPr="003D4F11" w:rsidDel="00723F2F" w:rsidTr="005A2C99">
                    <w:trPr>
                      <w:tblCellSpacing w:w="7" w:type="dxa"/>
                      <w:jc w:val="center"/>
                      <w:del w:id="323" w:author="Lisa Wald" w:date="2016-06-06T15:15:00Z"/>
                    </w:trPr>
                    <w:tc>
                      <w:tcPr>
                        <w:tcW w:w="0" w:type="auto"/>
                        <w:shd w:val="clear" w:color="auto" w:fill="FFFFFF"/>
                        <w:vAlign w:val="center"/>
                        <w:hideMark/>
                      </w:tcPr>
                      <w:p w:rsidR="00723F2F" w:rsidRPr="003D4F11" w:rsidDel="00723F2F" w:rsidRDefault="00723F2F" w:rsidP="005A2C99">
                        <w:pPr>
                          <w:rPr>
                            <w:del w:id="324" w:author="Lisa Wald" w:date="2016-06-06T15:15:00Z"/>
                            <w:rFonts w:ascii="Verdana" w:hAnsi="Verdana"/>
                            <w:sz w:val="20"/>
                            <w:szCs w:val="20"/>
                          </w:rPr>
                        </w:pPr>
                      </w:p>
                    </w:tc>
                  </w:tr>
                  <w:tr w:rsidR="00723F2F" w:rsidRPr="003D4F11" w:rsidDel="00723F2F" w:rsidTr="005A2C99">
                    <w:trPr>
                      <w:tblCellSpacing w:w="7" w:type="dxa"/>
                      <w:jc w:val="center"/>
                      <w:del w:id="325"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326" w:author="Lisa Wald" w:date="2016-06-06T15:15:00Z"/>
                          </w:trPr>
                          <w:tc>
                            <w:tcPr>
                              <w:tcW w:w="150" w:type="pct"/>
                              <w:hideMark/>
                            </w:tcPr>
                            <w:p w:rsidR="00723F2F" w:rsidRPr="003D4F11" w:rsidDel="00723F2F" w:rsidRDefault="00723F2F" w:rsidP="005A2C99">
                              <w:pPr>
                                <w:rPr>
                                  <w:del w:id="327"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328" w:author="Lisa Wald" w:date="2016-06-06T15:15:00Z"/>
                                  <w:rFonts w:ascii="Verdana" w:hAnsi="Verdana"/>
                                  <w:sz w:val="20"/>
                                  <w:szCs w:val="20"/>
                                </w:rPr>
                              </w:pPr>
                              <w:del w:id="329" w:author="Lisa Wald" w:date="2016-06-06T15:15:00Z">
                                <w:r w:rsidRPr="003D4F11" w:rsidDel="00723F2F">
                                  <w:rPr>
                                    <w:rFonts w:ascii="Verdana" w:hAnsi="Verdana"/>
                                    <w:sz w:val="20"/>
                                    <w:szCs w:val="20"/>
                                  </w:rPr>
                                  <w:object w:dxaOrig="225" w:dyaOrig="225">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458" type="#_x0000_t75" style="width:51.8pt;height:18pt" o:ole="">
                                      <v:imagedata r:id="rId9" o:title=""/>
                                    </v:shape>
                                    <w:control r:id="rId10" w:name="DefaultOcxName" w:shapeid="_x0000_i1458"/>
                                  </w:object>
                                </w:r>
                              </w:del>
                            </w:p>
                          </w:tc>
                        </w:tr>
                        <w:tr w:rsidR="00723F2F" w:rsidRPr="003D4F11" w:rsidDel="00723F2F" w:rsidTr="005A2C99">
                          <w:trPr>
                            <w:tblCellSpacing w:w="0" w:type="dxa"/>
                            <w:del w:id="330" w:author="Lisa Wald" w:date="2016-06-06T15:15:00Z"/>
                          </w:trPr>
                          <w:tc>
                            <w:tcPr>
                              <w:tcW w:w="150" w:type="pct"/>
                              <w:hideMark/>
                            </w:tcPr>
                            <w:p w:rsidR="00723F2F" w:rsidRPr="003D4F11" w:rsidDel="00723F2F" w:rsidRDefault="00723F2F" w:rsidP="005A2C99">
                              <w:pPr>
                                <w:rPr>
                                  <w:del w:id="331"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332" w:author="Lisa Wald" w:date="2016-06-06T15:15:00Z"/>
                                  <w:rFonts w:ascii="Verdana" w:hAnsi="Verdana"/>
                                  <w:sz w:val="20"/>
                                  <w:szCs w:val="20"/>
                                </w:rPr>
                              </w:pPr>
                            </w:p>
                          </w:tc>
                        </w:tr>
                      </w:tbl>
                      <w:p w:rsidR="00723F2F" w:rsidRPr="003D4F11" w:rsidDel="00723F2F" w:rsidRDefault="00723F2F" w:rsidP="005A2C99">
                        <w:pPr>
                          <w:rPr>
                            <w:del w:id="333" w:author="Lisa Wald" w:date="2016-06-06T15:15:00Z"/>
                            <w:rFonts w:ascii="Verdana" w:hAnsi="Verdana"/>
                            <w:sz w:val="20"/>
                            <w:szCs w:val="20"/>
                          </w:rPr>
                        </w:pPr>
                      </w:p>
                    </w:tc>
                  </w:tr>
                  <w:tr w:rsidR="00723F2F" w:rsidRPr="003D4F11" w:rsidDel="00723F2F" w:rsidTr="005A2C99">
                    <w:trPr>
                      <w:tblCellSpacing w:w="7" w:type="dxa"/>
                      <w:jc w:val="center"/>
                      <w:del w:id="334" w:author="Lisa Wald" w:date="2016-06-06T15:15:00Z"/>
                    </w:trPr>
                    <w:tc>
                      <w:tcPr>
                        <w:tcW w:w="0" w:type="auto"/>
                        <w:shd w:val="clear" w:color="auto" w:fill="FFFFFF"/>
                        <w:vAlign w:val="center"/>
                        <w:hideMark/>
                      </w:tcPr>
                      <w:tbl>
                        <w:tblPr>
                          <w:tblW w:w="5000" w:type="pct"/>
                          <w:tblCellSpacing w:w="0" w:type="dxa"/>
                          <w:shd w:val="clear" w:color="auto" w:fill="D9D9D9" w:themeFill="background1" w:themeFillShade="D9"/>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335" w:author="Lisa Wald" w:date="2016-06-06T15:15:00Z"/>
                          </w:trPr>
                          <w:tc>
                            <w:tcPr>
                              <w:tcW w:w="150" w:type="pct"/>
                              <w:shd w:val="clear" w:color="auto" w:fill="D9D9D9" w:themeFill="background1" w:themeFillShade="D9"/>
                              <w:hideMark/>
                            </w:tcPr>
                            <w:p w:rsidR="00723F2F" w:rsidRPr="003D4F11" w:rsidDel="00723F2F" w:rsidRDefault="00723F2F" w:rsidP="005A2C99">
                              <w:pPr>
                                <w:rPr>
                                  <w:del w:id="336" w:author="Lisa Wald" w:date="2016-06-06T15:15:00Z"/>
                                  <w:rFonts w:ascii="Verdana" w:hAnsi="Verdana"/>
                                  <w:sz w:val="20"/>
                                  <w:szCs w:val="20"/>
                                </w:rPr>
                              </w:pPr>
                              <w:del w:id="337" w:author="Lisa Wald" w:date="2016-06-06T15:15:00Z">
                                <w:r w:rsidRPr="003D4F11" w:rsidDel="00723F2F">
                                  <w:rPr>
                                    <w:rFonts w:ascii="Verdana" w:hAnsi="Verdana"/>
                                    <w:b/>
                                    <w:bCs/>
                                    <w:sz w:val="20"/>
                                    <w:szCs w:val="20"/>
                                  </w:rPr>
                                  <w:delText>2.</w:delText>
                                </w:r>
                              </w:del>
                            </w:p>
                          </w:tc>
                          <w:tc>
                            <w:tcPr>
                              <w:tcW w:w="0" w:type="auto"/>
                              <w:shd w:val="clear" w:color="auto" w:fill="D9D9D9" w:themeFill="background1" w:themeFillShade="D9"/>
                              <w:vAlign w:val="center"/>
                              <w:hideMark/>
                            </w:tcPr>
                            <w:p w:rsidR="00723F2F" w:rsidRPr="003D4F11" w:rsidDel="00723F2F" w:rsidRDefault="00723F2F" w:rsidP="005A2C99">
                              <w:pPr>
                                <w:rPr>
                                  <w:del w:id="338" w:author="Lisa Wald" w:date="2016-06-06T15:15:00Z"/>
                                  <w:rFonts w:ascii="Verdana" w:hAnsi="Verdana"/>
                                  <w:sz w:val="20"/>
                                  <w:szCs w:val="20"/>
                                </w:rPr>
                              </w:pPr>
                              <w:del w:id="339" w:author="Lisa Wald" w:date="2016-06-06T15:15:00Z">
                                <w:r w:rsidRPr="003D4F11" w:rsidDel="00723F2F">
                                  <w:rPr>
                                    <w:rFonts w:ascii="Verdana" w:hAnsi="Verdana"/>
                                    <w:b/>
                                    <w:bCs/>
                                    <w:sz w:val="20"/>
                                    <w:szCs w:val="20"/>
                                  </w:rPr>
                                  <w:delText>BACKGROUND AND JUSTIFICATION FOR TARGET POPULATION ADDITION</w:delText>
                                </w:r>
                                <w:r w:rsidRPr="003D4F11" w:rsidDel="00723F2F">
                                  <w:rPr>
                                    <w:rFonts w:ascii="Verdana" w:hAnsi="Verdana"/>
                                    <w:sz w:val="20"/>
                                    <w:szCs w:val="20"/>
                                  </w:rPr>
                                  <w:br/>
                                  <w:delText xml:space="preserve">Provide brief background/justification for why your health center is proposing add this new target population to your scope of project by addressing ALL of the following questions. </w:delText>
                                </w:r>
                              </w:del>
                            </w:p>
                          </w:tc>
                        </w:tr>
                      </w:tbl>
                      <w:p w:rsidR="00723F2F" w:rsidRPr="003D4F11" w:rsidDel="00723F2F" w:rsidRDefault="00723F2F" w:rsidP="005A2C99">
                        <w:pPr>
                          <w:rPr>
                            <w:del w:id="340" w:author="Lisa Wald" w:date="2016-06-06T15:15:00Z"/>
                            <w:rFonts w:ascii="Verdana" w:hAnsi="Verdana"/>
                            <w:sz w:val="20"/>
                            <w:szCs w:val="20"/>
                          </w:rPr>
                        </w:pPr>
                      </w:p>
                    </w:tc>
                  </w:tr>
                  <w:tr w:rsidR="00723F2F" w:rsidRPr="003D4F11" w:rsidDel="00723F2F" w:rsidTr="005A2C99">
                    <w:trPr>
                      <w:tblCellSpacing w:w="7" w:type="dxa"/>
                      <w:jc w:val="center"/>
                      <w:del w:id="341" w:author="Lisa Wald" w:date="2016-06-06T15:15:00Z"/>
                    </w:trPr>
                    <w:tc>
                      <w:tcPr>
                        <w:tcW w:w="0" w:type="auto"/>
                        <w:shd w:val="clear" w:color="auto" w:fill="FFFFFF"/>
                        <w:vAlign w:val="center"/>
                        <w:hideMark/>
                      </w:tcPr>
                      <w:tbl>
                        <w:tblPr>
                          <w:tblW w:w="5000" w:type="pct"/>
                          <w:tblCellSpacing w:w="0" w:type="dxa"/>
                          <w:shd w:val="clear" w:color="auto" w:fill="FFFFCC"/>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342" w:author="Lisa Wald" w:date="2016-06-06T15:15:00Z"/>
                          </w:trPr>
                          <w:tc>
                            <w:tcPr>
                              <w:tcW w:w="150" w:type="pct"/>
                              <w:shd w:val="clear" w:color="auto" w:fill="FFFFCC"/>
                              <w:hideMark/>
                            </w:tcPr>
                            <w:p w:rsidR="00723F2F" w:rsidRPr="003D4F11" w:rsidDel="00723F2F" w:rsidRDefault="00723F2F" w:rsidP="005A2C99">
                              <w:pPr>
                                <w:rPr>
                                  <w:del w:id="343" w:author="Lisa Wald" w:date="2016-06-06T15:15:00Z"/>
                                  <w:rFonts w:ascii="Verdana" w:hAnsi="Verdana"/>
                                  <w:sz w:val="20"/>
                                  <w:szCs w:val="20"/>
                                </w:rPr>
                              </w:pPr>
                              <w:del w:id="344" w:author="Lisa Wald" w:date="2016-06-06T15:15:00Z">
                                <w:r w:rsidRPr="003D4F11" w:rsidDel="00723F2F">
                                  <w:rPr>
                                    <w:rFonts w:ascii="Verdana" w:hAnsi="Verdana"/>
                                    <w:b/>
                                    <w:bCs/>
                                    <w:sz w:val="20"/>
                                    <w:szCs w:val="20"/>
                                  </w:rPr>
                                  <w:delText xml:space="preserve">2a. </w:delText>
                                </w:r>
                              </w:del>
                            </w:p>
                          </w:tc>
                          <w:tc>
                            <w:tcPr>
                              <w:tcW w:w="0" w:type="auto"/>
                              <w:shd w:val="clear" w:color="auto" w:fill="FFFFCC"/>
                              <w:vAlign w:val="center"/>
                              <w:hideMark/>
                            </w:tcPr>
                            <w:p w:rsidR="00723F2F" w:rsidRPr="003D4F11" w:rsidDel="00723F2F" w:rsidRDefault="00723F2F" w:rsidP="005A2C99">
                              <w:pPr>
                                <w:rPr>
                                  <w:del w:id="345" w:author="Lisa Wald" w:date="2016-06-06T15:15:00Z"/>
                                  <w:rFonts w:ascii="Verdana" w:hAnsi="Verdana"/>
                                  <w:sz w:val="20"/>
                                  <w:szCs w:val="20"/>
                                </w:rPr>
                              </w:pPr>
                              <w:del w:id="346" w:author="Lisa Wald" w:date="2016-06-06T15:15:00Z">
                                <w:r w:rsidRPr="003D4F11" w:rsidDel="00723F2F">
                                  <w:rPr>
                                    <w:rFonts w:ascii="Verdana" w:hAnsi="Verdana"/>
                                    <w:sz w:val="20"/>
                                    <w:szCs w:val="20"/>
                                  </w:rPr>
                                  <w:delText xml:space="preserve">Clearly address why and how the addition of the new target population will </w:delText>
                                </w:r>
                                <w:r w:rsidRPr="003D4F11" w:rsidDel="00723F2F">
                                  <w:rPr>
                                    <w:rFonts w:ascii="Verdana" w:hAnsi="Verdana"/>
                                    <w:sz w:val="20"/>
                                    <w:szCs w:val="20"/>
                                    <w:u w:val="single"/>
                                  </w:rPr>
                                  <w:delText>address unmet need and further the mission of the health center</w:delText>
                                </w:r>
                                <w:r w:rsidRPr="003D4F11" w:rsidDel="00723F2F">
                                  <w:rPr>
                                    <w:rFonts w:ascii="Verdana" w:hAnsi="Verdana"/>
                                    <w:sz w:val="20"/>
                                    <w:szCs w:val="20"/>
                                  </w:rPr>
                                  <w:delText xml:space="preserve">. In responding, address any or all of the following points as applicable: </w:delText>
                                </w:r>
                              </w:del>
                            </w:p>
                            <w:p w:rsidR="00723F2F" w:rsidRPr="003D4F11" w:rsidDel="00723F2F" w:rsidRDefault="00723F2F" w:rsidP="005A2C99">
                              <w:pPr>
                                <w:numPr>
                                  <w:ilvl w:val="0"/>
                                  <w:numId w:val="14"/>
                                </w:numPr>
                                <w:spacing w:before="100" w:beforeAutospacing="1" w:after="100" w:afterAutospacing="1" w:line="240" w:lineRule="auto"/>
                                <w:rPr>
                                  <w:del w:id="347" w:author="Lisa Wald" w:date="2016-06-06T15:15:00Z"/>
                                  <w:rFonts w:ascii="Verdana" w:hAnsi="Verdana"/>
                                  <w:sz w:val="20"/>
                                  <w:szCs w:val="20"/>
                                </w:rPr>
                              </w:pPr>
                              <w:del w:id="348" w:author="Lisa Wald" w:date="2016-06-06T15:15:00Z">
                                <w:r w:rsidRPr="003D4F11" w:rsidDel="00723F2F">
                                  <w:rPr>
                                    <w:rFonts w:ascii="Verdana" w:hAnsi="Verdana"/>
                                    <w:sz w:val="20"/>
                                    <w:szCs w:val="20"/>
                                  </w:rPr>
                                  <w:lastRenderedPageBreak/>
                                  <w:delText xml:space="preserve">Is there an increased demand from this new target population in general in the service area? </w:delText>
                                </w:r>
                              </w:del>
                            </w:p>
                            <w:p w:rsidR="00723F2F" w:rsidRPr="003D4F11" w:rsidDel="00723F2F" w:rsidRDefault="00723F2F" w:rsidP="005A2C99">
                              <w:pPr>
                                <w:numPr>
                                  <w:ilvl w:val="0"/>
                                  <w:numId w:val="14"/>
                                </w:numPr>
                                <w:spacing w:before="100" w:beforeAutospacing="1" w:after="100" w:afterAutospacing="1" w:line="240" w:lineRule="auto"/>
                                <w:rPr>
                                  <w:del w:id="349" w:author="Lisa Wald" w:date="2016-06-06T15:15:00Z"/>
                                  <w:rFonts w:ascii="Verdana" w:hAnsi="Verdana"/>
                                  <w:sz w:val="20"/>
                                  <w:szCs w:val="20"/>
                                </w:rPr>
                              </w:pPr>
                              <w:del w:id="350" w:author="Lisa Wald" w:date="2016-06-06T15:15:00Z">
                                <w:r w:rsidRPr="003D4F11" w:rsidDel="00723F2F">
                                  <w:rPr>
                                    <w:rFonts w:ascii="Verdana" w:hAnsi="Verdana"/>
                                    <w:sz w:val="20"/>
                                    <w:szCs w:val="20"/>
                                  </w:rPr>
                                  <w:delText xml:space="preserve">Is there a decrease in demand from the existing target population(s) served? </w:delText>
                                </w:r>
                              </w:del>
                            </w:p>
                            <w:p w:rsidR="00723F2F" w:rsidRPr="003D4F11" w:rsidDel="00723F2F" w:rsidRDefault="00723F2F" w:rsidP="005A2C99">
                              <w:pPr>
                                <w:numPr>
                                  <w:ilvl w:val="0"/>
                                  <w:numId w:val="14"/>
                                </w:numPr>
                                <w:spacing w:before="100" w:beforeAutospacing="1" w:after="100" w:afterAutospacing="1" w:line="240" w:lineRule="auto"/>
                                <w:rPr>
                                  <w:del w:id="351" w:author="Lisa Wald" w:date="2016-06-06T15:15:00Z"/>
                                  <w:rFonts w:ascii="Verdana" w:hAnsi="Verdana"/>
                                  <w:sz w:val="20"/>
                                  <w:szCs w:val="20"/>
                                </w:rPr>
                              </w:pPr>
                              <w:del w:id="352" w:author="Lisa Wald" w:date="2016-06-06T15:15:00Z">
                                <w:r w:rsidRPr="003D4F11" w:rsidDel="00723F2F">
                                  <w:rPr>
                                    <w:rFonts w:ascii="Verdana" w:hAnsi="Verdana"/>
                                    <w:sz w:val="20"/>
                                    <w:szCs w:val="20"/>
                                  </w:rPr>
                                  <w:delText xml:space="preserve">Are there other environmental or demographic changes, which have resulted in fluctuations, or declines in existing target populations and present a need to redirect resources to another target population? </w:delText>
                                </w:r>
                              </w:del>
                            </w:p>
                          </w:tc>
                        </w:tr>
                      </w:tbl>
                      <w:p w:rsidR="00723F2F" w:rsidRPr="003D4F11" w:rsidDel="00723F2F" w:rsidRDefault="00723F2F" w:rsidP="005A2C99">
                        <w:pPr>
                          <w:rPr>
                            <w:del w:id="353" w:author="Lisa Wald" w:date="2016-06-06T15:15:00Z"/>
                            <w:rFonts w:ascii="Verdana" w:hAnsi="Verdana"/>
                            <w:sz w:val="20"/>
                            <w:szCs w:val="20"/>
                          </w:rPr>
                        </w:pPr>
                      </w:p>
                    </w:tc>
                  </w:tr>
                  <w:tr w:rsidR="00723F2F" w:rsidRPr="003D4F11" w:rsidDel="00723F2F" w:rsidTr="005A2C99">
                    <w:trPr>
                      <w:tblCellSpacing w:w="7" w:type="dxa"/>
                      <w:jc w:val="center"/>
                      <w:del w:id="354"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355" w:author="Lisa Wald" w:date="2016-06-06T15:15:00Z"/>
                          </w:trPr>
                          <w:tc>
                            <w:tcPr>
                              <w:tcW w:w="150" w:type="pct"/>
                              <w:hideMark/>
                            </w:tcPr>
                            <w:p w:rsidR="00723F2F" w:rsidRPr="003D4F11" w:rsidDel="00723F2F" w:rsidRDefault="00723F2F" w:rsidP="005A2C99">
                              <w:pPr>
                                <w:rPr>
                                  <w:del w:id="356"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357" w:author="Lisa Wald" w:date="2016-06-06T15:15:00Z"/>
                                  <w:rFonts w:ascii="Verdana" w:hAnsi="Verdana"/>
                                  <w:sz w:val="20"/>
                                  <w:szCs w:val="20"/>
                                </w:rPr>
                              </w:pPr>
                              <w:del w:id="358" w:author="Lisa Wald" w:date="2016-06-06T15:15:00Z">
                                <w:r w:rsidRPr="003D4F11" w:rsidDel="00723F2F">
                                  <w:rPr>
                                    <w:rFonts w:ascii="Verdana" w:hAnsi="Verdana"/>
                                    <w:sz w:val="20"/>
                                    <w:szCs w:val="20"/>
                                  </w:rPr>
                                  <w:delText>Maximum paragraph(s) allowed approximately: 3 (3000 character(s) remaining)</w:delText>
                                </w:r>
                                <w:r w:rsidRPr="003D4F11" w:rsidDel="00723F2F">
                                  <w:rPr>
                                    <w:rFonts w:ascii="Verdana" w:hAnsi="Verdana"/>
                                    <w:sz w:val="20"/>
                                    <w:szCs w:val="20"/>
                                  </w:rPr>
                                  <w:br/>
                                </w:r>
                                <w:r w:rsidRPr="003D4F11" w:rsidDel="00723F2F">
                                  <w:rPr>
                                    <w:rFonts w:ascii="Verdana" w:hAnsi="Verdana"/>
                                    <w:sz w:val="20"/>
                                    <w:szCs w:val="20"/>
                                  </w:rPr>
                                  <w:object w:dxaOrig="225" w:dyaOrig="225">
                                    <v:shape id="_x0000_i1457" type="#_x0000_t75" style="width:132.55pt;height:66.55pt" o:ole="">
                                      <v:imagedata r:id="rId11" o:title=""/>
                                    </v:shape>
                                    <w:control r:id="rId12" w:name="DefaultOcxName1" w:shapeid="_x0000_i1457"/>
                                  </w:object>
                                </w:r>
                              </w:del>
                            </w:p>
                            <w:p w:rsidR="00723F2F" w:rsidRPr="003D4F11" w:rsidDel="00723F2F" w:rsidRDefault="00723F2F" w:rsidP="005A2C99">
                              <w:pPr>
                                <w:rPr>
                                  <w:del w:id="359" w:author="Lisa Wald" w:date="2016-06-06T15:15:00Z"/>
                                  <w:rFonts w:ascii="Verdana" w:hAnsi="Verdana"/>
                                  <w:sz w:val="20"/>
                                  <w:szCs w:val="20"/>
                                </w:rPr>
                              </w:pPr>
                            </w:p>
                            <w:p w:rsidR="00723F2F" w:rsidRPr="003D4F11" w:rsidDel="00723F2F" w:rsidRDefault="00723F2F" w:rsidP="005A2C99">
                              <w:pPr>
                                <w:rPr>
                                  <w:del w:id="360" w:author="Lisa Wald" w:date="2016-06-06T15:15:00Z"/>
                                  <w:rFonts w:ascii="Verdana" w:hAnsi="Verdana"/>
                                  <w:sz w:val="20"/>
                                  <w:szCs w:val="20"/>
                                </w:rPr>
                              </w:pPr>
                            </w:p>
                          </w:tc>
                        </w:tr>
                      </w:tbl>
                      <w:p w:rsidR="00723F2F" w:rsidRPr="003D4F11" w:rsidDel="00723F2F" w:rsidRDefault="00723F2F" w:rsidP="005A2C99">
                        <w:pPr>
                          <w:rPr>
                            <w:del w:id="361" w:author="Lisa Wald" w:date="2016-06-06T15:15:00Z"/>
                            <w:rFonts w:ascii="Verdana" w:hAnsi="Verdana"/>
                            <w:sz w:val="20"/>
                            <w:szCs w:val="20"/>
                          </w:rPr>
                        </w:pPr>
                      </w:p>
                    </w:tc>
                  </w:tr>
                  <w:tr w:rsidR="00723F2F" w:rsidRPr="003D4F11" w:rsidDel="00723F2F" w:rsidTr="005A2C99">
                    <w:trPr>
                      <w:tblCellSpacing w:w="7" w:type="dxa"/>
                      <w:jc w:val="center"/>
                      <w:del w:id="362"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363" w:author="Lisa Wald" w:date="2016-06-06T15:15:00Z"/>
                          </w:trPr>
                          <w:tc>
                            <w:tcPr>
                              <w:tcW w:w="150" w:type="pct"/>
                              <w:hideMark/>
                            </w:tcPr>
                            <w:p w:rsidR="00723F2F" w:rsidRPr="003D4F11" w:rsidDel="00723F2F" w:rsidRDefault="00723F2F" w:rsidP="005A2C99">
                              <w:pPr>
                                <w:rPr>
                                  <w:del w:id="364"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365" w:author="Lisa Wald" w:date="2016-06-06T15:15:00Z"/>
                                  <w:rFonts w:ascii="Verdana" w:hAnsi="Verdana"/>
                                  <w:sz w:val="20"/>
                                  <w:szCs w:val="20"/>
                                </w:rPr>
                              </w:pPr>
                            </w:p>
                          </w:tc>
                        </w:tr>
                        <w:tr w:rsidR="00723F2F" w:rsidRPr="003D4F11" w:rsidDel="00723F2F" w:rsidTr="005A2C99">
                          <w:trPr>
                            <w:tblCellSpacing w:w="0" w:type="dxa"/>
                            <w:del w:id="366" w:author="Lisa Wald" w:date="2016-06-06T15:15:00Z"/>
                          </w:trPr>
                          <w:tc>
                            <w:tcPr>
                              <w:tcW w:w="150" w:type="pct"/>
                              <w:hideMark/>
                            </w:tcPr>
                            <w:p w:rsidR="00723F2F" w:rsidRPr="003D4F11" w:rsidDel="00723F2F" w:rsidRDefault="00723F2F" w:rsidP="005A2C99">
                              <w:pPr>
                                <w:rPr>
                                  <w:del w:id="367" w:author="Lisa Wald" w:date="2016-06-06T15:15:00Z"/>
                                  <w:rFonts w:ascii="Verdana" w:hAnsi="Verdana"/>
                                  <w:sz w:val="20"/>
                                  <w:szCs w:val="20"/>
                                </w:rPr>
                              </w:pPr>
                            </w:p>
                          </w:tc>
                          <w:tc>
                            <w:tcPr>
                              <w:tcW w:w="0" w:type="auto"/>
                              <w:vAlign w:val="center"/>
                              <w:hideMark/>
                            </w:tcPr>
                            <w:tbl>
                              <w:tblPr>
                                <w:tblW w:w="4750" w:type="pct"/>
                                <w:jc w:val="center"/>
                                <w:tblCellMar>
                                  <w:left w:w="0" w:type="dxa"/>
                                  <w:right w:w="0" w:type="dxa"/>
                                </w:tblCellMar>
                                <w:tblLook w:val="04A0" w:firstRow="1" w:lastRow="0" w:firstColumn="1" w:lastColumn="0" w:noHBand="0" w:noVBand="1"/>
                              </w:tblPr>
                              <w:tblGrid>
                                <w:gridCol w:w="12483"/>
                              </w:tblGrid>
                              <w:tr w:rsidR="00723F2F" w:rsidRPr="003D4F11" w:rsidDel="00723F2F" w:rsidTr="005A2C99">
                                <w:trPr>
                                  <w:jc w:val="center"/>
                                  <w:del w:id="368" w:author="Lisa Wald" w:date="2016-06-06T15:15:00Z"/>
                                </w:trPr>
                                <w:tc>
                                  <w:tcPr>
                                    <w:tcW w:w="0" w:type="auto"/>
                                    <w:shd w:val="clear" w:color="auto" w:fill="FFFFFF"/>
                                    <w:vAlign w:val="center"/>
                                    <w:hideMark/>
                                  </w:tcPr>
                                  <w:p w:rsidR="00723F2F" w:rsidRPr="003D4F11" w:rsidDel="00723F2F" w:rsidRDefault="00723F2F" w:rsidP="005A2C99">
                                    <w:pPr>
                                      <w:rPr>
                                        <w:del w:id="369" w:author="Lisa Wald" w:date="2016-06-06T15:15:00Z"/>
                                        <w:rFonts w:ascii="Verdana" w:hAnsi="Verdana"/>
                                        <w:sz w:val="20"/>
                                        <w:szCs w:val="20"/>
                                      </w:rPr>
                                    </w:pPr>
                                  </w:p>
                                </w:tc>
                              </w:tr>
                            </w:tbl>
                            <w:p w:rsidR="00723F2F" w:rsidRPr="003D4F11" w:rsidDel="00723F2F" w:rsidRDefault="00723F2F" w:rsidP="005A2C99">
                              <w:pPr>
                                <w:rPr>
                                  <w:del w:id="370" w:author="Lisa Wald" w:date="2016-06-06T15:15:00Z"/>
                                  <w:rFonts w:ascii="Verdana" w:hAnsi="Verdana"/>
                                  <w:vanish/>
                                  <w:sz w:val="20"/>
                                  <w:szCs w:val="20"/>
                                </w:rPr>
                              </w:pPr>
                            </w:p>
                            <w:tbl>
                              <w:tblPr>
                                <w:tblW w:w="4750" w:type="pct"/>
                                <w:jc w:val="center"/>
                                <w:tblCellMar>
                                  <w:left w:w="0" w:type="dxa"/>
                                  <w:right w:w="0" w:type="dxa"/>
                                </w:tblCellMar>
                                <w:tblLook w:val="04A0" w:firstRow="1" w:lastRow="0" w:firstColumn="1" w:lastColumn="0" w:noHBand="0" w:noVBand="1"/>
                              </w:tblPr>
                              <w:tblGrid>
                                <w:gridCol w:w="12483"/>
                              </w:tblGrid>
                              <w:tr w:rsidR="00723F2F" w:rsidRPr="003D4F11" w:rsidDel="00723F2F" w:rsidTr="005A2C99">
                                <w:trPr>
                                  <w:jc w:val="center"/>
                                  <w:del w:id="371" w:author="Lisa Wald" w:date="2016-06-06T15:15:00Z"/>
                                </w:trPr>
                                <w:tc>
                                  <w:tcPr>
                                    <w:tcW w:w="0" w:type="auto"/>
                                    <w:shd w:val="clear" w:color="auto" w:fill="000000"/>
                                    <w:vAlign w:val="center"/>
                                    <w:hideMark/>
                                  </w:tcPr>
                                  <w:tbl>
                                    <w:tblPr>
                                      <w:tblW w:w="5000" w:type="pct"/>
                                      <w:jc w:val="center"/>
                                      <w:tblCellSpacing w:w="7" w:type="dxa"/>
                                      <w:tblBorders>
                                        <w:top w:val="single" w:sz="2" w:space="0" w:color="auto"/>
                                        <w:left w:val="single" w:sz="2" w:space="0" w:color="auto"/>
                                        <w:bottom w:val="single" w:sz="2" w:space="0" w:color="auto"/>
                                        <w:right w:val="single" w:sz="2" w:space="0" w:color="auto"/>
                                        <w:insideH w:val="single" w:sz="6" w:space="0" w:color="auto"/>
                                        <w:insideV w:val="single" w:sz="6" w:space="0" w:color="auto"/>
                                      </w:tblBorders>
                                      <w:tblCellMar>
                                        <w:top w:w="45" w:type="dxa"/>
                                        <w:left w:w="45" w:type="dxa"/>
                                        <w:bottom w:w="45" w:type="dxa"/>
                                        <w:right w:w="45" w:type="dxa"/>
                                      </w:tblCellMar>
                                      <w:tblLook w:val="04A0" w:firstRow="1" w:lastRow="0" w:firstColumn="1" w:lastColumn="0" w:noHBand="0" w:noVBand="1"/>
                                    </w:tblPr>
                                    <w:tblGrid>
                                      <w:gridCol w:w="744"/>
                                      <w:gridCol w:w="1850"/>
                                      <w:gridCol w:w="2840"/>
                                      <w:gridCol w:w="1107"/>
                                      <w:gridCol w:w="2469"/>
                                      <w:gridCol w:w="3467"/>
                                    </w:tblGrid>
                                    <w:tr w:rsidR="00723F2F" w:rsidRPr="003D4F11" w:rsidDel="00723F2F" w:rsidTr="005A2C99">
                                      <w:trPr>
                                        <w:tblCellSpacing w:w="7" w:type="dxa"/>
                                        <w:jc w:val="center"/>
                                        <w:del w:id="372" w:author="Lisa Wald" w:date="2016-06-06T15:15:00Z"/>
                                      </w:trPr>
                                      <w:tc>
                                        <w:tcPr>
                                          <w:tcW w:w="0" w:type="auto"/>
                                          <w:gridSpan w:val="6"/>
                                          <w:tcBorders>
                                            <w:top w:val="single" w:sz="2" w:space="0" w:color="auto"/>
                                            <w:bottom w:val="single" w:sz="6" w:space="0" w:color="auto"/>
                                          </w:tcBorders>
                                          <w:shd w:val="clear" w:color="auto" w:fill="D9D9D9" w:themeFill="background1" w:themeFillShade="D9"/>
                                          <w:vAlign w:val="center"/>
                                          <w:hideMark/>
                                        </w:tcPr>
                                        <w:p w:rsidR="00723F2F" w:rsidRPr="003D4F11" w:rsidDel="00723F2F" w:rsidRDefault="00723F2F" w:rsidP="005A2C99">
                                          <w:pPr>
                                            <w:rPr>
                                              <w:del w:id="373" w:author="Lisa Wald" w:date="2016-06-06T15:15:00Z"/>
                                              <w:rFonts w:ascii="Verdana" w:hAnsi="Verdana"/>
                                              <w:b/>
                                              <w:bCs/>
                                              <w:sz w:val="20"/>
                                              <w:szCs w:val="20"/>
                                            </w:rPr>
                                          </w:pPr>
                                          <w:del w:id="374" w:author="Lisa Wald" w:date="2016-06-06T15:15:00Z">
                                            <w:r w:rsidRPr="003D4F11" w:rsidDel="00723F2F">
                                              <w:rPr>
                                                <w:rFonts w:ascii="Verdana" w:hAnsi="Verdana"/>
                                                <w:b/>
                                                <w:bCs/>
                                                <w:sz w:val="20"/>
                                                <w:szCs w:val="20"/>
                                              </w:rPr>
                                              <w:delText>Supporting Documents for Addition of New Target Population (Maximum 6 attachments)</w:delText>
                                            </w:r>
                                          </w:del>
                                        </w:p>
                                      </w:tc>
                                    </w:tr>
                                    <w:tr w:rsidR="00723F2F" w:rsidRPr="003D4F11" w:rsidDel="00723F2F" w:rsidTr="005A2C99">
                                      <w:trPr>
                                        <w:tblCellSpacing w:w="7" w:type="dxa"/>
                                        <w:jc w:val="center"/>
                                        <w:del w:id="375" w:author="Lisa Wald" w:date="2016-06-06T15:15:00Z"/>
                                      </w:trPr>
                                      <w:tc>
                                        <w:tcPr>
                                          <w:tcW w:w="25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376" w:author="Lisa Wald" w:date="2016-06-06T15:15:00Z"/>
                                              <w:rFonts w:ascii="Verdana" w:hAnsi="Verdana"/>
                                              <w:sz w:val="20"/>
                                              <w:szCs w:val="20"/>
                                            </w:rPr>
                                          </w:pPr>
                                          <w:del w:id="377" w:author="Lisa Wald" w:date="2016-06-06T15:15:00Z">
                                            <w:r w:rsidRPr="003D4F11" w:rsidDel="00723F2F">
                                              <w:rPr>
                                                <w:rFonts w:ascii="Verdana" w:hAnsi="Verdana"/>
                                                <w:sz w:val="20"/>
                                                <w:szCs w:val="20"/>
                                              </w:rPr>
                                              <w:delText>Select</w:delText>
                                            </w:r>
                                          </w:del>
                                        </w:p>
                                      </w:tc>
                                      <w:tc>
                                        <w:tcPr>
                                          <w:tcW w:w="75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378" w:author="Lisa Wald" w:date="2016-06-06T15:15:00Z"/>
                                              <w:rFonts w:ascii="Verdana" w:hAnsi="Verdana"/>
                                              <w:sz w:val="20"/>
                                              <w:szCs w:val="20"/>
                                            </w:rPr>
                                          </w:pPr>
                                          <w:del w:id="379" w:author="Lisa Wald" w:date="2016-06-06T15:15:00Z">
                                            <w:r w:rsidRPr="003D4F11" w:rsidDel="00723F2F">
                                              <w:rPr>
                                                <w:rFonts w:ascii="Verdana" w:hAnsi="Verdana"/>
                                                <w:sz w:val="20"/>
                                                <w:szCs w:val="20"/>
                                              </w:rPr>
                                              <w:delText>Purpose</w:delText>
                                            </w:r>
                                          </w:del>
                                        </w:p>
                                      </w:tc>
                                      <w:tc>
                                        <w:tcPr>
                                          <w:tcW w:w="115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380" w:author="Lisa Wald" w:date="2016-06-06T15:15:00Z"/>
                                              <w:rFonts w:ascii="Verdana" w:hAnsi="Verdana"/>
                                              <w:sz w:val="20"/>
                                              <w:szCs w:val="20"/>
                                            </w:rPr>
                                          </w:pPr>
                                          <w:del w:id="381" w:author="Lisa Wald" w:date="2016-06-06T15:15:00Z">
                                            <w:r w:rsidRPr="003D4F11" w:rsidDel="00723F2F">
                                              <w:rPr>
                                                <w:rFonts w:ascii="Verdana" w:hAnsi="Verdana"/>
                                                <w:sz w:val="20"/>
                                                <w:szCs w:val="20"/>
                                              </w:rPr>
                                              <w:delText>Document Name</w:delText>
                                            </w:r>
                                          </w:del>
                                        </w:p>
                                      </w:tc>
                                      <w:tc>
                                        <w:tcPr>
                                          <w:tcW w:w="45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382" w:author="Lisa Wald" w:date="2016-06-06T15:15:00Z"/>
                                              <w:rFonts w:ascii="Verdana" w:hAnsi="Verdana"/>
                                              <w:sz w:val="20"/>
                                              <w:szCs w:val="20"/>
                                            </w:rPr>
                                          </w:pPr>
                                          <w:del w:id="383" w:author="Lisa Wald" w:date="2016-06-06T15:15:00Z">
                                            <w:r w:rsidRPr="003D4F11" w:rsidDel="00723F2F">
                                              <w:rPr>
                                                <w:rFonts w:ascii="Verdana" w:hAnsi="Verdana"/>
                                                <w:sz w:val="20"/>
                                                <w:szCs w:val="20"/>
                                              </w:rPr>
                                              <w:delText>Size</w:delText>
                                            </w:r>
                                          </w:del>
                                        </w:p>
                                      </w:tc>
                                      <w:tc>
                                        <w:tcPr>
                                          <w:tcW w:w="100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384" w:author="Lisa Wald" w:date="2016-06-06T15:15:00Z"/>
                                              <w:rFonts w:ascii="Verdana" w:hAnsi="Verdana"/>
                                              <w:sz w:val="20"/>
                                              <w:szCs w:val="20"/>
                                            </w:rPr>
                                          </w:pPr>
                                          <w:del w:id="385" w:author="Lisa Wald" w:date="2016-06-06T15:15:00Z">
                                            <w:r w:rsidRPr="003D4F11" w:rsidDel="00723F2F">
                                              <w:rPr>
                                                <w:rFonts w:ascii="Verdana" w:hAnsi="Verdana"/>
                                                <w:sz w:val="20"/>
                                                <w:szCs w:val="20"/>
                                              </w:rPr>
                                              <w:delText>Uploaded By</w:delText>
                                            </w:r>
                                          </w:del>
                                        </w:p>
                                      </w:tc>
                                      <w:tc>
                                        <w:tcPr>
                                          <w:tcW w:w="140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386" w:author="Lisa Wald" w:date="2016-06-06T15:15:00Z"/>
                                              <w:rFonts w:ascii="Verdana" w:hAnsi="Verdana"/>
                                              <w:sz w:val="20"/>
                                              <w:szCs w:val="20"/>
                                            </w:rPr>
                                          </w:pPr>
                                          <w:del w:id="387" w:author="Lisa Wald" w:date="2016-06-06T15:15:00Z">
                                            <w:r w:rsidRPr="003D4F11" w:rsidDel="00723F2F">
                                              <w:rPr>
                                                <w:rFonts w:ascii="Verdana" w:hAnsi="Verdana"/>
                                                <w:sz w:val="20"/>
                                                <w:szCs w:val="20"/>
                                              </w:rPr>
                                              <w:delText>Description</w:delText>
                                            </w:r>
                                          </w:del>
                                        </w:p>
                                      </w:tc>
                                    </w:tr>
                                    <w:tr w:rsidR="00723F2F" w:rsidRPr="003D4F11" w:rsidDel="00723F2F" w:rsidTr="005A2C99">
                                      <w:trPr>
                                        <w:tblCellSpacing w:w="7" w:type="dxa"/>
                                        <w:jc w:val="center"/>
                                        <w:del w:id="388" w:author="Lisa Wald" w:date="2016-06-06T15:15:00Z"/>
                                      </w:trPr>
                                      <w:tc>
                                        <w:tcPr>
                                          <w:tcW w:w="0" w:type="auto"/>
                                          <w:gridSpan w:val="6"/>
                                          <w:shd w:val="clear" w:color="auto" w:fill="FFFFFF"/>
                                          <w:vAlign w:val="center"/>
                                          <w:hideMark/>
                                        </w:tcPr>
                                        <w:p w:rsidR="00723F2F" w:rsidRPr="003D4F11" w:rsidDel="00723F2F" w:rsidRDefault="00723F2F" w:rsidP="005A2C99">
                                          <w:pPr>
                                            <w:jc w:val="center"/>
                                            <w:rPr>
                                              <w:del w:id="389" w:author="Lisa Wald" w:date="2016-06-06T15:15:00Z"/>
                                              <w:rFonts w:ascii="Verdana" w:hAnsi="Verdana"/>
                                              <w:sz w:val="20"/>
                                              <w:szCs w:val="20"/>
                                            </w:rPr>
                                          </w:pPr>
                                          <w:del w:id="390" w:author="Lisa Wald" w:date="2016-06-06T15:15:00Z">
                                            <w:r w:rsidRPr="003D4F11" w:rsidDel="00723F2F">
                                              <w:rPr>
                                                <w:rFonts w:ascii="Verdana" w:hAnsi="Verdana"/>
                                                <w:sz w:val="20"/>
                                                <w:szCs w:val="20"/>
                                              </w:rPr>
                                              <w:delText>No attached document exists.</w:delText>
                                            </w:r>
                                          </w:del>
                                        </w:p>
                                      </w:tc>
                                    </w:tr>
                                    <w:tr w:rsidR="00723F2F" w:rsidRPr="003D4F11" w:rsidDel="00723F2F" w:rsidTr="005A2C99">
                                      <w:trPr>
                                        <w:tblCellSpacing w:w="7" w:type="dxa"/>
                                        <w:jc w:val="center"/>
                                        <w:del w:id="391" w:author="Lisa Wald" w:date="2016-06-06T15:15:00Z"/>
                                      </w:trPr>
                                      <w:tc>
                                        <w:tcPr>
                                          <w:tcW w:w="0" w:type="auto"/>
                                          <w:gridSpan w:val="6"/>
                                          <w:shd w:val="clear" w:color="auto" w:fill="FFFFFF"/>
                                          <w:vAlign w:val="center"/>
                                          <w:hideMark/>
                                        </w:tcPr>
                                        <w:p w:rsidR="00723F2F" w:rsidRPr="003D4F11" w:rsidDel="00723F2F" w:rsidRDefault="00723F2F" w:rsidP="005A2C99">
                                          <w:pPr>
                                            <w:jc w:val="center"/>
                                            <w:rPr>
                                              <w:del w:id="392" w:author="Lisa Wald" w:date="2016-06-06T15:15:00Z"/>
                                              <w:rFonts w:ascii="Verdana" w:hAnsi="Verdana"/>
                                              <w:sz w:val="20"/>
                                              <w:szCs w:val="20"/>
                                            </w:rPr>
                                          </w:pPr>
                                          <w:del w:id="393" w:author="Lisa Wald" w:date="2016-06-06T15:15:00Z">
                                            <w:r w:rsidRPr="003D4F11" w:rsidDel="00723F2F">
                                              <w:rPr>
                                                <w:rFonts w:ascii="Verdana" w:hAnsi="Verdana"/>
                                                <w:sz w:val="20"/>
                                                <w:szCs w:val="20"/>
                                              </w:rPr>
                                              <w:object w:dxaOrig="225" w:dyaOrig="225">
                                                <v:shape id="_x0000_i1456" type="#_x0000_t75" style="width:34.35pt;height:20.2pt" o:ole="">
                                                  <v:imagedata r:id="rId13" o:title=""/>
                                                </v:shape>
                                                <w:control r:id="rId14" w:name="DefaultOcxName2" w:shapeid="_x0000_i1456"/>
                                              </w:object>
                                            </w:r>
                                          </w:del>
                                        </w:p>
                                      </w:tc>
                                    </w:tr>
                                  </w:tbl>
                                  <w:p w:rsidR="00723F2F" w:rsidRPr="003D4F11" w:rsidDel="00723F2F" w:rsidRDefault="00723F2F" w:rsidP="005A2C99">
                                    <w:pPr>
                                      <w:rPr>
                                        <w:del w:id="394" w:author="Lisa Wald" w:date="2016-06-06T15:15:00Z"/>
                                        <w:rFonts w:ascii="Verdana" w:hAnsi="Verdana"/>
                                        <w:sz w:val="20"/>
                                        <w:szCs w:val="20"/>
                                      </w:rPr>
                                    </w:pPr>
                                  </w:p>
                                </w:tc>
                              </w:tr>
                            </w:tbl>
                            <w:p w:rsidR="00723F2F" w:rsidRPr="003D4F11" w:rsidDel="00723F2F" w:rsidRDefault="00723F2F" w:rsidP="005A2C99">
                              <w:pPr>
                                <w:rPr>
                                  <w:del w:id="395" w:author="Lisa Wald" w:date="2016-06-06T15:15:00Z"/>
                                  <w:rFonts w:ascii="Verdana" w:hAnsi="Verdana"/>
                                  <w:sz w:val="20"/>
                                  <w:szCs w:val="20"/>
                                </w:rPr>
                              </w:pPr>
                            </w:p>
                          </w:tc>
                        </w:tr>
                      </w:tbl>
                      <w:p w:rsidR="00723F2F" w:rsidRPr="003D4F11" w:rsidDel="00723F2F" w:rsidRDefault="00723F2F" w:rsidP="005A2C99">
                        <w:pPr>
                          <w:rPr>
                            <w:del w:id="396" w:author="Lisa Wald" w:date="2016-06-06T15:15:00Z"/>
                            <w:rFonts w:ascii="Verdana" w:hAnsi="Verdana"/>
                            <w:sz w:val="20"/>
                            <w:szCs w:val="20"/>
                          </w:rPr>
                        </w:pPr>
                      </w:p>
                    </w:tc>
                  </w:tr>
                  <w:tr w:rsidR="00723F2F" w:rsidRPr="003D4F11" w:rsidDel="00723F2F" w:rsidTr="005A2C99">
                    <w:trPr>
                      <w:tblCellSpacing w:w="7" w:type="dxa"/>
                      <w:jc w:val="center"/>
                      <w:del w:id="397" w:author="Lisa Wald" w:date="2016-06-06T15:15:00Z"/>
                    </w:trPr>
                    <w:tc>
                      <w:tcPr>
                        <w:tcW w:w="0" w:type="auto"/>
                        <w:shd w:val="clear" w:color="auto" w:fill="FFFFFF"/>
                        <w:vAlign w:val="center"/>
                        <w:hideMark/>
                      </w:tcPr>
                      <w:tbl>
                        <w:tblPr>
                          <w:tblW w:w="5000" w:type="pct"/>
                          <w:tblCellSpacing w:w="0" w:type="dxa"/>
                          <w:shd w:val="clear" w:color="auto" w:fill="FFFFCC"/>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398" w:author="Lisa Wald" w:date="2016-06-06T15:15:00Z"/>
                          </w:trPr>
                          <w:tc>
                            <w:tcPr>
                              <w:tcW w:w="150" w:type="pct"/>
                              <w:shd w:val="clear" w:color="auto" w:fill="FFFFCC"/>
                              <w:hideMark/>
                            </w:tcPr>
                            <w:p w:rsidR="00723F2F" w:rsidRPr="003D4F11" w:rsidDel="00723F2F" w:rsidRDefault="00723F2F" w:rsidP="005A2C99">
                              <w:pPr>
                                <w:rPr>
                                  <w:del w:id="399" w:author="Lisa Wald" w:date="2016-06-06T15:15:00Z"/>
                                  <w:rFonts w:ascii="Verdana" w:hAnsi="Verdana"/>
                                  <w:sz w:val="20"/>
                                  <w:szCs w:val="20"/>
                                </w:rPr>
                              </w:pPr>
                              <w:del w:id="400" w:author="Lisa Wald" w:date="2016-06-06T15:15:00Z">
                                <w:r w:rsidRPr="003D4F11" w:rsidDel="00723F2F">
                                  <w:rPr>
                                    <w:rFonts w:ascii="Verdana" w:hAnsi="Verdana"/>
                                    <w:b/>
                                    <w:bCs/>
                                    <w:sz w:val="20"/>
                                    <w:szCs w:val="20"/>
                                  </w:rPr>
                                  <w:delText xml:space="preserve">2b. </w:delText>
                                </w:r>
                              </w:del>
                            </w:p>
                          </w:tc>
                          <w:tc>
                            <w:tcPr>
                              <w:tcW w:w="0" w:type="auto"/>
                              <w:shd w:val="clear" w:color="auto" w:fill="FFFFCC"/>
                              <w:vAlign w:val="center"/>
                              <w:hideMark/>
                            </w:tcPr>
                            <w:p w:rsidR="00723F2F" w:rsidRPr="003D4F11" w:rsidDel="00723F2F" w:rsidRDefault="00723F2F" w:rsidP="005A2C99">
                              <w:pPr>
                                <w:rPr>
                                  <w:del w:id="401" w:author="Lisa Wald" w:date="2016-06-06T15:15:00Z"/>
                                  <w:rFonts w:ascii="Verdana" w:hAnsi="Verdana"/>
                                  <w:sz w:val="20"/>
                                  <w:szCs w:val="20"/>
                                </w:rPr>
                              </w:pPr>
                              <w:del w:id="402" w:author="Lisa Wald" w:date="2016-06-06T15:15:00Z">
                                <w:r w:rsidRPr="003D4F11" w:rsidDel="00723F2F">
                                  <w:rPr>
                                    <w:rFonts w:ascii="Verdana" w:hAnsi="Verdana"/>
                                    <w:sz w:val="20"/>
                                    <w:szCs w:val="20"/>
                                  </w:rPr>
                                  <w:delText xml:space="preserve">Using the three most recent years of health center data, provide the number and proportion of patients from the proposed new target population that your health center has served. These data should be based on patients seen at sites within the current approved scope of project as documented on Form 5B . </w:delText>
                                </w:r>
                              </w:del>
                            </w:p>
                          </w:tc>
                        </w:tr>
                      </w:tbl>
                      <w:p w:rsidR="00723F2F" w:rsidRPr="003D4F11" w:rsidDel="00723F2F" w:rsidRDefault="00723F2F" w:rsidP="005A2C99">
                        <w:pPr>
                          <w:rPr>
                            <w:del w:id="403" w:author="Lisa Wald" w:date="2016-06-06T15:15:00Z"/>
                            <w:rFonts w:ascii="Verdana" w:hAnsi="Verdana"/>
                            <w:sz w:val="20"/>
                            <w:szCs w:val="20"/>
                          </w:rPr>
                        </w:pPr>
                      </w:p>
                    </w:tc>
                  </w:tr>
                  <w:tr w:rsidR="00723F2F" w:rsidRPr="003D4F11" w:rsidDel="00723F2F" w:rsidTr="005A2C99">
                    <w:trPr>
                      <w:tblCellSpacing w:w="7" w:type="dxa"/>
                      <w:jc w:val="center"/>
                      <w:del w:id="404"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405" w:author="Lisa Wald" w:date="2016-06-06T15:15:00Z"/>
                          </w:trPr>
                          <w:tc>
                            <w:tcPr>
                              <w:tcW w:w="150" w:type="pct"/>
                              <w:hideMark/>
                            </w:tcPr>
                            <w:p w:rsidR="00723F2F" w:rsidRPr="003D4F11" w:rsidDel="00723F2F" w:rsidRDefault="00723F2F" w:rsidP="005A2C99">
                              <w:pPr>
                                <w:rPr>
                                  <w:del w:id="406" w:author="Lisa Wald" w:date="2016-06-06T15:15:00Z"/>
                                  <w:rFonts w:ascii="Verdana" w:hAnsi="Verdana"/>
                                  <w:sz w:val="20"/>
                                  <w:szCs w:val="20"/>
                                </w:rPr>
                              </w:pPr>
                            </w:p>
                          </w:tc>
                          <w:tc>
                            <w:tcPr>
                              <w:tcW w:w="0" w:type="auto"/>
                              <w:vAlign w:val="center"/>
                              <w:hideMark/>
                            </w:tcPr>
                            <w:tbl>
                              <w:tblPr>
                                <w:tblW w:w="5000" w:type="pct"/>
                                <w:tblBorders>
                                  <w:top w:val="outset" w:sz="6" w:space="0" w:color="auto"/>
                                  <w:left w:val="outset" w:sz="6" w:space="0" w:color="auto"/>
                                  <w:bottom w:val="outset" w:sz="6" w:space="0" w:color="auto"/>
                                  <w:right w:val="outset" w:sz="6" w:space="0" w:color="auto"/>
                                </w:tblBorders>
                                <w:tblCellMar>
                                  <w:top w:w="15" w:type="dxa"/>
                                  <w:left w:w="15" w:type="dxa"/>
                                  <w:bottom w:w="15" w:type="dxa"/>
                                  <w:right w:w="15" w:type="dxa"/>
                                </w:tblCellMar>
                                <w:tblLook w:val="04A0" w:firstRow="1" w:lastRow="0" w:firstColumn="1" w:lastColumn="0" w:noHBand="0" w:noVBand="1"/>
                              </w:tblPr>
                              <w:tblGrid>
                                <w:gridCol w:w="4374"/>
                                <w:gridCol w:w="4375"/>
                                <w:gridCol w:w="4375"/>
                              </w:tblGrid>
                              <w:tr w:rsidR="00723F2F" w:rsidRPr="003D4F11" w:rsidDel="00723F2F" w:rsidTr="005A2C99">
                                <w:trPr>
                                  <w:del w:id="407" w:author="Lisa Wald" w:date="2016-06-06T15:15:00Z"/>
                                </w:trPr>
                                <w:tc>
                                  <w:tcPr>
                                    <w:tcW w:w="1600" w:type="pct"/>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408" w:author="Lisa Wald" w:date="2016-06-06T15:15:00Z"/>
                                        <w:rFonts w:ascii="Verdana" w:hAnsi="Verdana"/>
                                        <w:sz w:val="20"/>
                                        <w:szCs w:val="20"/>
                                      </w:rPr>
                                    </w:pPr>
                                    <w:del w:id="409" w:author="Lisa Wald" w:date="2016-06-06T15:15:00Z">
                                      <w:r w:rsidRPr="003D4F11" w:rsidDel="00723F2F">
                                        <w:rPr>
                                          <w:rFonts w:ascii="Verdana" w:hAnsi="Verdana"/>
                                          <w:sz w:val="20"/>
                                          <w:szCs w:val="20"/>
                                        </w:rPr>
                                        <w:delText>Year</w:delText>
                                      </w:r>
                                    </w:del>
                                  </w:p>
                                </w:tc>
                                <w:tc>
                                  <w:tcPr>
                                    <w:tcW w:w="1600" w:type="pct"/>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410" w:author="Lisa Wald" w:date="2016-06-06T15:15:00Z"/>
                                        <w:rFonts w:ascii="Verdana" w:hAnsi="Verdana"/>
                                        <w:sz w:val="20"/>
                                        <w:szCs w:val="20"/>
                                      </w:rPr>
                                    </w:pPr>
                                    <w:del w:id="411" w:author="Lisa Wald" w:date="2016-06-06T15:15:00Z">
                                      <w:r w:rsidRPr="003D4F11" w:rsidDel="00723F2F">
                                        <w:rPr>
                                          <w:rFonts w:ascii="Verdana" w:hAnsi="Verdana"/>
                                          <w:sz w:val="20"/>
                                          <w:szCs w:val="20"/>
                                        </w:rPr>
                                        <w:delText xml:space="preserve">Number of Patients from New Target Population Served Annually by Health Center </w:delText>
                                      </w:r>
                                    </w:del>
                                  </w:p>
                                </w:tc>
                                <w:tc>
                                  <w:tcPr>
                                    <w:tcW w:w="1600" w:type="pct"/>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412" w:author="Lisa Wald" w:date="2016-06-06T15:15:00Z"/>
                                        <w:rFonts w:ascii="Verdana" w:hAnsi="Verdana"/>
                                        <w:sz w:val="20"/>
                                        <w:szCs w:val="20"/>
                                      </w:rPr>
                                    </w:pPr>
                                    <w:del w:id="413" w:author="Lisa Wald" w:date="2016-06-06T15:15:00Z">
                                      <w:r w:rsidRPr="003D4F11" w:rsidDel="00723F2F">
                                        <w:rPr>
                                          <w:rFonts w:ascii="Verdana" w:hAnsi="Verdana"/>
                                          <w:sz w:val="20"/>
                                          <w:szCs w:val="20"/>
                                        </w:rPr>
                                        <w:delText xml:space="preserve">New Target Population Patients as a Percentage of Total Health Center Patients Served Annually </w:delText>
                                      </w:r>
                                    </w:del>
                                  </w:p>
                                </w:tc>
                              </w:tr>
                              <w:tr w:rsidR="00723F2F" w:rsidRPr="003D4F11" w:rsidDel="00723F2F" w:rsidTr="005A2C99">
                                <w:trPr>
                                  <w:del w:id="414" w:author="Lisa Wald" w:date="2016-06-06T15:15:00Z"/>
                                </w:trPr>
                                <w:tc>
                                  <w:tcPr>
                                    <w:tcW w:w="1600" w:type="pct"/>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415" w:author="Lisa Wald" w:date="2016-06-06T15:15:00Z"/>
                                        <w:rFonts w:ascii="Verdana" w:hAnsi="Verdana"/>
                                        <w:sz w:val="20"/>
                                        <w:szCs w:val="20"/>
                                      </w:rPr>
                                    </w:pPr>
                                    <w:del w:id="416" w:author="Lisa Wald" w:date="2016-06-06T15:15:00Z">
                                      <w:r w:rsidRPr="003D4F11" w:rsidDel="00723F2F">
                                        <w:rPr>
                                          <w:rFonts w:ascii="Verdana" w:hAnsi="Verdana"/>
                                          <w:sz w:val="20"/>
                                          <w:szCs w:val="20"/>
                                        </w:rPr>
                                        <w:lastRenderedPageBreak/>
                                        <w:delText>20</w:delText>
                                      </w:r>
                                      <w:r w:rsidRPr="003D4F11" w:rsidDel="00723F2F">
                                        <w:rPr>
                                          <w:rFonts w:ascii="Verdana" w:hAnsi="Verdana"/>
                                          <w:sz w:val="20"/>
                                          <w:szCs w:val="20"/>
                                        </w:rPr>
                                        <w:object w:dxaOrig="225" w:dyaOrig="225">
                                          <v:shape id="_x0000_i1455" type="#_x0000_t75" style="width:19.1pt;height:18pt" o:ole="">
                                            <v:imagedata r:id="rId15" o:title=""/>
                                          </v:shape>
                                          <w:control r:id="rId16" w:name="DefaultOcxName9" w:shapeid="_x0000_i1455"/>
                                        </w:object>
                                      </w:r>
                                    </w:del>
                                  </w:p>
                                </w:tc>
                                <w:tc>
                                  <w:tcPr>
                                    <w:tcW w:w="1600" w:type="pct"/>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417" w:author="Lisa Wald" w:date="2016-06-06T15:15:00Z"/>
                                        <w:rFonts w:ascii="Verdana" w:hAnsi="Verdana"/>
                                        <w:sz w:val="20"/>
                                        <w:szCs w:val="20"/>
                                      </w:rPr>
                                    </w:pPr>
                                    <w:del w:id="418" w:author="Lisa Wald" w:date="2016-06-06T15:15:00Z">
                                      <w:r w:rsidRPr="003D4F11" w:rsidDel="00723F2F">
                                        <w:rPr>
                                          <w:rFonts w:ascii="Verdana" w:hAnsi="Verdana"/>
                                          <w:sz w:val="20"/>
                                          <w:szCs w:val="20"/>
                                        </w:rPr>
                                        <w:object w:dxaOrig="225" w:dyaOrig="225">
                                          <v:shape id="_x0000_i1454" type="#_x0000_t75" style="width:44.2pt;height:18pt" o:ole="">
                                            <v:imagedata r:id="rId17" o:title=""/>
                                          </v:shape>
                                          <w:control r:id="rId18" w:name="DefaultOcxName10" w:shapeid="_x0000_i1454"/>
                                        </w:object>
                                      </w:r>
                                    </w:del>
                                  </w:p>
                                </w:tc>
                                <w:tc>
                                  <w:tcPr>
                                    <w:tcW w:w="1600" w:type="pct"/>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419" w:author="Lisa Wald" w:date="2016-06-06T15:15:00Z"/>
                                        <w:rFonts w:ascii="Verdana" w:hAnsi="Verdana"/>
                                        <w:sz w:val="20"/>
                                        <w:szCs w:val="20"/>
                                      </w:rPr>
                                    </w:pPr>
                                    <w:del w:id="420" w:author="Lisa Wald" w:date="2016-06-06T15:15:00Z">
                                      <w:r w:rsidRPr="003D4F11" w:rsidDel="00723F2F">
                                        <w:rPr>
                                          <w:rFonts w:ascii="Verdana" w:hAnsi="Verdana"/>
                                          <w:sz w:val="20"/>
                                          <w:szCs w:val="20"/>
                                        </w:rPr>
                                        <w:object w:dxaOrig="225" w:dyaOrig="225">
                                          <v:shape id="_x0000_i1453" type="#_x0000_t75" style="width:51.8pt;height:18pt" o:ole="">
                                            <v:imagedata r:id="rId9" o:title=""/>
                                          </v:shape>
                                          <w:control r:id="rId19" w:name="DefaultOcxName11" w:shapeid="_x0000_i1453"/>
                                        </w:object>
                                      </w:r>
                                      <w:r w:rsidRPr="003D4F11" w:rsidDel="00723F2F">
                                        <w:rPr>
                                          <w:rFonts w:ascii="Verdana" w:hAnsi="Verdana"/>
                                          <w:sz w:val="20"/>
                                          <w:szCs w:val="20"/>
                                        </w:rPr>
                                        <w:delText xml:space="preserve">% </w:delText>
                                      </w:r>
                                    </w:del>
                                  </w:p>
                                </w:tc>
                              </w:tr>
                              <w:tr w:rsidR="00723F2F" w:rsidRPr="003D4F11" w:rsidDel="00723F2F" w:rsidTr="005A2C99">
                                <w:trPr>
                                  <w:del w:id="421" w:author="Lisa Wald" w:date="2016-06-06T15:15:00Z"/>
                                </w:trPr>
                                <w:tc>
                                  <w:tcPr>
                                    <w:tcW w:w="1600" w:type="pct"/>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422" w:author="Lisa Wald" w:date="2016-06-06T15:15:00Z"/>
                                        <w:rFonts w:ascii="Verdana" w:hAnsi="Verdana"/>
                                        <w:sz w:val="20"/>
                                        <w:szCs w:val="20"/>
                                      </w:rPr>
                                    </w:pPr>
                                    <w:del w:id="423" w:author="Lisa Wald" w:date="2016-06-06T15:15:00Z">
                                      <w:r w:rsidRPr="003D4F11" w:rsidDel="00723F2F">
                                        <w:rPr>
                                          <w:rFonts w:ascii="Verdana" w:hAnsi="Verdana"/>
                                          <w:sz w:val="20"/>
                                          <w:szCs w:val="20"/>
                                        </w:rPr>
                                        <w:delText>20</w:delText>
                                      </w:r>
                                      <w:r w:rsidRPr="003D4F11" w:rsidDel="00723F2F">
                                        <w:rPr>
                                          <w:rFonts w:ascii="Verdana" w:hAnsi="Verdana"/>
                                          <w:sz w:val="20"/>
                                          <w:szCs w:val="20"/>
                                        </w:rPr>
                                        <w:object w:dxaOrig="225" w:dyaOrig="225">
                                          <v:shape id="_x0000_i1452" type="#_x0000_t75" style="width:19.1pt;height:18pt" o:ole="">
                                            <v:imagedata r:id="rId15" o:title=""/>
                                          </v:shape>
                                          <w:control r:id="rId20" w:name="DefaultOcxName12" w:shapeid="_x0000_i1452"/>
                                        </w:object>
                                      </w:r>
                                    </w:del>
                                  </w:p>
                                </w:tc>
                                <w:tc>
                                  <w:tcPr>
                                    <w:tcW w:w="1600" w:type="pct"/>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424" w:author="Lisa Wald" w:date="2016-06-06T15:15:00Z"/>
                                        <w:rFonts w:ascii="Verdana" w:hAnsi="Verdana"/>
                                        <w:sz w:val="20"/>
                                        <w:szCs w:val="20"/>
                                      </w:rPr>
                                    </w:pPr>
                                    <w:del w:id="425" w:author="Lisa Wald" w:date="2016-06-06T15:15:00Z">
                                      <w:r w:rsidRPr="003D4F11" w:rsidDel="00723F2F">
                                        <w:rPr>
                                          <w:rFonts w:ascii="Verdana" w:hAnsi="Verdana"/>
                                          <w:sz w:val="20"/>
                                          <w:szCs w:val="20"/>
                                        </w:rPr>
                                        <w:object w:dxaOrig="225" w:dyaOrig="225">
                                          <v:shape id="_x0000_i1451" type="#_x0000_t75" style="width:44.2pt;height:18pt" o:ole="">
                                            <v:imagedata r:id="rId17" o:title=""/>
                                          </v:shape>
                                          <w:control r:id="rId21" w:name="DefaultOcxName13" w:shapeid="_x0000_i1451"/>
                                        </w:object>
                                      </w:r>
                                    </w:del>
                                  </w:p>
                                </w:tc>
                                <w:tc>
                                  <w:tcPr>
                                    <w:tcW w:w="1600" w:type="pct"/>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426" w:author="Lisa Wald" w:date="2016-06-06T15:15:00Z"/>
                                        <w:rFonts w:ascii="Verdana" w:hAnsi="Verdana"/>
                                        <w:sz w:val="20"/>
                                        <w:szCs w:val="20"/>
                                      </w:rPr>
                                    </w:pPr>
                                    <w:del w:id="427" w:author="Lisa Wald" w:date="2016-06-06T15:15:00Z">
                                      <w:r w:rsidRPr="003D4F11" w:rsidDel="00723F2F">
                                        <w:rPr>
                                          <w:rFonts w:ascii="Verdana" w:hAnsi="Verdana"/>
                                          <w:sz w:val="20"/>
                                          <w:szCs w:val="20"/>
                                        </w:rPr>
                                        <w:object w:dxaOrig="225" w:dyaOrig="225">
                                          <v:shape id="_x0000_i1450" type="#_x0000_t75" style="width:51.8pt;height:18pt" o:ole="">
                                            <v:imagedata r:id="rId9" o:title=""/>
                                          </v:shape>
                                          <w:control r:id="rId22" w:name="DefaultOcxName14" w:shapeid="_x0000_i1450"/>
                                        </w:object>
                                      </w:r>
                                      <w:r w:rsidRPr="003D4F11" w:rsidDel="00723F2F">
                                        <w:rPr>
                                          <w:rFonts w:ascii="Verdana" w:hAnsi="Verdana"/>
                                          <w:sz w:val="20"/>
                                          <w:szCs w:val="20"/>
                                        </w:rPr>
                                        <w:delText xml:space="preserve">% </w:delText>
                                      </w:r>
                                    </w:del>
                                  </w:p>
                                </w:tc>
                              </w:tr>
                              <w:tr w:rsidR="00723F2F" w:rsidRPr="003D4F11" w:rsidDel="00723F2F" w:rsidTr="005A2C99">
                                <w:trPr>
                                  <w:del w:id="428" w:author="Lisa Wald" w:date="2016-06-06T15:15:00Z"/>
                                </w:trPr>
                                <w:tc>
                                  <w:tcPr>
                                    <w:tcW w:w="1600" w:type="pct"/>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429" w:author="Lisa Wald" w:date="2016-06-06T15:15:00Z"/>
                                        <w:rFonts w:ascii="Verdana" w:hAnsi="Verdana"/>
                                        <w:sz w:val="20"/>
                                        <w:szCs w:val="20"/>
                                      </w:rPr>
                                    </w:pPr>
                                    <w:del w:id="430" w:author="Lisa Wald" w:date="2016-06-06T15:15:00Z">
                                      <w:r w:rsidRPr="003D4F11" w:rsidDel="00723F2F">
                                        <w:rPr>
                                          <w:rFonts w:ascii="Verdana" w:hAnsi="Verdana"/>
                                          <w:sz w:val="20"/>
                                          <w:szCs w:val="20"/>
                                        </w:rPr>
                                        <w:delText>20</w:delText>
                                      </w:r>
                                      <w:r w:rsidRPr="003D4F11" w:rsidDel="00723F2F">
                                        <w:rPr>
                                          <w:rFonts w:ascii="Verdana" w:hAnsi="Verdana"/>
                                          <w:sz w:val="20"/>
                                          <w:szCs w:val="20"/>
                                        </w:rPr>
                                        <w:object w:dxaOrig="225" w:dyaOrig="225">
                                          <v:shape id="_x0000_i1449" type="#_x0000_t75" style="width:19.1pt;height:18pt" o:ole="">
                                            <v:imagedata r:id="rId15" o:title=""/>
                                          </v:shape>
                                          <w:control r:id="rId23" w:name="DefaultOcxName15" w:shapeid="_x0000_i1449"/>
                                        </w:object>
                                      </w:r>
                                    </w:del>
                                  </w:p>
                                </w:tc>
                                <w:tc>
                                  <w:tcPr>
                                    <w:tcW w:w="1600" w:type="pct"/>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431" w:author="Lisa Wald" w:date="2016-06-06T15:15:00Z"/>
                                        <w:rFonts w:ascii="Verdana" w:hAnsi="Verdana"/>
                                        <w:sz w:val="20"/>
                                        <w:szCs w:val="20"/>
                                      </w:rPr>
                                    </w:pPr>
                                    <w:del w:id="432" w:author="Lisa Wald" w:date="2016-06-06T15:15:00Z">
                                      <w:r w:rsidRPr="003D4F11" w:rsidDel="00723F2F">
                                        <w:rPr>
                                          <w:rFonts w:ascii="Verdana" w:hAnsi="Verdana"/>
                                          <w:sz w:val="20"/>
                                          <w:szCs w:val="20"/>
                                        </w:rPr>
                                        <w:object w:dxaOrig="225" w:dyaOrig="225">
                                          <v:shape id="_x0000_i1448" type="#_x0000_t75" style="width:44.2pt;height:18pt" o:ole="">
                                            <v:imagedata r:id="rId17" o:title=""/>
                                          </v:shape>
                                          <w:control r:id="rId24" w:name="DefaultOcxName16" w:shapeid="_x0000_i1448"/>
                                        </w:object>
                                      </w:r>
                                    </w:del>
                                  </w:p>
                                </w:tc>
                                <w:tc>
                                  <w:tcPr>
                                    <w:tcW w:w="1600" w:type="pct"/>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433" w:author="Lisa Wald" w:date="2016-06-06T15:15:00Z"/>
                                        <w:rFonts w:ascii="Verdana" w:hAnsi="Verdana"/>
                                        <w:sz w:val="20"/>
                                        <w:szCs w:val="20"/>
                                      </w:rPr>
                                    </w:pPr>
                                    <w:del w:id="434" w:author="Lisa Wald" w:date="2016-06-06T15:15:00Z">
                                      <w:r w:rsidRPr="003D4F11" w:rsidDel="00723F2F">
                                        <w:rPr>
                                          <w:rFonts w:ascii="Verdana" w:hAnsi="Verdana"/>
                                          <w:sz w:val="20"/>
                                          <w:szCs w:val="20"/>
                                        </w:rPr>
                                        <w:object w:dxaOrig="225" w:dyaOrig="225">
                                          <v:shape id="_x0000_i1447" type="#_x0000_t75" style="width:51.8pt;height:18pt" o:ole="">
                                            <v:imagedata r:id="rId9" o:title=""/>
                                          </v:shape>
                                          <w:control r:id="rId25" w:name="DefaultOcxName17" w:shapeid="_x0000_i1447"/>
                                        </w:object>
                                      </w:r>
                                      <w:r w:rsidRPr="003D4F11" w:rsidDel="00723F2F">
                                        <w:rPr>
                                          <w:rFonts w:ascii="Verdana" w:hAnsi="Verdana"/>
                                          <w:sz w:val="20"/>
                                          <w:szCs w:val="20"/>
                                        </w:rPr>
                                        <w:delText xml:space="preserve">% </w:delText>
                                      </w:r>
                                    </w:del>
                                  </w:p>
                                </w:tc>
                              </w:tr>
                            </w:tbl>
                            <w:p w:rsidR="00723F2F" w:rsidRPr="003D4F11" w:rsidDel="00723F2F" w:rsidRDefault="00723F2F" w:rsidP="005A2C99">
                              <w:pPr>
                                <w:rPr>
                                  <w:del w:id="435" w:author="Lisa Wald" w:date="2016-06-06T15:15:00Z"/>
                                  <w:rFonts w:ascii="Verdana" w:hAnsi="Verdana"/>
                                  <w:sz w:val="20"/>
                                  <w:szCs w:val="20"/>
                                </w:rPr>
                              </w:pPr>
                            </w:p>
                          </w:tc>
                        </w:tr>
                      </w:tbl>
                      <w:p w:rsidR="00723F2F" w:rsidRPr="003D4F11" w:rsidDel="00723F2F" w:rsidRDefault="00723F2F" w:rsidP="005A2C99">
                        <w:pPr>
                          <w:rPr>
                            <w:del w:id="436" w:author="Lisa Wald" w:date="2016-06-06T15:15:00Z"/>
                            <w:rFonts w:ascii="Verdana" w:hAnsi="Verdana"/>
                            <w:sz w:val="20"/>
                            <w:szCs w:val="20"/>
                          </w:rPr>
                        </w:pPr>
                      </w:p>
                    </w:tc>
                  </w:tr>
                  <w:tr w:rsidR="00723F2F" w:rsidRPr="003D4F11" w:rsidDel="00723F2F" w:rsidTr="005A2C99">
                    <w:trPr>
                      <w:tblCellSpacing w:w="7" w:type="dxa"/>
                      <w:jc w:val="center"/>
                      <w:del w:id="437"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12501"/>
                          <w:gridCol w:w="1045"/>
                        </w:tblGrid>
                        <w:tr w:rsidR="00723F2F" w:rsidRPr="003D4F11" w:rsidDel="00723F2F" w:rsidTr="005A2C99">
                          <w:trPr>
                            <w:tblCellSpacing w:w="0" w:type="dxa"/>
                            <w:del w:id="438" w:author="Lisa Wald" w:date="2016-06-06T15:15:00Z"/>
                          </w:trPr>
                          <w:tc>
                            <w:tcPr>
                              <w:tcW w:w="0" w:type="auto"/>
                              <w:vAlign w:val="center"/>
                              <w:hideMark/>
                            </w:tcPr>
                            <w:p w:rsidR="00723F2F" w:rsidRPr="003D4F11" w:rsidDel="00723F2F" w:rsidRDefault="00723F2F" w:rsidP="005A2C99">
                              <w:pPr>
                                <w:rPr>
                                  <w:del w:id="439" w:author="Lisa Wald" w:date="2016-06-06T15:15:00Z"/>
                                  <w:rFonts w:ascii="Verdana" w:hAnsi="Verdana"/>
                                  <w:sz w:val="20"/>
                                  <w:szCs w:val="20"/>
                                </w:rPr>
                              </w:pPr>
                              <w:del w:id="440" w:author="Lisa Wald" w:date="2016-06-06T15:15:00Z">
                                <w:r w:rsidRPr="003D4F11" w:rsidDel="00723F2F">
                                  <w:rPr>
                                    <w:rFonts w:ascii="Verdana" w:hAnsi="Verdana"/>
                                    <w:b/>
                                    <w:bCs/>
                                    <w:sz w:val="20"/>
                                    <w:szCs w:val="20"/>
                                  </w:rPr>
                                  <w:lastRenderedPageBreak/>
                                  <w:delText xml:space="preserve">Click "Save" button to save all information within this page. </w:delText>
                                </w:r>
                              </w:del>
                            </w:p>
                          </w:tc>
                          <w:tc>
                            <w:tcPr>
                              <w:tcW w:w="0" w:type="auto"/>
                              <w:vAlign w:val="center"/>
                              <w:hideMark/>
                            </w:tcPr>
                            <w:p w:rsidR="00723F2F" w:rsidRPr="003D4F11" w:rsidDel="00723F2F" w:rsidRDefault="00723F2F" w:rsidP="005A2C99">
                              <w:pPr>
                                <w:jc w:val="right"/>
                                <w:rPr>
                                  <w:del w:id="441" w:author="Lisa Wald" w:date="2016-06-06T15:15:00Z"/>
                                  <w:rFonts w:ascii="Verdana" w:hAnsi="Verdana"/>
                                  <w:sz w:val="20"/>
                                  <w:szCs w:val="20"/>
                                </w:rPr>
                              </w:pPr>
                              <w:del w:id="442" w:author="Lisa Wald" w:date="2016-06-06T15:15:00Z">
                                <w:r w:rsidRPr="003D4F11" w:rsidDel="00723F2F">
                                  <w:rPr>
                                    <w:rFonts w:ascii="Verdana" w:hAnsi="Verdana"/>
                                    <w:sz w:val="20"/>
                                    <w:szCs w:val="20"/>
                                  </w:rPr>
                                  <w:object w:dxaOrig="225" w:dyaOrig="225">
                                    <v:shape id="_x0000_i1446" type="#_x0000_t75" style="width:28.35pt;height:20.2pt" o:ole="">
                                      <v:imagedata r:id="rId26" o:title=""/>
                                    </v:shape>
                                    <w:control r:id="rId27" w:name="DefaultOcxName18" w:shapeid="_x0000_i1446"/>
                                  </w:object>
                                </w:r>
                              </w:del>
                            </w:p>
                          </w:tc>
                        </w:tr>
                      </w:tbl>
                      <w:p w:rsidR="00723F2F" w:rsidRPr="003D4F11" w:rsidDel="00723F2F" w:rsidRDefault="00723F2F" w:rsidP="005A2C99">
                        <w:pPr>
                          <w:rPr>
                            <w:del w:id="443" w:author="Lisa Wald" w:date="2016-06-06T15:15:00Z"/>
                            <w:rFonts w:ascii="Verdana" w:hAnsi="Verdana"/>
                            <w:sz w:val="20"/>
                            <w:szCs w:val="20"/>
                          </w:rPr>
                        </w:pPr>
                      </w:p>
                    </w:tc>
                  </w:tr>
                  <w:tr w:rsidR="00723F2F" w:rsidRPr="003D4F11" w:rsidDel="00723F2F" w:rsidTr="005A2C99">
                    <w:trPr>
                      <w:tblCellSpacing w:w="7" w:type="dxa"/>
                      <w:jc w:val="center"/>
                      <w:del w:id="444" w:author="Lisa Wald" w:date="2016-06-06T15:15:00Z"/>
                    </w:trPr>
                    <w:tc>
                      <w:tcPr>
                        <w:tcW w:w="0" w:type="auto"/>
                        <w:shd w:val="clear" w:color="auto" w:fill="FFFFFF"/>
                        <w:vAlign w:val="center"/>
                        <w:hideMark/>
                      </w:tcPr>
                      <w:tbl>
                        <w:tblPr>
                          <w:tblW w:w="5000" w:type="pct"/>
                          <w:tblCellSpacing w:w="0" w:type="dxa"/>
                          <w:shd w:val="clear" w:color="auto" w:fill="D9D9D9" w:themeFill="background1" w:themeFillShade="D9"/>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445" w:author="Lisa Wald" w:date="2016-06-06T15:15:00Z"/>
                          </w:trPr>
                          <w:tc>
                            <w:tcPr>
                              <w:tcW w:w="150" w:type="pct"/>
                              <w:shd w:val="clear" w:color="auto" w:fill="D9D9D9" w:themeFill="background1" w:themeFillShade="D9"/>
                              <w:hideMark/>
                            </w:tcPr>
                            <w:p w:rsidR="00723F2F" w:rsidRPr="003D4F11" w:rsidDel="00723F2F" w:rsidRDefault="00723F2F" w:rsidP="005A2C99">
                              <w:pPr>
                                <w:rPr>
                                  <w:del w:id="446" w:author="Lisa Wald" w:date="2016-06-06T15:15:00Z"/>
                                  <w:rFonts w:ascii="Verdana" w:hAnsi="Verdana"/>
                                  <w:sz w:val="20"/>
                                  <w:szCs w:val="20"/>
                                </w:rPr>
                              </w:pPr>
                              <w:del w:id="447" w:author="Lisa Wald" w:date="2016-06-06T15:15:00Z">
                                <w:r w:rsidRPr="003D4F11" w:rsidDel="00723F2F">
                                  <w:rPr>
                                    <w:rFonts w:ascii="Verdana" w:hAnsi="Verdana"/>
                                    <w:b/>
                                    <w:bCs/>
                                    <w:sz w:val="20"/>
                                    <w:szCs w:val="20"/>
                                  </w:rPr>
                                  <w:delText xml:space="preserve">3. </w:delText>
                                </w:r>
                              </w:del>
                            </w:p>
                          </w:tc>
                          <w:tc>
                            <w:tcPr>
                              <w:tcW w:w="0" w:type="auto"/>
                              <w:shd w:val="clear" w:color="auto" w:fill="D9D9D9" w:themeFill="background1" w:themeFillShade="D9"/>
                              <w:vAlign w:val="center"/>
                              <w:hideMark/>
                            </w:tcPr>
                            <w:p w:rsidR="00723F2F" w:rsidRPr="003D4F11" w:rsidDel="00723F2F" w:rsidRDefault="00723F2F" w:rsidP="005A2C99">
                              <w:pPr>
                                <w:rPr>
                                  <w:del w:id="448" w:author="Lisa Wald" w:date="2016-06-06T15:15:00Z"/>
                                  <w:rFonts w:ascii="Verdana" w:hAnsi="Verdana"/>
                                  <w:sz w:val="20"/>
                                  <w:szCs w:val="20"/>
                                </w:rPr>
                              </w:pPr>
                              <w:del w:id="449" w:author="Lisa Wald" w:date="2016-06-06T15:15:00Z">
                                <w:r w:rsidRPr="003D4F11" w:rsidDel="00723F2F">
                                  <w:rPr>
                                    <w:rFonts w:ascii="Verdana" w:hAnsi="Verdana"/>
                                    <w:b/>
                                    <w:bCs/>
                                    <w:sz w:val="20"/>
                                    <w:szCs w:val="20"/>
                                  </w:rPr>
                                  <w:delText xml:space="preserve">MAINTENANCE OF ACCESS, LEVEL AND QUALITY OF CARE </w:delText>
                                </w:r>
                                <w:r w:rsidRPr="003D4F11" w:rsidDel="00723F2F">
                                  <w:rPr>
                                    <w:rFonts w:ascii="Verdana" w:hAnsi="Verdana"/>
                                    <w:sz w:val="20"/>
                                    <w:szCs w:val="20"/>
                                  </w:rPr>
                                  <w:br/>
                                </w:r>
                                <w:r w:rsidRPr="003D4F11" w:rsidDel="00723F2F">
                                  <w:rPr>
                                    <w:rFonts w:ascii="Verdana" w:hAnsi="Verdana"/>
                                    <w:sz w:val="20"/>
                                    <w:szCs w:val="20"/>
                                  </w:rPr>
                                  <w:br/>
                                  <w:delText xml:space="preserve">Clearly describe in narrative format, the health center’s plan for </w:delText>
                                </w:r>
                                <w:r w:rsidRPr="003D4F11" w:rsidDel="00723F2F">
                                  <w:rPr>
                                    <w:rFonts w:ascii="Verdana" w:hAnsi="Verdana"/>
                                    <w:sz w:val="20"/>
                                    <w:szCs w:val="20"/>
                                    <w:u w:val="single"/>
                                  </w:rPr>
                                  <w:delText>maintaining access to health center services</w:delText>
                                </w:r>
                                <w:r w:rsidRPr="003D4F11" w:rsidDel="00723F2F">
                                  <w:rPr>
                                    <w:rFonts w:ascii="Verdana" w:hAnsi="Verdana"/>
                                    <w:sz w:val="20"/>
                                    <w:szCs w:val="20"/>
                                  </w:rPr>
                                  <w:delText xml:space="preserve"> and for </w:delText>
                                </w:r>
                                <w:r w:rsidRPr="003D4F11" w:rsidDel="00723F2F">
                                  <w:rPr>
                                    <w:rFonts w:ascii="Verdana" w:hAnsi="Verdana"/>
                                    <w:sz w:val="20"/>
                                    <w:szCs w:val="20"/>
                                    <w:u w:val="single"/>
                                  </w:rPr>
                                  <w:delText xml:space="preserve">maintaining the health center's total level or quality of health services </w:delText>
                                </w:r>
                                <w:r w:rsidRPr="003D4F11" w:rsidDel="00723F2F">
                                  <w:rPr>
                                    <w:rFonts w:ascii="Verdana" w:hAnsi="Verdana"/>
                                    <w:sz w:val="20"/>
                                    <w:szCs w:val="20"/>
                                  </w:rPr>
                                  <w:delText xml:space="preserve">provided to the </w:delText>
                                </w:r>
                                <w:r w:rsidRPr="003D4F11" w:rsidDel="00723F2F">
                                  <w:rPr>
                                    <w:rFonts w:ascii="Verdana" w:hAnsi="Verdana"/>
                                    <w:sz w:val="20"/>
                                    <w:szCs w:val="20"/>
                                    <w:u w:val="single"/>
                                  </w:rPr>
                                  <w:delText>current target population(s)</w:delText>
                                </w:r>
                                <w:r w:rsidRPr="003D4F11" w:rsidDel="00723F2F">
                                  <w:rPr>
                                    <w:rFonts w:ascii="Verdana" w:hAnsi="Verdana"/>
                                    <w:sz w:val="20"/>
                                    <w:szCs w:val="20"/>
                                  </w:rPr>
                                  <w:delText xml:space="preserve">. Specifically address how the health center will assure that the addition of the new target population will not inappropriately shift resources away from providing services for the current target population. </w:delText>
                                </w:r>
                              </w:del>
                            </w:p>
                          </w:tc>
                        </w:tr>
                      </w:tbl>
                      <w:p w:rsidR="00723F2F" w:rsidRPr="003D4F11" w:rsidDel="00723F2F" w:rsidRDefault="00723F2F" w:rsidP="005A2C99">
                        <w:pPr>
                          <w:rPr>
                            <w:del w:id="450" w:author="Lisa Wald" w:date="2016-06-06T15:15:00Z"/>
                            <w:rFonts w:ascii="Verdana" w:hAnsi="Verdana"/>
                            <w:sz w:val="20"/>
                            <w:szCs w:val="20"/>
                          </w:rPr>
                        </w:pPr>
                      </w:p>
                    </w:tc>
                  </w:tr>
                  <w:tr w:rsidR="00723F2F" w:rsidRPr="003D4F11" w:rsidDel="00723F2F" w:rsidTr="005A2C99">
                    <w:trPr>
                      <w:tblCellSpacing w:w="7" w:type="dxa"/>
                      <w:jc w:val="center"/>
                      <w:del w:id="451"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452" w:author="Lisa Wald" w:date="2016-06-06T15:15:00Z"/>
                          </w:trPr>
                          <w:tc>
                            <w:tcPr>
                              <w:tcW w:w="150" w:type="pct"/>
                              <w:hideMark/>
                            </w:tcPr>
                            <w:p w:rsidR="00723F2F" w:rsidRPr="003D4F11" w:rsidDel="00723F2F" w:rsidRDefault="00723F2F" w:rsidP="005A2C99">
                              <w:pPr>
                                <w:rPr>
                                  <w:del w:id="453"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454" w:author="Lisa Wald" w:date="2016-06-06T15:15:00Z"/>
                                  <w:rFonts w:ascii="Verdana" w:hAnsi="Verdana"/>
                                  <w:sz w:val="20"/>
                                  <w:szCs w:val="20"/>
                                </w:rPr>
                              </w:pPr>
                              <w:del w:id="455" w:author="Lisa Wald" w:date="2016-06-06T15:15:00Z">
                                <w:r w:rsidRPr="003D4F11" w:rsidDel="00723F2F">
                                  <w:rPr>
                                    <w:rFonts w:ascii="Verdana" w:hAnsi="Verdana"/>
                                    <w:sz w:val="20"/>
                                    <w:szCs w:val="20"/>
                                  </w:rPr>
                                  <w:delText>Maximum paragraph(s) allowed approximately: 3 (3000 character(s) remaining)</w:delText>
                                </w:r>
                                <w:r w:rsidRPr="003D4F11" w:rsidDel="00723F2F">
                                  <w:rPr>
                                    <w:rFonts w:ascii="Verdana" w:hAnsi="Verdana"/>
                                    <w:sz w:val="20"/>
                                    <w:szCs w:val="20"/>
                                  </w:rPr>
                                  <w:br/>
                                </w:r>
                                <w:r w:rsidRPr="003D4F11" w:rsidDel="00723F2F">
                                  <w:rPr>
                                    <w:rFonts w:ascii="Verdana" w:hAnsi="Verdana"/>
                                    <w:sz w:val="20"/>
                                    <w:szCs w:val="20"/>
                                  </w:rPr>
                                  <w:object w:dxaOrig="225" w:dyaOrig="225">
                                    <v:shape id="_x0000_i1445" type="#_x0000_t75" style="width:132.55pt;height:66.55pt" o:ole="">
                                      <v:imagedata r:id="rId11" o:title=""/>
                                    </v:shape>
                                    <w:control r:id="rId28" w:name="DefaultOcxName19" w:shapeid="_x0000_i1445"/>
                                  </w:object>
                                </w:r>
                              </w:del>
                            </w:p>
                          </w:tc>
                        </w:tr>
                      </w:tbl>
                      <w:p w:rsidR="00723F2F" w:rsidRPr="003D4F11" w:rsidDel="00723F2F" w:rsidRDefault="00723F2F" w:rsidP="005A2C99">
                        <w:pPr>
                          <w:rPr>
                            <w:del w:id="456" w:author="Lisa Wald" w:date="2016-06-06T15:15:00Z"/>
                            <w:rFonts w:ascii="Verdana" w:hAnsi="Verdana"/>
                            <w:sz w:val="20"/>
                            <w:szCs w:val="20"/>
                          </w:rPr>
                        </w:pPr>
                      </w:p>
                    </w:tc>
                  </w:tr>
                  <w:tr w:rsidR="00723F2F" w:rsidRPr="003D4F11" w:rsidDel="00723F2F" w:rsidTr="005A2C99">
                    <w:trPr>
                      <w:tblCellSpacing w:w="7" w:type="dxa"/>
                      <w:jc w:val="center"/>
                      <w:del w:id="457" w:author="Lisa Wald" w:date="2016-06-06T15:15:00Z"/>
                    </w:trPr>
                    <w:tc>
                      <w:tcPr>
                        <w:tcW w:w="0" w:type="auto"/>
                        <w:shd w:val="clear" w:color="auto" w:fill="FFFFFF"/>
                        <w:vAlign w:val="center"/>
                        <w:hideMark/>
                      </w:tcPr>
                      <w:tbl>
                        <w:tblPr>
                          <w:tblW w:w="5000" w:type="pct"/>
                          <w:tblCellSpacing w:w="0" w:type="dxa"/>
                          <w:shd w:val="clear" w:color="auto" w:fill="D9D9D9" w:themeFill="background1" w:themeFillShade="D9"/>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458" w:author="Lisa Wald" w:date="2016-06-06T15:15:00Z"/>
                          </w:trPr>
                          <w:tc>
                            <w:tcPr>
                              <w:tcW w:w="150" w:type="pct"/>
                              <w:shd w:val="clear" w:color="auto" w:fill="D9D9D9" w:themeFill="background1" w:themeFillShade="D9"/>
                              <w:hideMark/>
                            </w:tcPr>
                            <w:p w:rsidR="00723F2F" w:rsidRPr="003D4F11" w:rsidDel="00723F2F" w:rsidRDefault="00723F2F" w:rsidP="005A2C99">
                              <w:pPr>
                                <w:rPr>
                                  <w:del w:id="459" w:author="Lisa Wald" w:date="2016-06-06T15:15:00Z"/>
                                  <w:rFonts w:ascii="Verdana" w:hAnsi="Verdana"/>
                                  <w:sz w:val="20"/>
                                  <w:szCs w:val="20"/>
                                </w:rPr>
                              </w:pPr>
                              <w:del w:id="460" w:author="Lisa Wald" w:date="2016-06-06T15:15:00Z">
                                <w:r w:rsidRPr="003D4F11" w:rsidDel="00723F2F">
                                  <w:rPr>
                                    <w:rFonts w:ascii="Verdana" w:hAnsi="Verdana"/>
                                    <w:b/>
                                    <w:bCs/>
                                    <w:sz w:val="20"/>
                                    <w:szCs w:val="20"/>
                                  </w:rPr>
                                  <w:delText xml:space="preserve">4. </w:delText>
                                </w:r>
                              </w:del>
                            </w:p>
                          </w:tc>
                          <w:tc>
                            <w:tcPr>
                              <w:tcW w:w="0" w:type="auto"/>
                              <w:shd w:val="clear" w:color="auto" w:fill="D9D9D9" w:themeFill="background1" w:themeFillShade="D9"/>
                              <w:vAlign w:val="center"/>
                              <w:hideMark/>
                            </w:tcPr>
                            <w:p w:rsidR="00723F2F" w:rsidRPr="003D4F11" w:rsidDel="00723F2F" w:rsidRDefault="00723F2F" w:rsidP="005A2C99">
                              <w:pPr>
                                <w:rPr>
                                  <w:del w:id="461" w:author="Lisa Wald" w:date="2016-06-06T15:15:00Z"/>
                                  <w:rFonts w:ascii="Verdana" w:hAnsi="Verdana"/>
                                  <w:sz w:val="20"/>
                                  <w:szCs w:val="20"/>
                                </w:rPr>
                              </w:pPr>
                              <w:del w:id="462" w:author="Lisa Wald" w:date="2016-06-06T15:15:00Z">
                                <w:r w:rsidRPr="003D4F11" w:rsidDel="00723F2F">
                                  <w:rPr>
                                    <w:rFonts w:ascii="Verdana" w:hAnsi="Verdana"/>
                                    <w:b/>
                                    <w:bCs/>
                                    <w:sz w:val="20"/>
                                    <w:szCs w:val="20"/>
                                  </w:rPr>
                                  <w:delText xml:space="preserve">SERVICE AREA ANALYSIS </w:delText>
                                </w:r>
                                <w:r w:rsidRPr="003D4F11" w:rsidDel="00723F2F">
                                  <w:rPr>
                                    <w:rFonts w:ascii="Verdana" w:hAnsi="Verdana"/>
                                    <w:sz w:val="20"/>
                                    <w:szCs w:val="20"/>
                                  </w:rPr>
                                  <w:br/>
                                  <w:delText xml:space="preserve">Describe how the health center has analyzed the service area, utilizing UDS Mapper and/or other similar resources, to assess the impact of adding the proposed target population on the viability of neighboring health centers. Attach your analysis documentation below. </w:delText>
                                </w:r>
                                <w:r w:rsidRPr="003D4F11" w:rsidDel="00723F2F">
                                  <w:rPr>
                                    <w:rFonts w:ascii="Verdana" w:hAnsi="Verdana"/>
                                    <w:sz w:val="20"/>
                                    <w:szCs w:val="20"/>
                                  </w:rPr>
                                  <w:br/>
                                </w:r>
                                <w:r w:rsidRPr="003D4F11" w:rsidDel="00723F2F">
                                  <w:rPr>
                                    <w:rFonts w:ascii="Verdana" w:hAnsi="Verdana"/>
                                    <w:sz w:val="20"/>
                                    <w:szCs w:val="20"/>
                                  </w:rPr>
                                  <w:br/>
                                </w:r>
                                <w:r w:rsidRPr="003D4F11" w:rsidDel="00723F2F">
                                  <w:rPr>
                                    <w:rFonts w:ascii="Verdana" w:hAnsi="Verdana"/>
                                    <w:b/>
                                    <w:bCs/>
                                    <w:i/>
                                    <w:iCs/>
                                    <w:sz w:val="20"/>
                                    <w:szCs w:val="20"/>
                                  </w:rPr>
                                  <w:delText>Service Area Analysis Resources</w:delText>
                                </w:r>
                                <w:r w:rsidRPr="003D4F11" w:rsidDel="00723F2F">
                                  <w:rPr>
                                    <w:rFonts w:ascii="Verdana" w:hAnsi="Verdana"/>
                                    <w:sz w:val="20"/>
                                    <w:szCs w:val="20"/>
                                  </w:rPr>
                                  <w:br/>
                                  <w:delText xml:space="preserve">Service Area Overlap Policy and Process: </w:delText>
                                </w:r>
                                <w:r w:rsidDel="00723F2F">
                                  <w:fldChar w:fldCharType="begin"/>
                                </w:r>
                                <w:r w:rsidDel="00723F2F">
                                  <w:delInstrText xml:space="preserve"> HYPERLINK "http://bphc.hrsa.gov/policiesregulations/policies/pin200709.html" \t "_blank" </w:delInstrText>
                                </w:r>
                                <w:r w:rsidDel="00723F2F">
                                  <w:fldChar w:fldCharType="separate"/>
                                </w:r>
                                <w:r w:rsidRPr="003D4F11" w:rsidDel="00723F2F">
                                  <w:rPr>
                                    <w:rStyle w:val="Hyperlink"/>
                                    <w:rFonts w:ascii="Verdana" w:hAnsi="Verdana"/>
                                    <w:sz w:val="20"/>
                                    <w:szCs w:val="20"/>
                                  </w:rPr>
                                  <w:delText>http://bphc.hrsa.gov/policiesregulations/policies/pin200709.html</w:delText>
                                </w:r>
                                <w:r w:rsidDel="00723F2F">
                                  <w:rPr>
                                    <w:rStyle w:val="Hyperlink"/>
                                    <w:rFonts w:ascii="Verdana" w:hAnsi="Verdana"/>
                                    <w:sz w:val="20"/>
                                    <w:szCs w:val="20"/>
                                  </w:rPr>
                                  <w:fldChar w:fldCharType="end"/>
                                </w:r>
                                <w:r w:rsidRPr="003D4F11" w:rsidDel="00723F2F">
                                  <w:rPr>
                                    <w:rFonts w:ascii="Verdana" w:hAnsi="Verdana"/>
                                    <w:sz w:val="20"/>
                                    <w:szCs w:val="20"/>
                                  </w:rPr>
                                  <w:br/>
                                  <w:delText xml:space="preserve">UDS Mapper: </w:delText>
                                </w:r>
                                <w:r w:rsidDel="00723F2F">
                                  <w:fldChar w:fldCharType="begin"/>
                                </w:r>
                                <w:r w:rsidDel="00723F2F">
                                  <w:delInstrText xml:space="preserve"> HYPERLINK "http://www.udsmapper.org" \t "_blank" </w:delInstrText>
                                </w:r>
                                <w:r w:rsidDel="00723F2F">
                                  <w:fldChar w:fldCharType="separate"/>
                                </w:r>
                                <w:r w:rsidRPr="003D4F11" w:rsidDel="00723F2F">
                                  <w:rPr>
                                    <w:rStyle w:val="Hyperlink"/>
                                    <w:rFonts w:ascii="Verdana" w:hAnsi="Verdana"/>
                                    <w:sz w:val="20"/>
                                    <w:szCs w:val="20"/>
                                  </w:rPr>
                                  <w:delText>http://www.udsmapper.org</w:delText>
                                </w:r>
                                <w:r w:rsidDel="00723F2F">
                                  <w:rPr>
                                    <w:rStyle w:val="Hyperlink"/>
                                    <w:rFonts w:ascii="Verdana" w:hAnsi="Verdana"/>
                                    <w:sz w:val="20"/>
                                    <w:szCs w:val="20"/>
                                  </w:rPr>
                                  <w:fldChar w:fldCharType="end"/>
                                </w:r>
                                <w:r w:rsidRPr="003D4F11" w:rsidDel="00723F2F">
                                  <w:rPr>
                                    <w:rFonts w:ascii="Verdana" w:hAnsi="Verdana"/>
                                    <w:sz w:val="20"/>
                                    <w:szCs w:val="20"/>
                                  </w:rPr>
                                  <w:br/>
                                </w:r>
                                <w:r w:rsidRPr="003D4F11" w:rsidDel="00723F2F">
                                  <w:rPr>
                                    <w:rFonts w:ascii="Verdana" w:hAnsi="Verdana"/>
                                    <w:sz w:val="20"/>
                                    <w:szCs w:val="20"/>
                                  </w:rPr>
                                  <w:lastRenderedPageBreak/>
                                  <w:delText xml:space="preserve">HRSA Data Warehouse: </w:delText>
                                </w:r>
                                <w:r w:rsidDel="00723F2F">
                                  <w:fldChar w:fldCharType="begin"/>
                                </w:r>
                                <w:r w:rsidDel="00723F2F">
                                  <w:delInstrText xml:space="preserve"> HYPERLINK "http://datawarehouse.hrsa.gov" \t "_blank" </w:delInstrText>
                                </w:r>
                                <w:r w:rsidDel="00723F2F">
                                  <w:fldChar w:fldCharType="separate"/>
                                </w:r>
                                <w:r w:rsidRPr="003D4F11" w:rsidDel="00723F2F">
                                  <w:rPr>
                                    <w:rStyle w:val="Hyperlink"/>
                                    <w:rFonts w:ascii="Verdana" w:hAnsi="Verdana"/>
                                    <w:sz w:val="20"/>
                                    <w:szCs w:val="20"/>
                                  </w:rPr>
                                  <w:delText>http://datawarehouse.hrsa.gov</w:delText>
                                </w:r>
                                <w:r w:rsidDel="00723F2F">
                                  <w:rPr>
                                    <w:rStyle w:val="Hyperlink"/>
                                    <w:rFonts w:ascii="Verdana" w:hAnsi="Verdana"/>
                                    <w:sz w:val="20"/>
                                    <w:szCs w:val="20"/>
                                  </w:rPr>
                                  <w:fldChar w:fldCharType="end"/>
                                </w:r>
                              </w:del>
                            </w:p>
                          </w:tc>
                        </w:tr>
                      </w:tbl>
                      <w:p w:rsidR="00723F2F" w:rsidRPr="003D4F11" w:rsidDel="00723F2F" w:rsidRDefault="00723F2F" w:rsidP="005A2C99">
                        <w:pPr>
                          <w:rPr>
                            <w:del w:id="463" w:author="Lisa Wald" w:date="2016-06-06T15:15:00Z"/>
                            <w:rFonts w:ascii="Verdana" w:hAnsi="Verdana"/>
                            <w:sz w:val="20"/>
                            <w:szCs w:val="20"/>
                          </w:rPr>
                        </w:pPr>
                      </w:p>
                    </w:tc>
                  </w:tr>
                  <w:tr w:rsidR="00723F2F" w:rsidRPr="003D4F11" w:rsidDel="00723F2F" w:rsidTr="005A2C99">
                    <w:trPr>
                      <w:tblCellSpacing w:w="7" w:type="dxa"/>
                      <w:jc w:val="center"/>
                      <w:del w:id="464"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465" w:author="Lisa Wald" w:date="2016-06-06T15:15:00Z"/>
                          </w:trPr>
                          <w:tc>
                            <w:tcPr>
                              <w:tcW w:w="150" w:type="pct"/>
                              <w:hideMark/>
                            </w:tcPr>
                            <w:p w:rsidR="00723F2F" w:rsidRPr="003D4F11" w:rsidDel="00723F2F" w:rsidRDefault="00723F2F" w:rsidP="005A2C99">
                              <w:pPr>
                                <w:rPr>
                                  <w:del w:id="466"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467" w:author="Lisa Wald" w:date="2016-06-06T15:15:00Z"/>
                                  <w:rFonts w:ascii="Verdana" w:hAnsi="Verdana"/>
                                  <w:sz w:val="20"/>
                                  <w:szCs w:val="20"/>
                                </w:rPr>
                              </w:pPr>
                              <w:del w:id="468" w:author="Lisa Wald" w:date="2016-06-06T15:15:00Z">
                                <w:r w:rsidRPr="003D4F11" w:rsidDel="00723F2F">
                                  <w:rPr>
                                    <w:rFonts w:ascii="Verdana" w:hAnsi="Verdana"/>
                                    <w:sz w:val="20"/>
                                    <w:szCs w:val="20"/>
                                  </w:rPr>
                                  <w:delText>Maximum paragraph(s) allowed approximately: 3 (3000 character(s) remaining)</w:delText>
                                </w:r>
                                <w:r w:rsidRPr="003D4F11" w:rsidDel="00723F2F">
                                  <w:rPr>
                                    <w:rFonts w:ascii="Verdana" w:hAnsi="Verdana"/>
                                    <w:sz w:val="20"/>
                                    <w:szCs w:val="20"/>
                                  </w:rPr>
                                  <w:br/>
                                </w:r>
                                <w:r w:rsidRPr="003D4F11" w:rsidDel="00723F2F">
                                  <w:rPr>
                                    <w:rFonts w:ascii="Verdana" w:hAnsi="Verdana"/>
                                    <w:sz w:val="20"/>
                                    <w:szCs w:val="20"/>
                                  </w:rPr>
                                  <w:object w:dxaOrig="225" w:dyaOrig="225">
                                    <v:shape id="_x0000_i1444" type="#_x0000_t75" style="width:132.55pt;height:66.55pt" o:ole="">
                                      <v:imagedata r:id="rId11" o:title=""/>
                                    </v:shape>
                                    <w:control r:id="rId29" w:name="DefaultOcxName20" w:shapeid="_x0000_i1444"/>
                                  </w:object>
                                </w:r>
                              </w:del>
                            </w:p>
                            <w:tbl>
                              <w:tblPr>
                                <w:tblW w:w="4750" w:type="pct"/>
                                <w:jc w:val="center"/>
                                <w:tblCellMar>
                                  <w:left w:w="0" w:type="dxa"/>
                                  <w:right w:w="0" w:type="dxa"/>
                                </w:tblCellMar>
                                <w:tblLook w:val="04A0" w:firstRow="1" w:lastRow="0" w:firstColumn="1" w:lastColumn="0" w:noHBand="0" w:noVBand="1"/>
                              </w:tblPr>
                              <w:tblGrid>
                                <w:gridCol w:w="12483"/>
                              </w:tblGrid>
                              <w:tr w:rsidR="00723F2F" w:rsidRPr="003D4F11" w:rsidDel="00723F2F" w:rsidTr="005A2C99">
                                <w:trPr>
                                  <w:jc w:val="center"/>
                                  <w:del w:id="469" w:author="Lisa Wald" w:date="2016-06-06T15:15:00Z"/>
                                </w:trPr>
                                <w:tc>
                                  <w:tcPr>
                                    <w:tcW w:w="0" w:type="auto"/>
                                    <w:shd w:val="clear" w:color="auto" w:fill="FFFFFF"/>
                                    <w:vAlign w:val="center"/>
                                    <w:hideMark/>
                                  </w:tcPr>
                                  <w:p w:rsidR="00723F2F" w:rsidRPr="003D4F11" w:rsidDel="00723F2F" w:rsidRDefault="00723F2F" w:rsidP="005A2C99">
                                    <w:pPr>
                                      <w:rPr>
                                        <w:del w:id="470" w:author="Lisa Wald" w:date="2016-06-06T15:15:00Z"/>
                                        <w:rFonts w:ascii="Verdana" w:hAnsi="Verdana"/>
                                        <w:sz w:val="20"/>
                                        <w:szCs w:val="20"/>
                                      </w:rPr>
                                    </w:pPr>
                                  </w:p>
                                </w:tc>
                              </w:tr>
                            </w:tbl>
                            <w:p w:rsidR="00723F2F" w:rsidRPr="003D4F11" w:rsidDel="00723F2F" w:rsidRDefault="00723F2F" w:rsidP="005A2C99">
                              <w:pPr>
                                <w:rPr>
                                  <w:del w:id="471" w:author="Lisa Wald" w:date="2016-06-06T15:15:00Z"/>
                                  <w:rFonts w:ascii="Verdana" w:hAnsi="Verdana"/>
                                  <w:vanish/>
                                  <w:sz w:val="20"/>
                                  <w:szCs w:val="20"/>
                                </w:rPr>
                              </w:pPr>
                            </w:p>
                            <w:tbl>
                              <w:tblPr>
                                <w:tblW w:w="4750" w:type="pct"/>
                                <w:jc w:val="center"/>
                                <w:tblCellMar>
                                  <w:left w:w="0" w:type="dxa"/>
                                  <w:right w:w="0" w:type="dxa"/>
                                </w:tblCellMar>
                                <w:tblLook w:val="04A0" w:firstRow="1" w:lastRow="0" w:firstColumn="1" w:lastColumn="0" w:noHBand="0" w:noVBand="1"/>
                              </w:tblPr>
                              <w:tblGrid>
                                <w:gridCol w:w="12483"/>
                              </w:tblGrid>
                              <w:tr w:rsidR="00723F2F" w:rsidRPr="003D4F11" w:rsidDel="00723F2F" w:rsidTr="005A2C99">
                                <w:trPr>
                                  <w:jc w:val="center"/>
                                  <w:del w:id="472" w:author="Lisa Wald" w:date="2016-06-06T15:15:00Z"/>
                                </w:trPr>
                                <w:tc>
                                  <w:tcPr>
                                    <w:tcW w:w="0" w:type="auto"/>
                                    <w:shd w:val="clear" w:color="auto" w:fill="000000"/>
                                    <w:vAlign w:val="center"/>
                                    <w:hideMark/>
                                  </w:tcPr>
                                  <w:tbl>
                                    <w:tblPr>
                                      <w:tblW w:w="5000" w:type="pct"/>
                                      <w:jc w:val="center"/>
                                      <w:tblCellSpacing w:w="7" w:type="dxa"/>
                                      <w:tblBorders>
                                        <w:top w:val="single" w:sz="2" w:space="0" w:color="auto"/>
                                        <w:left w:val="single" w:sz="2" w:space="0" w:color="auto"/>
                                        <w:bottom w:val="single" w:sz="2" w:space="0" w:color="auto"/>
                                        <w:right w:val="single" w:sz="2" w:space="0" w:color="auto"/>
                                        <w:insideH w:val="single" w:sz="6" w:space="0" w:color="auto"/>
                                        <w:insideV w:val="single" w:sz="6" w:space="0" w:color="auto"/>
                                      </w:tblBorders>
                                      <w:tblCellMar>
                                        <w:top w:w="45" w:type="dxa"/>
                                        <w:left w:w="45" w:type="dxa"/>
                                        <w:bottom w:w="45" w:type="dxa"/>
                                        <w:right w:w="45" w:type="dxa"/>
                                      </w:tblCellMar>
                                      <w:tblLook w:val="04A0" w:firstRow="1" w:lastRow="0" w:firstColumn="1" w:lastColumn="0" w:noHBand="0" w:noVBand="1"/>
                                    </w:tblPr>
                                    <w:tblGrid>
                                      <w:gridCol w:w="744"/>
                                      <w:gridCol w:w="1850"/>
                                      <w:gridCol w:w="2840"/>
                                      <w:gridCol w:w="1107"/>
                                      <w:gridCol w:w="2469"/>
                                      <w:gridCol w:w="3467"/>
                                    </w:tblGrid>
                                    <w:tr w:rsidR="00723F2F" w:rsidRPr="003D4F11" w:rsidDel="00723F2F" w:rsidTr="005A2C99">
                                      <w:trPr>
                                        <w:tblCellSpacing w:w="7" w:type="dxa"/>
                                        <w:jc w:val="center"/>
                                        <w:del w:id="473" w:author="Lisa Wald" w:date="2016-06-06T15:15:00Z"/>
                                      </w:trPr>
                                      <w:tc>
                                        <w:tcPr>
                                          <w:tcW w:w="0" w:type="auto"/>
                                          <w:gridSpan w:val="6"/>
                                          <w:tcBorders>
                                            <w:top w:val="single" w:sz="2" w:space="0" w:color="auto"/>
                                            <w:bottom w:val="single" w:sz="6" w:space="0" w:color="auto"/>
                                          </w:tcBorders>
                                          <w:shd w:val="clear" w:color="auto" w:fill="D9D9D9" w:themeFill="background1" w:themeFillShade="D9"/>
                                          <w:vAlign w:val="center"/>
                                          <w:hideMark/>
                                        </w:tcPr>
                                        <w:p w:rsidR="00723F2F" w:rsidRPr="003D4F11" w:rsidDel="00723F2F" w:rsidRDefault="00723F2F" w:rsidP="005A2C99">
                                          <w:pPr>
                                            <w:rPr>
                                              <w:del w:id="474" w:author="Lisa Wald" w:date="2016-06-06T15:15:00Z"/>
                                              <w:rFonts w:ascii="Verdana" w:hAnsi="Verdana"/>
                                              <w:b/>
                                              <w:bCs/>
                                              <w:sz w:val="20"/>
                                              <w:szCs w:val="20"/>
                                            </w:rPr>
                                          </w:pPr>
                                          <w:del w:id="475" w:author="Lisa Wald" w:date="2016-06-06T15:15:00Z">
                                            <w:r w:rsidRPr="003D4F11" w:rsidDel="00723F2F">
                                              <w:rPr>
                                                <w:rFonts w:ascii="Verdana" w:hAnsi="Verdana"/>
                                                <w:b/>
                                                <w:bCs/>
                                                <w:sz w:val="20"/>
                                                <w:szCs w:val="20"/>
                                              </w:rPr>
                                              <w:delText>Service Area Analysis (Maximum 6 attachments)</w:delText>
                                            </w:r>
                                          </w:del>
                                        </w:p>
                                      </w:tc>
                                    </w:tr>
                                    <w:tr w:rsidR="00723F2F" w:rsidRPr="003D4F11" w:rsidDel="00723F2F" w:rsidTr="005A2C99">
                                      <w:trPr>
                                        <w:tblCellSpacing w:w="7" w:type="dxa"/>
                                        <w:jc w:val="center"/>
                                        <w:del w:id="476" w:author="Lisa Wald" w:date="2016-06-06T15:15:00Z"/>
                                      </w:trPr>
                                      <w:tc>
                                        <w:tcPr>
                                          <w:tcW w:w="25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477" w:author="Lisa Wald" w:date="2016-06-06T15:15:00Z"/>
                                              <w:rFonts w:ascii="Verdana" w:hAnsi="Verdana"/>
                                              <w:sz w:val="20"/>
                                              <w:szCs w:val="20"/>
                                            </w:rPr>
                                          </w:pPr>
                                          <w:del w:id="478" w:author="Lisa Wald" w:date="2016-06-06T15:15:00Z">
                                            <w:r w:rsidRPr="003D4F11" w:rsidDel="00723F2F">
                                              <w:rPr>
                                                <w:rFonts w:ascii="Verdana" w:hAnsi="Verdana"/>
                                                <w:sz w:val="20"/>
                                                <w:szCs w:val="20"/>
                                              </w:rPr>
                                              <w:delText>Select</w:delText>
                                            </w:r>
                                          </w:del>
                                        </w:p>
                                      </w:tc>
                                      <w:tc>
                                        <w:tcPr>
                                          <w:tcW w:w="75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479" w:author="Lisa Wald" w:date="2016-06-06T15:15:00Z"/>
                                              <w:rFonts w:ascii="Verdana" w:hAnsi="Verdana"/>
                                              <w:sz w:val="20"/>
                                              <w:szCs w:val="20"/>
                                            </w:rPr>
                                          </w:pPr>
                                          <w:del w:id="480" w:author="Lisa Wald" w:date="2016-06-06T15:15:00Z">
                                            <w:r w:rsidRPr="003D4F11" w:rsidDel="00723F2F">
                                              <w:rPr>
                                                <w:rFonts w:ascii="Verdana" w:hAnsi="Verdana"/>
                                                <w:sz w:val="20"/>
                                                <w:szCs w:val="20"/>
                                              </w:rPr>
                                              <w:delText>Purpose</w:delText>
                                            </w:r>
                                          </w:del>
                                        </w:p>
                                      </w:tc>
                                      <w:tc>
                                        <w:tcPr>
                                          <w:tcW w:w="115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481" w:author="Lisa Wald" w:date="2016-06-06T15:15:00Z"/>
                                              <w:rFonts w:ascii="Verdana" w:hAnsi="Verdana"/>
                                              <w:sz w:val="20"/>
                                              <w:szCs w:val="20"/>
                                            </w:rPr>
                                          </w:pPr>
                                          <w:del w:id="482" w:author="Lisa Wald" w:date="2016-06-06T15:15:00Z">
                                            <w:r w:rsidRPr="003D4F11" w:rsidDel="00723F2F">
                                              <w:rPr>
                                                <w:rFonts w:ascii="Verdana" w:hAnsi="Verdana"/>
                                                <w:sz w:val="20"/>
                                                <w:szCs w:val="20"/>
                                              </w:rPr>
                                              <w:delText>Document Name</w:delText>
                                            </w:r>
                                          </w:del>
                                        </w:p>
                                      </w:tc>
                                      <w:tc>
                                        <w:tcPr>
                                          <w:tcW w:w="45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483" w:author="Lisa Wald" w:date="2016-06-06T15:15:00Z"/>
                                              <w:rFonts w:ascii="Verdana" w:hAnsi="Verdana"/>
                                              <w:sz w:val="20"/>
                                              <w:szCs w:val="20"/>
                                            </w:rPr>
                                          </w:pPr>
                                          <w:del w:id="484" w:author="Lisa Wald" w:date="2016-06-06T15:15:00Z">
                                            <w:r w:rsidRPr="003D4F11" w:rsidDel="00723F2F">
                                              <w:rPr>
                                                <w:rFonts w:ascii="Verdana" w:hAnsi="Verdana"/>
                                                <w:sz w:val="20"/>
                                                <w:szCs w:val="20"/>
                                              </w:rPr>
                                              <w:delText>Size</w:delText>
                                            </w:r>
                                          </w:del>
                                        </w:p>
                                      </w:tc>
                                      <w:tc>
                                        <w:tcPr>
                                          <w:tcW w:w="100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485" w:author="Lisa Wald" w:date="2016-06-06T15:15:00Z"/>
                                              <w:rFonts w:ascii="Verdana" w:hAnsi="Verdana"/>
                                              <w:sz w:val="20"/>
                                              <w:szCs w:val="20"/>
                                            </w:rPr>
                                          </w:pPr>
                                          <w:del w:id="486" w:author="Lisa Wald" w:date="2016-06-06T15:15:00Z">
                                            <w:r w:rsidRPr="003D4F11" w:rsidDel="00723F2F">
                                              <w:rPr>
                                                <w:rFonts w:ascii="Verdana" w:hAnsi="Verdana"/>
                                                <w:sz w:val="20"/>
                                                <w:szCs w:val="20"/>
                                              </w:rPr>
                                              <w:delText>Uploaded By</w:delText>
                                            </w:r>
                                          </w:del>
                                        </w:p>
                                      </w:tc>
                                      <w:tc>
                                        <w:tcPr>
                                          <w:tcW w:w="140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487" w:author="Lisa Wald" w:date="2016-06-06T15:15:00Z"/>
                                              <w:rFonts w:ascii="Verdana" w:hAnsi="Verdana"/>
                                              <w:sz w:val="20"/>
                                              <w:szCs w:val="20"/>
                                            </w:rPr>
                                          </w:pPr>
                                          <w:del w:id="488" w:author="Lisa Wald" w:date="2016-06-06T15:15:00Z">
                                            <w:r w:rsidRPr="003D4F11" w:rsidDel="00723F2F">
                                              <w:rPr>
                                                <w:rFonts w:ascii="Verdana" w:hAnsi="Verdana"/>
                                                <w:sz w:val="20"/>
                                                <w:szCs w:val="20"/>
                                              </w:rPr>
                                              <w:delText>Description</w:delText>
                                            </w:r>
                                          </w:del>
                                        </w:p>
                                      </w:tc>
                                    </w:tr>
                                    <w:tr w:rsidR="00723F2F" w:rsidRPr="003D4F11" w:rsidDel="00723F2F" w:rsidTr="005A2C99">
                                      <w:trPr>
                                        <w:tblCellSpacing w:w="7" w:type="dxa"/>
                                        <w:jc w:val="center"/>
                                        <w:del w:id="489" w:author="Lisa Wald" w:date="2016-06-06T15:15:00Z"/>
                                      </w:trPr>
                                      <w:tc>
                                        <w:tcPr>
                                          <w:tcW w:w="0" w:type="auto"/>
                                          <w:gridSpan w:val="6"/>
                                          <w:shd w:val="clear" w:color="auto" w:fill="FFFFFF"/>
                                          <w:vAlign w:val="center"/>
                                          <w:hideMark/>
                                        </w:tcPr>
                                        <w:p w:rsidR="00723F2F" w:rsidRPr="003D4F11" w:rsidDel="00723F2F" w:rsidRDefault="00723F2F" w:rsidP="005A2C99">
                                          <w:pPr>
                                            <w:jc w:val="center"/>
                                            <w:rPr>
                                              <w:del w:id="490" w:author="Lisa Wald" w:date="2016-06-06T15:15:00Z"/>
                                              <w:rFonts w:ascii="Verdana" w:hAnsi="Verdana"/>
                                              <w:sz w:val="20"/>
                                              <w:szCs w:val="20"/>
                                            </w:rPr>
                                          </w:pPr>
                                          <w:del w:id="491" w:author="Lisa Wald" w:date="2016-06-06T15:15:00Z">
                                            <w:r w:rsidRPr="003D4F11" w:rsidDel="00723F2F">
                                              <w:rPr>
                                                <w:rFonts w:ascii="Verdana" w:hAnsi="Verdana"/>
                                                <w:sz w:val="20"/>
                                                <w:szCs w:val="20"/>
                                              </w:rPr>
                                              <w:delText>No attached document exists.</w:delText>
                                            </w:r>
                                          </w:del>
                                        </w:p>
                                      </w:tc>
                                    </w:tr>
                                    <w:tr w:rsidR="00723F2F" w:rsidRPr="003D4F11" w:rsidDel="00723F2F" w:rsidTr="005A2C99">
                                      <w:trPr>
                                        <w:tblCellSpacing w:w="7" w:type="dxa"/>
                                        <w:jc w:val="center"/>
                                        <w:del w:id="492" w:author="Lisa Wald" w:date="2016-06-06T15:15:00Z"/>
                                      </w:trPr>
                                      <w:tc>
                                        <w:tcPr>
                                          <w:tcW w:w="0" w:type="auto"/>
                                          <w:gridSpan w:val="6"/>
                                          <w:shd w:val="clear" w:color="auto" w:fill="FFFFFF"/>
                                          <w:vAlign w:val="center"/>
                                          <w:hideMark/>
                                        </w:tcPr>
                                        <w:p w:rsidR="00723F2F" w:rsidRPr="003D4F11" w:rsidDel="00723F2F" w:rsidRDefault="00723F2F" w:rsidP="005A2C99">
                                          <w:pPr>
                                            <w:jc w:val="center"/>
                                            <w:rPr>
                                              <w:del w:id="493" w:author="Lisa Wald" w:date="2016-06-06T15:15:00Z"/>
                                              <w:rFonts w:ascii="Verdana" w:hAnsi="Verdana"/>
                                              <w:sz w:val="20"/>
                                              <w:szCs w:val="20"/>
                                            </w:rPr>
                                          </w:pPr>
                                          <w:del w:id="494" w:author="Lisa Wald" w:date="2016-06-06T15:15:00Z">
                                            <w:r w:rsidRPr="003D4F11" w:rsidDel="00723F2F">
                                              <w:rPr>
                                                <w:rFonts w:ascii="Verdana" w:hAnsi="Verdana"/>
                                                <w:sz w:val="20"/>
                                                <w:szCs w:val="20"/>
                                              </w:rPr>
                                              <w:object w:dxaOrig="225" w:dyaOrig="225">
                                                <v:shape id="_x0000_i1443" type="#_x0000_t75" style="width:34.35pt;height:20.2pt" o:ole="">
                                                  <v:imagedata r:id="rId30" o:title=""/>
                                                </v:shape>
                                                <w:control r:id="rId31" w:name="DefaultOcxName21" w:shapeid="_x0000_i1443"/>
                                              </w:object>
                                            </w:r>
                                          </w:del>
                                        </w:p>
                                        <w:p w:rsidR="00723F2F" w:rsidRPr="003D4F11" w:rsidDel="00723F2F" w:rsidRDefault="00723F2F" w:rsidP="005A2C99">
                                          <w:pPr>
                                            <w:rPr>
                                              <w:del w:id="495" w:author="Lisa Wald" w:date="2016-06-06T15:15:00Z"/>
                                              <w:rFonts w:ascii="Verdana" w:hAnsi="Verdana"/>
                                              <w:sz w:val="20"/>
                                              <w:szCs w:val="20"/>
                                            </w:rPr>
                                          </w:pPr>
                                        </w:p>
                                      </w:tc>
                                    </w:tr>
                                  </w:tbl>
                                  <w:p w:rsidR="00723F2F" w:rsidRPr="003D4F11" w:rsidDel="00723F2F" w:rsidRDefault="00723F2F" w:rsidP="005A2C99">
                                    <w:pPr>
                                      <w:rPr>
                                        <w:del w:id="496" w:author="Lisa Wald" w:date="2016-06-06T15:15:00Z"/>
                                        <w:rFonts w:ascii="Verdana" w:hAnsi="Verdana"/>
                                        <w:sz w:val="20"/>
                                        <w:szCs w:val="20"/>
                                      </w:rPr>
                                    </w:pPr>
                                  </w:p>
                                </w:tc>
                              </w:tr>
                            </w:tbl>
                            <w:p w:rsidR="00723F2F" w:rsidRPr="003D4F11" w:rsidDel="00723F2F" w:rsidRDefault="00723F2F" w:rsidP="005A2C99">
                              <w:pPr>
                                <w:rPr>
                                  <w:del w:id="497" w:author="Lisa Wald" w:date="2016-06-06T15:15:00Z"/>
                                  <w:rFonts w:ascii="Verdana" w:hAnsi="Verdana"/>
                                  <w:sz w:val="20"/>
                                  <w:szCs w:val="20"/>
                                </w:rPr>
                              </w:pPr>
                            </w:p>
                          </w:tc>
                        </w:tr>
                        <w:tr w:rsidR="00723F2F" w:rsidRPr="003D4F11" w:rsidDel="00723F2F" w:rsidTr="005A2C99">
                          <w:trPr>
                            <w:tblCellSpacing w:w="0" w:type="dxa"/>
                            <w:del w:id="498" w:author="Lisa Wald" w:date="2016-06-06T15:15:00Z"/>
                          </w:trPr>
                          <w:tc>
                            <w:tcPr>
                              <w:tcW w:w="150" w:type="pct"/>
                              <w:hideMark/>
                            </w:tcPr>
                            <w:p w:rsidR="00723F2F" w:rsidRPr="003D4F11" w:rsidDel="00723F2F" w:rsidRDefault="00723F2F" w:rsidP="005A2C99">
                              <w:pPr>
                                <w:rPr>
                                  <w:del w:id="499" w:author="Lisa Wald" w:date="2016-06-06T15:15:00Z"/>
                                  <w:rFonts w:ascii="Verdana" w:hAnsi="Verdana"/>
                                  <w:sz w:val="20"/>
                                  <w:szCs w:val="20"/>
                                </w:rPr>
                              </w:pPr>
                            </w:p>
                          </w:tc>
                          <w:tc>
                            <w:tcPr>
                              <w:tcW w:w="0" w:type="auto"/>
                              <w:vAlign w:val="center"/>
                              <w:hideMark/>
                            </w:tcPr>
                            <w:p w:rsidR="00723F2F" w:rsidRPr="003D4F11" w:rsidDel="00723F2F" w:rsidRDefault="00723F2F" w:rsidP="005A2C99">
                              <w:pPr>
                                <w:spacing w:after="240"/>
                                <w:rPr>
                                  <w:del w:id="500" w:author="Lisa Wald" w:date="2016-06-06T15:15:00Z"/>
                                  <w:rFonts w:ascii="Verdana" w:hAnsi="Verdana"/>
                                  <w:sz w:val="20"/>
                                  <w:szCs w:val="20"/>
                                </w:rPr>
                              </w:pPr>
                              <w:del w:id="501" w:author="Lisa Wald" w:date="2016-06-06T15:15:00Z">
                                <w:r w:rsidRPr="003D4F11" w:rsidDel="00723F2F">
                                  <w:rPr>
                                    <w:rFonts w:ascii="Verdana" w:hAnsi="Verdana"/>
                                    <w:sz w:val="20"/>
                                    <w:szCs w:val="20"/>
                                  </w:rPr>
                                  <w:br/>
                                </w:r>
                                <w:r w:rsidRPr="003D4F11" w:rsidDel="00723F2F">
                                  <w:rPr>
                                    <w:rFonts w:ascii="Verdana" w:hAnsi="Verdana"/>
                                    <w:i/>
                                    <w:iCs/>
                                    <w:sz w:val="20"/>
                                    <w:szCs w:val="20"/>
                                  </w:rPr>
                                  <w:delText>Responses should be consistent with data and narrative on demand, need and projected patients provided in Question 2.</w:delText>
                                </w:r>
                              </w:del>
                            </w:p>
                          </w:tc>
                        </w:tr>
                      </w:tbl>
                      <w:p w:rsidR="00723F2F" w:rsidRPr="003D4F11" w:rsidDel="00723F2F" w:rsidRDefault="00723F2F" w:rsidP="005A2C99">
                        <w:pPr>
                          <w:rPr>
                            <w:del w:id="502" w:author="Lisa Wald" w:date="2016-06-06T15:15:00Z"/>
                            <w:rFonts w:ascii="Verdana" w:hAnsi="Verdana"/>
                            <w:sz w:val="20"/>
                            <w:szCs w:val="20"/>
                          </w:rPr>
                        </w:pPr>
                      </w:p>
                    </w:tc>
                  </w:tr>
                  <w:tr w:rsidR="00723F2F" w:rsidRPr="003D4F11" w:rsidDel="00723F2F" w:rsidTr="005A2C99">
                    <w:trPr>
                      <w:tblCellSpacing w:w="7" w:type="dxa"/>
                      <w:jc w:val="center"/>
                      <w:del w:id="503" w:author="Lisa Wald" w:date="2016-06-06T15:15:00Z"/>
                    </w:trPr>
                    <w:tc>
                      <w:tcPr>
                        <w:tcW w:w="0" w:type="auto"/>
                        <w:shd w:val="clear" w:color="auto" w:fill="FFFFFF"/>
                        <w:vAlign w:val="center"/>
                        <w:hideMark/>
                      </w:tcPr>
                      <w:tbl>
                        <w:tblPr>
                          <w:tblW w:w="5000" w:type="pct"/>
                          <w:tblCellSpacing w:w="0" w:type="dxa"/>
                          <w:shd w:val="clear" w:color="auto" w:fill="FFFFCC"/>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504" w:author="Lisa Wald" w:date="2016-06-06T15:15:00Z"/>
                          </w:trPr>
                          <w:tc>
                            <w:tcPr>
                              <w:tcW w:w="150" w:type="pct"/>
                              <w:shd w:val="clear" w:color="auto" w:fill="FFFFCC"/>
                              <w:hideMark/>
                            </w:tcPr>
                            <w:p w:rsidR="00723F2F" w:rsidRPr="003D4F11" w:rsidDel="00723F2F" w:rsidRDefault="00723F2F" w:rsidP="005A2C99">
                              <w:pPr>
                                <w:rPr>
                                  <w:del w:id="505" w:author="Lisa Wald" w:date="2016-06-06T15:15:00Z"/>
                                  <w:rFonts w:ascii="Verdana" w:hAnsi="Verdana"/>
                                  <w:sz w:val="20"/>
                                  <w:szCs w:val="20"/>
                                </w:rPr>
                              </w:pPr>
                              <w:del w:id="506" w:author="Lisa Wald" w:date="2016-06-06T15:15:00Z">
                                <w:r w:rsidRPr="003D4F11" w:rsidDel="00723F2F">
                                  <w:rPr>
                                    <w:rFonts w:ascii="Verdana" w:hAnsi="Verdana"/>
                                    <w:b/>
                                    <w:bCs/>
                                    <w:sz w:val="20"/>
                                    <w:szCs w:val="20"/>
                                  </w:rPr>
                                  <w:delText xml:space="preserve">4a. </w:delText>
                                </w:r>
                              </w:del>
                            </w:p>
                          </w:tc>
                          <w:tc>
                            <w:tcPr>
                              <w:tcW w:w="0" w:type="auto"/>
                              <w:shd w:val="clear" w:color="auto" w:fill="FFFFCC"/>
                              <w:vAlign w:val="center"/>
                              <w:hideMark/>
                            </w:tcPr>
                            <w:p w:rsidR="00723F2F" w:rsidRPr="003D4F11" w:rsidDel="00723F2F" w:rsidRDefault="00723F2F" w:rsidP="005A2C99">
                              <w:pPr>
                                <w:rPr>
                                  <w:del w:id="507" w:author="Lisa Wald" w:date="2016-06-06T15:15:00Z"/>
                                  <w:rFonts w:ascii="Verdana" w:hAnsi="Verdana"/>
                                  <w:sz w:val="20"/>
                                  <w:szCs w:val="20"/>
                                </w:rPr>
                              </w:pPr>
                              <w:del w:id="508" w:author="Lisa Wald" w:date="2016-06-06T15:15:00Z">
                                <w:r w:rsidRPr="003D4F11" w:rsidDel="00723F2F">
                                  <w:rPr>
                                    <w:rFonts w:ascii="Verdana" w:hAnsi="Verdana"/>
                                    <w:sz w:val="20"/>
                                    <w:szCs w:val="20"/>
                                  </w:rPr>
                                  <w:delText xml:space="preserve">By adding this target population, will your health center now serve </w:delText>
                                </w:r>
                                <w:r w:rsidRPr="003D4F11" w:rsidDel="00723F2F">
                                  <w:rPr>
                                    <w:rFonts w:ascii="Verdana" w:hAnsi="Verdana"/>
                                    <w:sz w:val="20"/>
                                    <w:szCs w:val="20"/>
                                    <w:u w:val="single"/>
                                  </w:rPr>
                                  <w:delText>all or part of the target population of another health center</w:delText>
                                </w:r>
                                <w:r w:rsidRPr="003D4F11" w:rsidDel="00723F2F">
                                  <w:rPr>
                                    <w:rFonts w:ascii="Verdana" w:hAnsi="Verdana"/>
                                    <w:sz w:val="20"/>
                                    <w:szCs w:val="20"/>
                                  </w:rPr>
                                  <w:delText xml:space="preserve"> (section 330 grantee or look-alike) and/or of another primary care </w:delText>
                                </w:r>
                                <w:r w:rsidRPr="003D4F11" w:rsidDel="00723F2F">
                                  <w:rPr>
                                    <w:rFonts w:ascii="Verdana" w:hAnsi="Verdana"/>
                                    <w:sz w:val="20"/>
                                    <w:szCs w:val="20"/>
                                    <w:u w:val="single"/>
                                  </w:rPr>
                                  <w:delText>safety net provider</w:delText>
                                </w:r>
                                <w:r w:rsidRPr="003D4F11" w:rsidDel="00723F2F">
                                  <w:rPr>
                                    <w:rFonts w:ascii="Verdana" w:hAnsi="Verdana"/>
                                    <w:sz w:val="20"/>
                                    <w:szCs w:val="20"/>
                                  </w:rPr>
                                  <w:delText xml:space="preserve"> (rural health clinics, critical access hospitals, health departments, etc.)? </w:delText>
                                </w:r>
                                <w:r w:rsidRPr="003D4F11" w:rsidDel="00723F2F">
                                  <w:rPr>
                                    <w:rFonts w:ascii="Verdana" w:hAnsi="Verdana"/>
                                    <w:sz w:val="20"/>
                                    <w:szCs w:val="20"/>
                                  </w:rPr>
                                  <w:br/>
                                </w:r>
                                <w:r w:rsidRPr="003D4F11" w:rsidDel="00723F2F">
                                  <w:rPr>
                                    <w:rFonts w:ascii="Verdana" w:hAnsi="Verdana"/>
                                    <w:sz w:val="20"/>
                                    <w:szCs w:val="20"/>
                                  </w:rPr>
                                  <w:br/>
                                  <w:delText xml:space="preserve">For the purposes of this question: </w:delText>
                                </w:r>
                              </w:del>
                            </w:p>
                            <w:p w:rsidR="00723F2F" w:rsidRPr="003D4F11" w:rsidDel="00723F2F" w:rsidRDefault="00723F2F" w:rsidP="005A2C99">
                              <w:pPr>
                                <w:numPr>
                                  <w:ilvl w:val="0"/>
                                  <w:numId w:val="15"/>
                                </w:numPr>
                                <w:spacing w:before="100" w:beforeAutospacing="1" w:after="100" w:afterAutospacing="1" w:line="240" w:lineRule="auto"/>
                                <w:rPr>
                                  <w:del w:id="509" w:author="Lisa Wald" w:date="2016-06-06T15:15:00Z"/>
                                  <w:rFonts w:ascii="Verdana" w:hAnsi="Verdana"/>
                                  <w:sz w:val="20"/>
                                  <w:szCs w:val="20"/>
                                </w:rPr>
                              </w:pPr>
                              <w:del w:id="510" w:author="Lisa Wald" w:date="2016-06-06T15:15:00Z">
                                <w:r w:rsidRPr="003D4F11" w:rsidDel="00723F2F">
                                  <w:rPr>
                                    <w:rFonts w:ascii="Verdana" w:hAnsi="Verdana"/>
                                    <w:i/>
                                    <w:iCs/>
                                    <w:sz w:val="20"/>
                                    <w:szCs w:val="20"/>
                                  </w:rPr>
                                  <w:delText xml:space="preserve">Service area is defined by the service area zip codes associated with your Form 5B sites. </w:delText>
                                </w:r>
                              </w:del>
                            </w:p>
                            <w:p w:rsidR="00723F2F" w:rsidRPr="003D4F11" w:rsidDel="00723F2F" w:rsidRDefault="00723F2F" w:rsidP="005A2C99">
                              <w:pPr>
                                <w:numPr>
                                  <w:ilvl w:val="0"/>
                                  <w:numId w:val="15"/>
                                </w:numPr>
                                <w:spacing w:before="100" w:beforeAutospacing="1" w:after="100" w:afterAutospacing="1" w:line="240" w:lineRule="auto"/>
                                <w:rPr>
                                  <w:del w:id="511" w:author="Lisa Wald" w:date="2016-06-06T15:15:00Z"/>
                                  <w:rFonts w:ascii="Verdana" w:hAnsi="Verdana"/>
                                  <w:sz w:val="20"/>
                                  <w:szCs w:val="20"/>
                                </w:rPr>
                              </w:pPr>
                              <w:del w:id="512" w:author="Lisa Wald" w:date="2016-06-06T15:15:00Z">
                                <w:r w:rsidRPr="003D4F11" w:rsidDel="00723F2F">
                                  <w:rPr>
                                    <w:rFonts w:ascii="Verdana" w:hAnsi="Verdana"/>
                                    <w:i/>
                                    <w:iCs/>
                                    <w:sz w:val="20"/>
                                    <w:szCs w:val="20"/>
                                  </w:rPr>
                                  <w:delText>Patient population is defined by your current UDS Patient Origin Data.</w:delText>
                                </w:r>
                                <w:r w:rsidRPr="003D4F11" w:rsidDel="00723F2F">
                                  <w:rPr>
                                    <w:rFonts w:ascii="Verdana" w:hAnsi="Verdana"/>
                                    <w:sz w:val="20"/>
                                    <w:szCs w:val="20"/>
                                  </w:rPr>
                                  <w:delText xml:space="preserve"> </w:delText>
                                </w:r>
                              </w:del>
                            </w:p>
                            <w:p w:rsidR="00723F2F" w:rsidRPr="003D4F11" w:rsidDel="00723F2F" w:rsidRDefault="00723F2F" w:rsidP="005A2C99">
                              <w:pPr>
                                <w:numPr>
                                  <w:ilvl w:val="0"/>
                                  <w:numId w:val="15"/>
                                </w:numPr>
                                <w:spacing w:before="100" w:beforeAutospacing="1" w:after="100" w:afterAutospacing="1" w:line="240" w:lineRule="auto"/>
                                <w:rPr>
                                  <w:del w:id="513" w:author="Lisa Wald" w:date="2016-06-06T15:15:00Z"/>
                                  <w:rFonts w:ascii="Verdana" w:hAnsi="Verdana"/>
                                  <w:sz w:val="20"/>
                                  <w:szCs w:val="20"/>
                                </w:rPr>
                              </w:pPr>
                              <w:del w:id="514" w:author="Lisa Wald" w:date="2016-06-06T15:15:00Z">
                                <w:r w:rsidRPr="003D4F11" w:rsidDel="00723F2F">
                                  <w:rPr>
                                    <w:rFonts w:ascii="Verdana" w:hAnsi="Verdana"/>
                                    <w:i/>
                                    <w:iCs/>
                                    <w:sz w:val="20"/>
                                    <w:szCs w:val="20"/>
                                  </w:rPr>
                                  <w:delText>Target population is defined in your most recent approved application.</w:delText>
                                </w:r>
                              </w:del>
                            </w:p>
                          </w:tc>
                        </w:tr>
                      </w:tbl>
                      <w:p w:rsidR="00723F2F" w:rsidRPr="003D4F11" w:rsidDel="00723F2F" w:rsidRDefault="00723F2F" w:rsidP="005A2C99">
                        <w:pPr>
                          <w:rPr>
                            <w:del w:id="515" w:author="Lisa Wald" w:date="2016-06-06T15:15:00Z"/>
                            <w:rFonts w:ascii="Verdana" w:hAnsi="Verdana"/>
                            <w:sz w:val="20"/>
                            <w:szCs w:val="20"/>
                          </w:rPr>
                        </w:pPr>
                      </w:p>
                    </w:tc>
                  </w:tr>
                  <w:tr w:rsidR="00723F2F" w:rsidRPr="003D4F11" w:rsidDel="00723F2F" w:rsidTr="005A2C99">
                    <w:trPr>
                      <w:tblCellSpacing w:w="7" w:type="dxa"/>
                      <w:jc w:val="center"/>
                      <w:del w:id="516"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517" w:author="Lisa Wald" w:date="2016-06-06T15:15:00Z"/>
                          </w:trPr>
                          <w:tc>
                            <w:tcPr>
                              <w:tcW w:w="150" w:type="pct"/>
                              <w:hideMark/>
                            </w:tcPr>
                            <w:p w:rsidR="00723F2F" w:rsidRPr="003D4F11" w:rsidDel="00723F2F" w:rsidRDefault="00723F2F" w:rsidP="005A2C99">
                              <w:pPr>
                                <w:rPr>
                                  <w:del w:id="518" w:author="Lisa Wald" w:date="2016-06-06T15:15:00Z"/>
                                  <w:rFonts w:ascii="Verdana" w:hAnsi="Verdana"/>
                                  <w:sz w:val="20"/>
                                  <w:szCs w:val="20"/>
                                </w:rPr>
                              </w:pPr>
                            </w:p>
                          </w:tc>
                          <w:tc>
                            <w:tcPr>
                              <w:tcW w:w="0" w:type="auto"/>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82"/>
                                <w:gridCol w:w="706"/>
                              </w:tblGrid>
                              <w:tr w:rsidR="00723F2F" w:rsidRPr="003D4F11" w:rsidDel="00723F2F" w:rsidTr="005A2C99">
                                <w:trPr>
                                  <w:tblCellSpacing w:w="15" w:type="dxa"/>
                                  <w:del w:id="519" w:author="Lisa Wald" w:date="2016-06-06T15:15:00Z"/>
                                </w:trPr>
                                <w:tc>
                                  <w:tcPr>
                                    <w:tcW w:w="0" w:type="auto"/>
                                    <w:vAlign w:val="center"/>
                                    <w:hideMark/>
                                  </w:tcPr>
                                  <w:p w:rsidR="00723F2F" w:rsidRPr="003D4F11" w:rsidDel="00723F2F" w:rsidRDefault="00723F2F" w:rsidP="005A2C99">
                                    <w:pPr>
                                      <w:rPr>
                                        <w:del w:id="520" w:author="Lisa Wald" w:date="2016-06-06T15:15:00Z"/>
                                        <w:rFonts w:ascii="Verdana" w:hAnsi="Verdana"/>
                                        <w:sz w:val="20"/>
                                        <w:szCs w:val="20"/>
                                      </w:rPr>
                                    </w:pPr>
                                    <w:del w:id="521" w:author="Lisa Wald" w:date="2016-06-06T15:15:00Z">
                                      <w:r w:rsidRPr="003D4F11" w:rsidDel="00723F2F">
                                        <w:rPr>
                                          <w:rFonts w:ascii="Verdana" w:hAnsi="Verdana"/>
                                          <w:sz w:val="20"/>
                                          <w:szCs w:val="20"/>
                                        </w:rPr>
                                        <w:object w:dxaOrig="225" w:dyaOrig="225">
                                          <v:shape id="_x0000_i1442" type="#_x0000_t75" style="width:18pt;height:15.8pt" o:ole="">
                                            <v:imagedata r:id="rId32" o:title=""/>
                                          </v:shape>
                                          <w:control r:id="rId33" w:name="DefaultOcxName28" w:shapeid="_x0000_i1442"/>
                                        </w:object>
                                      </w:r>
                                      <w:r w:rsidRPr="003D4F11" w:rsidDel="00723F2F">
                                        <w:rPr>
                                          <w:rFonts w:ascii="Verdana" w:hAnsi="Verdana"/>
                                          <w:sz w:val="20"/>
                                          <w:szCs w:val="20"/>
                                        </w:rPr>
                                        <w:delText>Yes</w:delText>
                                      </w:r>
                                    </w:del>
                                  </w:p>
                                </w:tc>
                                <w:tc>
                                  <w:tcPr>
                                    <w:tcW w:w="0" w:type="auto"/>
                                    <w:vAlign w:val="center"/>
                                    <w:hideMark/>
                                  </w:tcPr>
                                  <w:p w:rsidR="00723F2F" w:rsidRPr="003D4F11" w:rsidDel="00723F2F" w:rsidRDefault="00723F2F" w:rsidP="005A2C99">
                                    <w:pPr>
                                      <w:rPr>
                                        <w:del w:id="522" w:author="Lisa Wald" w:date="2016-06-06T15:15:00Z"/>
                                        <w:rFonts w:ascii="Verdana" w:hAnsi="Verdana"/>
                                        <w:sz w:val="20"/>
                                        <w:szCs w:val="20"/>
                                      </w:rPr>
                                    </w:pPr>
                                    <w:del w:id="523" w:author="Lisa Wald" w:date="2016-06-06T15:15:00Z">
                                      <w:r w:rsidRPr="003D4F11" w:rsidDel="00723F2F">
                                        <w:rPr>
                                          <w:rFonts w:ascii="Verdana" w:hAnsi="Verdana"/>
                                          <w:sz w:val="20"/>
                                          <w:szCs w:val="20"/>
                                        </w:rPr>
                                        <w:object w:dxaOrig="225" w:dyaOrig="225">
                                          <v:shape id="_x0000_i1441" type="#_x0000_t75" style="width:18pt;height:15.8pt" o:ole="">
                                            <v:imagedata r:id="rId32" o:title=""/>
                                          </v:shape>
                                          <w:control r:id="rId34" w:name="DefaultOcxName29" w:shapeid="_x0000_i1441"/>
                                        </w:object>
                                      </w:r>
                                      <w:r w:rsidRPr="003D4F11" w:rsidDel="00723F2F">
                                        <w:rPr>
                                          <w:rFonts w:ascii="Verdana" w:hAnsi="Verdana"/>
                                          <w:sz w:val="20"/>
                                          <w:szCs w:val="20"/>
                                        </w:rPr>
                                        <w:delText>No</w:delText>
                                      </w:r>
                                    </w:del>
                                  </w:p>
                                </w:tc>
                              </w:tr>
                            </w:tbl>
                            <w:p w:rsidR="00723F2F" w:rsidRPr="003D4F11" w:rsidDel="00723F2F" w:rsidRDefault="00723F2F" w:rsidP="005A2C99">
                              <w:pPr>
                                <w:rPr>
                                  <w:del w:id="524" w:author="Lisa Wald" w:date="2016-06-06T15:15:00Z"/>
                                  <w:rFonts w:ascii="Verdana" w:hAnsi="Verdana"/>
                                  <w:sz w:val="20"/>
                                  <w:szCs w:val="20"/>
                                </w:rPr>
                              </w:pPr>
                            </w:p>
                          </w:tc>
                        </w:tr>
                      </w:tbl>
                      <w:p w:rsidR="00723F2F" w:rsidRPr="003D4F11" w:rsidDel="00723F2F" w:rsidRDefault="00723F2F" w:rsidP="005A2C99">
                        <w:pPr>
                          <w:rPr>
                            <w:del w:id="525" w:author="Lisa Wald" w:date="2016-06-06T15:15:00Z"/>
                            <w:rFonts w:ascii="Verdana" w:hAnsi="Verdana"/>
                            <w:sz w:val="20"/>
                            <w:szCs w:val="20"/>
                          </w:rPr>
                        </w:pPr>
                      </w:p>
                    </w:tc>
                  </w:tr>
                  <w:tr w:rsidR="00723F2F" w:rsidRPr="003D4F11" w:rsidDel="00723F2F" w:rsidTr="005A2C99">
                    <w:trPr>
                      <w:tblCellSpacing w:w="7" w:type="dxa"/>
                      <w:jc w:val="center"/>
                      <w:del w:id="526"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527" w:author="Lisa Wald" w:date="2016-06-06T15:15:00Z"/>
                          </w:trPr>
                          <w:tc>
                            <w:tcPr>
                              <w:tcW w:w="150" w:type="pct"/>
                              <w:hideMark/>
                            </w:tcPr>
                            <w:p w:rsidR="00723F2F" w:rsidRPr="003D4F11" w:rsidDel="00723F2F" w:rsidRDefault="00723F2F" w:rsidP="005A2C99">
                              <w:pPr>
                                <w:rPr>
                                  <w:del w:id="528"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529" w:author="Lisa Wald" w:date="2016-06-06T15:15:00Z"/>
                                  <w:rFonts w:ascii="Verdana" w:hAnsi="Verdana"/>
                                  <w:sz w:val="20"/>
                                  <w:szCs w:val="20"/>
                                </w:rPr>
                              </w:pPr>
                              <w:del w:id="530" w:author="Lisa Wald" w:date="2016-06-06T15:15:00Z">
                                <w:r w:rsidRPr="003D4F11" w:rsidDel="00723F2F">
                                  <w:rPr>
                                    <w:rFonts w:ascii="Verdana" w:hAnsi="Verdana"/>
                                    <w:b/>
                                    <w:bCs/>
                                    <w:sz w:val="20"/>
                                    <w:szCs w:val="20"/>
                                  </w:rPr>
                                  <w:delText>If Yes</w:delText>
                                </w:r>
                                <w:r w:rsidRPr="003D4F11" w:rsidDel="00723F2F">
                                  <w:rPr>
                                    <w:rFonts w:ascii="Verdana" w:hAnsi="Verdana"/>
                                    <w:sz w:val="20"/>
                                    <w:szCs w:val="20"/>
                                  </w:rPr>
                                  <w:delText xml:space="preserve">, list these other health centers and/or safety net providers and discuss how this change in scope will </w:delText>
                                </w:r>
                                <w:r w:rsidRPr="003D4F11" w:rsidDel="00723F2F">
                                  <w:rPr>
                                    <w:rFonts w:ascii="Verdana" w:hAnsi="Verdana"/>
                                    <w:sz w:val="20"/>
                                    <w:szCs w:val="20"/>
                                    <w:u w:val="single"/>
                                  </w:rPr>
                                  <w:delText>complement</w:delText>
                                </w:r>
                                <w:r w:rsidRPr="003D4F11" w:rsidDel="00723F2F">
                                  <w:rPr>
                                    <w:rFonts w:ascii="Verdana" w:hAnsi="Verdana"/>
                                    <w:sz w:val="20"/>
                                    <w:szCs w:val="20"/>
                                  </w:rPr>
                                  <w:delText xml:space="preserve"> these existing primary care resources for the target population so as to </w:delText>
                                </w:r>
                                <w:r w:rsidRPr="003D4F11" w:rsidDel="00723F2F">
                                  <w:rPr>
                                    <w:rFonts w:ascii="Verdana" w:hAnsi="Verdana"/>
                                    <w:sz w:val="20"/>
                                    <w:szCs w:val="20"/>
                                    <w:u w:val="single"/>
                                  </w:rPr>
                                  <w:delText>minimize the potential for unnecessary duplication and/or overlap</w:delText>
                                </w:r>
                                <w:r w:rsidRPr="003D4F11" w:rsidDel="00723F2F">
                                  <w:rPr>
                                    <w:rFonts w:ascii="Verdana" w:hAnsi="Verdana"/>
                                    <w:sz w:val="20"/>
                                    <w:szCs w:val="20"/>
                                  </w:rPr>
                                  <w:delText xml:space="preserve"> in services, sites, or programs. </w:delText>
                                </w:r>
                                <w:r w:rsidRPr="003D4F11" w:rsidDel="00723F2F">
                                  <w:rPr>
                                    <w:rFonts w:ascii="Verdana" w:hAnsi="Verdana"/>
                                    <w:b/>
                                    <w:bCs/>
                                    <w:i/>
                                    <w:iCs/>
                                    <w:sz w:val="20"/>
                                    <w:szCs w:val="20"/>
                                  </w:rPr>
                                  <w:delText xml:space="preserve">Continue to 4b </w:delText>
                                </w:r>
                                <w:r w:rsidRPr="003D4F11" w:rsidDel="00723F2F">
                                  <w:rPr>
                                    <w:rFonts w:ascii="Verdana" w:hAnsi="Verdana"/>
                                    <w:b/>
                                    <w:bCs/>
                                    <w:i/>
                                    <w:iCs/>
                                    <w:sz w:val="20"/>
                                    <w:szCs w:val="20"/>
                                    <w:u w:val="single"/>
                                  </w:rPr>
                                  <w:delText>only</w:delText>
                                </w:r>
                                <w:r w:rsidRPr="003D4F11" w:rsidDel="00723F2F">
                                  <w:rPr>
                                    <w:rFonts w:ascii="Verdana" w:hAnsi="Verdana"/>
                                    <w:b/>
                                    <w:bCs/>
                                    <w:i/>
                                    <w:iCs/>
                                    <w:sz w:val="20"/>
                                    <w:szCs w:val="20"/>
                                  </w:rPr>
                                  <w:delText xml:space="preserve"> if this change in scope will result in your health center serving all or part of the target population of another </w:delText>
                                </w:r>
                                <w:r w:rsidRPr="003D4F11" w:rsidDel="00723F2F">
                                  <w:rPr>
                                    <w:rFonts w:ascii="Verdana" w:hAnsi="Verdana"/>
                                    <w:b/>
                                    <w:bCs/>
                                    <w:i/>
                                    <w:iCs/>
                                    <w:sz w:val="20"/>
                                    <w:szCs w:val="20"/>
                                    <w:u w:val="single"/>
                                  </w:rPr>
                                  <w:delText xml:space="preserve">health center </w:delText>
                                </w:r>
                                <w:r w:rsidRPr="003D4F11" w:rsidDel="00723F2F">
                                  <w:rPr>
                                    <w:rFonts w:ascii="Verdana" w:hAnsi="Verdana"/>
                                    <w:b/>
                                    <w:bCs/>
                                    <w:i/>
                                    <w:iCs/>
                                    <w:sz w:val="20"/>
                                    <w:szCs w:val="20"/>
                                  </w:rPr>
                                  <w:delText xml:space="preserve">(section 330 grantee or look-alike). Otherwise, continue to Question 5. </w:delText>
                                </w:r>
                              </w:del>
                            </w:p>
                          </w:tc>
                        </w:tr>
                        <w:tr w:rsidR="00723F2F" w:rsidRPr="003D4F11" w:rsidDel="00723F2F" w:rsidTr="005A2C99">
                          <w:trPr>
                            <w:tblCellSpacing w:w="0" w:type="dxa"/>
                            <w:del w:id="531" w:author="Lisa Wald" w:date="2016-06-06T15:15:00Z"/>
                          </w:trPr>
                          <w:tc>
                            <w:tcPr>
                              <w:tcW w:w="150" w:type="pct"/>
                              <w:hideMark/>
                            </w:tcPr>
                            <w:p w:rsidR="00723F2F" w:rsidRPr="003D4F11" w:rsidDel="00723F2F" w:rsidRDefault="00723F2F" w:rsidP="005A2C99">
                              <w:pPr>
                                <w:rPr>
                                  <w:del w:id="532"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533" w:author="Lisa Wald" w:date="2016-06-06T15:15:00Z"/>
                                  <w:rFonts w:ascii="Verdana" w:hAnsi="Verdana"/>
                                  <w:sz w:val="20"/>
                                  <w:szCs w:val="20"/>
                                </w:rPr>
                              </w:pPr>
                              <w:del w:id="534" w:author="Lisa Wald" w:date="2016-06-06T15:15:00Z">
                                <w:r w:rsidRPr="003D4F11" w:rsidDel="00723F2F">
                                  <w:rPr>
                                    <w:rFonts w:ascii="Verdana" w:hAnsi="Verdana"/>
                                    <w:sz w:val="20"/>
                                    <w:szCs w:val="20"/>
                                  </w:rPr>
                                  <w:delText>Maximum paragraph(s) allowed approximately: 3 (3000 character(s) remaining)</w:delText>
                                </w:r>
                                <w:r w:rsidRPr="003D4F11" w:rsidDel="00723F2F">
                                  <w:rPr>
                                    <w:rFonts w:ascii="Verdana" w:hAnsi="Verdana"/>
                                    <w:sz w:val="20"/>
                                    <w:szCs w:val="20"/>
                                  </w:rPr>
                                  <w:br/>
                                </w:r>
                                <w:r w:rsidRPr="003D4F11" w:rsidDel="00723F2F">
                                  <w:rPr>
                                    <w:rFonts w:ascii="Verdana" w:hAnsi="Verdana"/>
                                    <w:sz w:val="20"/>
                                    <w:szCs w:val="20"/>
                                  </w:rPr>
                                  <w:object w:dxaOrig="225" w:dyaOrig="225">
                                    <v:shape id="_x0000_i1440" type="#_x0000_t75" style="width:132.55pt;height:66.55pt" o:ole="">
                                      <v:imagedata r:id="rId11" o:title=""/>
                                    </v:shape>
                                    <w:control r:id="rId35" w:name="DefaultOcxName30" w:shapeid="_x0000_i1440"/>
                                  </w:object>
                                </w:r>
                              </w:del>
                            </w:p>
                          </w:tc>
                        </w:tr>
                        <w:tr w:rsidR="00723F2F" w:rsidRPr="003D4F11" w:rsidDel="00723F2F" w:rsidTr="005A2C99">
                          <w:trPr>
                            <w:tblCellSpacing w:w="0" w:type="dxa"/>
                            <w:del w:id="535" w:author="Lisa Wald" w:date="2016-06-06T15:15:00Z"/>
                          </w:trPr>
                          <w:tc>
                            <w:tcPr>
                              <w:tcW w:w="150" w:type="pct"/>
                              <w:hideMark/>
                            </w:tcPr>
                            <w:p w:rsidR="00723F2F" w:rsidRPr="003D4F11" w:rsidDel="00723F2F" w:rsidRDefault="00723F2F" w:rsidP="005A2C99">
                              <w:pPr>
                                <w:rPr>
                                  <w:del w:id="536"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537" w:author="Lisa Wald" w:date="2016-06-06T15:15:00Z"/>
                                  <w:rFonts w:ascii="Verdana" w:hAnsi="Verdana"/>
                                  <w:sz w:val="20"/>
                                  <w:szCs w:val="20"/>
                                </w:rPr>
                              </w:pPr>
                              <w:del w:id="538" w:author="Lisa Wald" w:date="2016-06-06T15:15:00Z">
                                <w:r w:rsidRPr="003D4F11" w:rsidDel="00723F2F">
                                  <w:rPr>
                                    <w:rFonts w:ascii="Verdana" w:hAnsi="Verdana"/>
                                    <w:b/>
                                    <w:bCs/>
                                    <w:sz w:val="20"/>
                                    <w:szCs w:val="20"/>
                                  </w:rPr>
                                  <w:delText>If No</w:delText>
                                </w:r>
                                <w:r w:rsidRPr="003D4F11" w:rsidDel="00723F2F">
                                  <w:rPr>
                                    <w:rFonts w:ascii="Verdana" w:hAnsi="Verdana"/>
                                    <w:sz w:val="20"/>
                                    <w:szCs w:val="20"/>
                                  </w:rPr>
                                  <w:delText>, continue directly to Question 5.</w:delText>
                                </w:r>
                              </w:del>
                            </w:p>
                          </w:tc>
                        </w:tr>
                      </w:tbl>
                      <w:p w:rsidR="00723F2F" w:rsidRPr="003D4F11" w:rsidDel="00723F2F" w:rsidRDefault="00723F2F" w:rsidP="005A2C99">
                        <w:pPr>
                          <w:rPr>
                            <w:del w:id="539" w:author="Lisa Wald" w:date="2016-06-06T15:15:00Z"/>
                            <w:rFonts w:ascii="Verdana" w:hAnsi="Verdana"/>
                            <w:sz w:val="20"/>
                            <w:szCs w:val="20"/>
                          </w:rPr>
                        </w:pPr>
                      </w:p>
                    </w:tc>
                  </w:tr>
                  <w:tr w:rsidR="00723F2F" w:rsidRPr="003D4F11" w:rsidDel="00723F2F" w:rsidTr="005A2C99">
                    <w:trPr>
                      <w:tblCellSpacing w:w="7" w:type="dxa"/>
                      <w:jc w:val="center"/>
                      <w:del w:id="540"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12501"/>
                          <w:gridCol w:w="1045"/>
                        </w:tblGrid>
                        <w:tr w:rsidR="00723F2F" w:rsidRPr="003D4F11" w:rsidDel="00723F2F" w:rsidTr="005A2C99">
                          <w:trPr>
                            <w:tblCellSpacing w:w="0" w:type="dxa"/>
                            <w:del w:id="541" w:author="Lisa Wald" w:date="2016-06-06T15:15:00Z"/>
                          </w:trPr>
                          <w:tc>
                            <w:tcPr>
                              <w:tcW w:w="0" w:type="auto"/>
                              <w:vAlign w:val="center"/>
                              <w:hideMark/>
                            </w:tcPr>
                            <w:p w:rsidR="00723F2F" w:rsidRPr="003D4F11" w:rsidDel="00723F2F" w:rsidRDefault="00723F2F" w:rsidP="005A2C99">
                              <w:pPr>
                                <w:rPr>
                                  <w:del w:id="542" w:author="Lisa Wald" w:date="2016-06-06T15:15:00Z"/>
                                  <w:rFonts w:ascii="Verdana" w:hAnsi="Verdana"/>
                                  <w:sz w:val="20"/>
                                  <w:szCs w:val="20"/>
                                </w:rPr>
                              </w:pPr>
                              <w:del w:id="543" w:author="Lisa Wald" w:date="2016-06-06T15:15:00Z">
                                <w:r w:rsidRPr="003D4F11" w:rsidDel="00723F2F">
                                  <w:rPr>
                                    <w:rFonts w:ascii="Verdana" w:hAnsi="Verdana"/>
                                    <w:b/>
                                    <w:bCs/>
                                    <w:sz w:val="20"/>
                                    <w:szCs w:val="20"/>
                                  </w:rPr>
                                  <w:delText xml:space="preserve">Click "Save" button to save all information within this page. </w:delText>
                                </w:r>
                              </w:del>
                            </w:p>
                          </w:tc>
                          <w:tc>
                            <w:tcPr>
                              <w:tcW w:w="0" w:type="auto"/>
                              <w:vAlign w:val="center"/>
                              <w:hideMark/>
                            </w:tcPr>
                            <w:p w:rsidR="00723F2F" w:rsidRPr="003D4F11" w:rsidDel="00723F2F" w:rsidRDefault="00723F2F" w:rsidP="005A2C99">
                              <w:pPr>
                                <w:jc w:val="right"/>
                                <w:rPr>
                                  <w:del w:id="544" w:author="Lisa Wald" w:date="2016-06-06T15:15:00Z"/>
                                  <w:rFonts w:ascii="Verdana" w:hAnsi="Verdana"/>
                                  <w:sz w:val="20"/>
                                  <w:szCs w:val="20"/>
                                </w:rPr>
                              </w:pPr>
                              <w:del w:id="545" w:author="Lisa Wald" w:date="2016-06-06T15:15:00Z">
                                <w:r w:rsidRPr="003D4F11" w:rsidDel="00723F2F">
                                  <w:rPr>
                                    <w:rFonts w:ascii="Verdana" w:hAnsi="Verdana"/>
                                    <w:sz w:val="20"/>
                                    <w:szCs w:val="20"/>
                                  </w:rPr>
                                  <w:object w:dxaOrig="225" w:dyaOrig="225">
                                    <v:shape id="_x0000_i1439" type="#_x0000_t75" style="width:28.35pt;height:20.2pt" o:ole="">
                                      <v:imagedata r:id="rId36" o:title=""/>
                                    </v:shape>
                                    <w:control r:id="rId37" w:name="DefaultOcxName31" w:shapeid="_x0000_i1439"/>
                                  </w:object>
                                </w:r>
                              </w:del>
                            </w:p>
                          </w:tc>
                        </w:tr>
                      </w:tbl>
                      <w:p w:rsidR="00723F2F" w:rsidRPr="003D4F11" w:rsidDel="00723F2F" w:rsidRDefault="00723F2F" w:rsidP="005A2C99">
                        <w:pPr>
                          <w:rPr>
                            <w:del w:id="546" w:author="Lisa Wald" w:date="2016-06-06T15:15:00Z"/>
                            <w:rFonts w:ascii="Verdana" w:hAnsi="Verdana"/>
                            <w:sz w:val="20"/>
                            <w:szCs w:val="20"/>
                          </w:rPr>
                        </w:pPr>
                      </w:p>
                    </w:tc>
                  </w:tr>
                  <w:tr w:rsidR="00723F2F" w:rsidRPr="003D4F11" w:rsidDel="00723F2F" w:rsidTr="005A2C99">
                    <w:trPr>
                      <w:tblCellSpacing w:w="7" w:type="dxa"/>
                      <w:jc w:val="center"/>
                      <w:del w:id="547" w:author="Lisa Wald" w:date="2016-06-06T15:15:00Z"/>
                    </w:trPr>
                    <w:tc>
                      <w:tcPr>
                        <w:tcW w:w="0" w:type="auto"/>
                        <w:shd w:val="clear" w:color="auto" w:fill="FFFFFF"/>
                        <w:vAlign w:val="center"/>
                        <w:hideMark/>
                      </w:tcPr>
                      <w:tbl>
                        <w:tblPr>
                          <w:tblW w:w="5000" w:type="pct"/>
                          <w:tblCellSpacing w:w="0" w:type="dxa"/>
                          <w:shd w:val="clear" w:color="auto" w:fill="FFFFCC"/>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548" w:author="Lisa Wald" w:date="2016-06-06T15:15:00Z"/>
                          </w:trPr>
                          <w:tc>
                            <w:tcPr>
                              <w:tcW w:w="150" w:type="pct"/>
                              <w:shd w:val="clear" w:color="auto" w:fill="FFFFCC"/>
                              <w:hideMark/>
                            </w:tcPr>
                            <w:p w:rsidR="00723F2F" w:rsidRPr="003D4F11" w:rsidDel="00723F2F" w:rsidRDefault="00723F2F" w:rsidP="005A2C99">
                              <w:pPr>
                                <w:rPr>
                                  <w:del w:id="549" w:author="Lisa Wald" w:date="2016-06-06T15:15:00Z"/>
                                  <w:rFonts w:ascii="Verdana" w:hAnsi="Verdana"/>
                                  <w:sz w:val="20"/>
                                  <w:szCs w:val="20"/>
                                </w:rPr>
                              </w:pPr>
                              <w:del w:id="550" w:author="Lisa Wald" w:date="2016-06-06T15:15:00Z">
                                <w:r w:rsidRPr="003D4F11" w:rsidDel="00723F2F">
                                  <w:rPr>
                                    <w:rFonts w:ascii="Verdana" w:hAnsi="Verdana"/>
                                    <w:b/>
                                    <w:bCs/>
                                    <w:sz w:val="20"/>
                                    <w:szCs w:val="20"/>
                                  </w:rPr>
                                  <w:delText xml:space="preserve">4b. </w:delText>
                                </w:r>
                              </w:del>
                            </w:p>
                          </w:tc>
                          <w:tc>
                            <w:tcPr>
                              <w:tcW w:w="0" w:type="auto"/>
                              <w:shd w:val="clear" w:color="auto" w:fill="FFFFCC"/>
                              <w:vAlign w:val="center"/>
                              <w:hideMark/>
                            </w:tcPr>
                            <w:p w:rsidR="00723F2F" w:rsidRPr="003D4F11" w:rsidDel="00723F2F" w:rsidRDefault="00723F2F" w:rsidP="005A2C99">
                              <w:pPr>
                                <w:rPr>
                                  <w:del w:id="551" w:author="Lisa Wald" w:date="2016-06-06T15:15:00Z"/>
                                  <w:rFonts w:ascii="Verdana" w:hAnsi="Verdana"/>
                                  <w:sz w:val="20"/>
                                  <w:szCs w:val="20"/>
                                </w:rPr>
                              </w:pPr>
                              <w:del w:id="552" w:author="Lisa Wald" w:date="2016-06-06T15:15:00Z">
                                <w:r w:rsidRPr="003D4F11" w:rsidDel="00723F2F">
                                  <w:rPr>
                                    <w:rFonts w:ascii="Verdana" w:hAnsi="Verdana"/>
                                    <w:sz w:val="20"/>
                                    <w:szCs w:val="20"/>
                                  </w:rPr>
                                  <w:delText xml:space="preserve">As the health center is proposing to serve </w:delText>
                                </w:r>
                                <w:r w:rsidRPr="003D4F11" w:rsidDel="00723F2F">
                                  <w:rPr>
                                    <w:rFonts w:ascii="Verdana" w:hAnsi="Verdana"/>
                                    <w:sz w:val="20"/>
                                    <w:szCs w:val="20"/>
                                    <w:u w:val="single"/>
                                  </w:rPr>
                                  <w:delText>all or part of the target population of another health center</w:delText>
                                </w:r>
                                <w:r w:rsidRPr="003D4F11" w:rsidDel="00723F2F">
                                  <w:rPr>
                                    <w:rFonts w:ascii="Verdana" w:hAnsi="Verdana"/>
                                    <w:sz w:val="20"/>
                                    <w:szCs w:val="20"/>
                                  </w:rPr>
                                  <w:delText xml:space="preserve">, discuss the necessity and justification of this overlap (e.g. do the health care needs of the proposed new target population exceed the capacity of the existing health center(s) site(s) in the service area?) </w:delText>
                                </w:r>
                                <w:r w:rsidRPr="003D4F11" w:rsidDel="00723F2F">
                                  <w:rPr>
                                    <w:rFonts w:ascii="Verdana" w:hAnsi="Verdana"/>
                                    <w:i/>
                                    <w:iCs/>
                                    <w:sz w:val="20"/>
                                    <w:szCs w:val="20"/>
                                  </w:rPr>
                                  <w:delText xml:space="preserve">See </w:delText>
                                </w:r>
                                <w:r w:rsidDel="00723F2F">
                                  <w:fldChar w:fldCharType="begin"/>
                                </w:r>
                                <w:r w:rsidDel="00723F2F">
                                  <w:delInstrText xml:space="preserve"> HYPERLINK "http://www.bphc.hrsa.gov/policiesregulations/policies/pin200709.html" \t "_blank" </w:delInstrText>
                                </w:r>
                                <w:r w:rsidDel="00723F2F">
                                  <w:fldChar w:fldCharType="separate"/>
                                </w:r>
                                <w:r w:rsidRPr="003D4F11" w:rsidDel="00723F2F">
                                  <w:rPr>
                                    <w:rStyle w:val="Hyperlink"/>
                                    <w:rFonts w:ascii="Verdana" w:hAnsi="Verdana"/>
                                    <w:i/>
                                    <w:iCs/>
                                    <w:sz w:val="20"/>
                                    <w:szCs w:val="20"/>
                                  </w:rPr>
                                  <w:delText>PIN 2007-09: Service Area Overlap Policy and Process</w:delText>
                                </w:r>
                                <w:r w:rsidDel="00723F2F">
                                  <w:rPr>
                                    <w:rStyle w:val="Hyperlink"/>
                                    <w:rFonts w:ascii="Verdana" w:hAnsi="Verdana"/>
                                    <w:i/>
                                    <w:iCs/>
                                    <w:sz w:val="20"/>
                                    <w:szCs w:val="20"/>
                                  </w:rPr>
                                  <w:fldChar w:fldCharType="end"/>
                                </w:r>
                                <w:r w:rsidRPr="003D4F11" w:rsidDel="00723F2F">
                                  <w:rPr>
                                    <w:rFonts w:ascii="Verdana" w:hAnsi="Verdana"/>
                                    <w:i/>
                                    <w:iCs/>
                                    <w:sz w:val="20"/>
                                    <w:szCs w:val="20"/>
                                  </w:rPr>
                                  <w:delText xml:space="preserve"> for more information HRSA’s principles for assessing individual situations of service area overlap.</w:delText>
                                </w:r>
                              </w:del>
                            </w:p>
                          </w:tc>
                        </w:tr>
                      </w:tbl>
                      <w:p w:rsidR="00723F2F" w:rsidRPr="003D4F11" w:rsidDel="00723F2F" w:rsidRDefault="00723F2F" w:rsidP="005A2C99">
                        <w:pPr>
                          <w:rPr>
                            <w:del w:id="553" w:author="Lisa Wald" w:date="2016-06-06T15:15:00Z"/>
                            <w:rFonts w:ascii="Verdana" w:hAnsi="Verdana"/>
                            <w:sz w:val="20"/>
                            <w:szCs w:val="20"/>
                          </w:rPr>
                        </w:pPr>
                      </w:p>
                    </w:tc>
                  </w:tr>
                  <w:tr w:rsidR="00723F2F" w:rsidRPr="003D4F11" w:rsidDel="00723F2F" w:rsidTr="005A2C99">
                    <w:trPr>
                      <w:tblCellSpacing w:w="7" w:type="dxa"/>
                      <w:jc w:val="center"/>
                      <w:del w:id="554"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555" w:author="Lisa Wald" w:date="2016-06-06T15:15:00Z"/>
                          </w:trPr>
                          <w:tc>
                            <w:tcPr>
                              <w:tcW w:w="150" w:type="pct"/>
                              <w:hideMark/>
                            </w:tcPr>
                            <w:p w:rsidR="00723F2F" w:rsidRPr="003D4F11" w:rsidDel="00723F2F" w:rsidRDefault="00723F2F" w:rsidP="005A2C99">
                              <w:pPr>
                                <w:rPr>
                                  <w:del w:id="556"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557" w:author="Lisa Wald" w:date="2016-06-06T15:15:00Z"/>
                                  <w:rFonts w:ascii="Verdana" w:hAnsi="Verdana"/>
                                  <w:sz w:val="20"/>
                                  <w:szCs w:val="20"/>
                                </w:rPr>
                              </w:pPr>
                              <w:del w:id="558" w:author="Lisa Wald" w:date="2016-06-06T15:15:00Z">
                                <w:r w:rsidRPr="003D4F11" w:rsidDel="00723F2F">
                                  <w:rPr>
                                    <w:rFonts w:ascii="Verdana" w:hAnsi="Verdana"/>
                                    <w:sz w:val="20"/>
                                    <w:szCs w:val="20"/>
                                  </w:rPr>
                                  <w:delText>Maximum paragraph(s) allowed approximately: 3 (3000 character(s) remaining)</w:delText>
                                </w:r>
                                <w:r w:rsidRPr="003D4F11" w:rsidDel="00723F2F">
                                  <w:rPr>
                                    <w:rFonts w:ascii="Verdana" w:hAnsi="Verdana"/>
                                    <w:sz w:val="20"/>
                                    <w:szCs w:val="20"/>
                                  </w:rPr>
                                  <w:br/>
                                </w:r>
                                <w:r w:rsidRPr="003D4F11" w:rsidDel="00723F2F">
                                  <w:rPr>
                                    <w:rFonts w:ascii="Verdana" w:hAnsi="Verdana"/>
                                    <w:sz w:val="20"/>
                                    <w:szCs w:val="20"/>
                                  </w:rPr>
                                  <w:object w:dxaOrig="225" w:dyaOrig="225">
                                    <v:shape id="_x0000_i1438" type="#_x0000_t75" style="width:132.55pt;height:66.55pt" o:ole="">
                                      <v:imagedata r:id="rId11" o:title=""/>
                                    </v:shape>
                                    <w:control r:id="rId38" w:name="DefaultOcxName32" w:shapeid="_x0000_i1438"/>
                                  </w:object>
                                </w:r>
                              </w:del>
                            </w:p>
                          </w:tc>
                        </w:tr>
                        <w:tr w:rsidR="00723F2F" w:rsidRPr="003D4F11" w:rsidDel="00723F2F" w:rsidTr="005A2C99">
                          <w:trPr>
                            <w:tblCellSpacing w:w="0" w:type="dxa"/>
                            <w:del w:id="559" w:author="Lisa Wald" w:date="2016-06-06T15:15:00Z"/>
                          </w:trPr>
                          <w:tc>
                            <w:tcPr>
                              <w:tcW w:w="150" w:type="pct"/>
                              <w:hideMark/>
                            </w:tcPr>
                            <w:p w:rsidR="00723F2F" w:rsidRPr="003D4F11" w:rsidDel="00723F2F" w:rsidRDefault="00723F2F" w:rsidP="005A2C99">
                              <w:pPr>
                                <w:rPr>
                                  <w:del w:id="560"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561" w:author="Lisa Wald" w:date="2016-06-06T15:15:00Z"/>
                                  <w:rFonts w:ascii="Verdana" w:hAnsi="Verdana"/>
                                  <w:sz w:val="20"/>
                                  <w:szCs w:val="20"/>
                                </w:rPr>
                              </w:pPr>
                              <w:del w:id="562" w:author="Lisa Wald" w:date="2016-06-06T15:15:00Z">
                                <w:r w:rsidRPr="003D4F11" w:rsidDel="00723F2F">
                                  <w:rPr>
                                    <w:rFonts w:ascii="Verdana" w:hAnsi="Verdana"/>
                                    <w:b/>
                                    <w:bCs/>
                                    <w:sz w:val="20"/>
                                    <w:szCs w:val="20"/>
                                  </w:rPr>
                                  <w:delText>Once completed, continue to Question 5.</w:delText>
                                </w:r>
                              </w:del>
                            </w:p>
                          </w:tc>
                        </w:tr>
                      </w:tbl>
                      <w:p w:rsidR="00723F2F" w:rsidRPr="003D4F11" w:rsidDel="00723F2F" w:rsidRDefault="00723F2F" w:rsidP="005A2C99">
                        <w:pPr>
                          <w:rPr>
                            <w:del w:id="563" w:author="Lisa Wald" w:date="2016-06-06T15:15:00Z"/>
                            <w:rFonts w:ascii="Verdana" w:hAnsi="Verdana"/>
                            <w:sz w:val="20"/>
                            <w:szCs w:val="20"/>
                          </w:rPr>
                        </w:pPr>
                      </w:p>
                    </w:tc>
                  </w:tr>
                  <w:tr w:rsidR="00723F2F" w:rsidRPr="003D4F11" w:rsidDel="00723F2F" w:rsidTr="005A2C99">
                    <w:trPr>
                      <w:tblCellSpacing w:w="7" w:type="dxa"/>
                      <w:jc w:val="center"/>
                      <w:del w:id="564" w:author="Lisa Wald" w:date="2016-06-06T15:15:00Z"/>
                    </w:trPr>
                    <w:tc>
                      <w:tcPr>
                        <w:tcW w:w="0" w:type="auto"/>
                        <w:shd w:val="clear" w:color="auto" w:fill="FFFFFF"/>
                        <w:vAlign w:val="center"/>
                        <w:hideMark/>
                      </w:tcPr>
                      <w:tbl>
                        <w:tblPr>
                          <w:tblW w:w="5000" w:type="pct"/>
                          <w:tblCellSpacing w:w="0" w:type="dxa"/>
                          <w:shd w:val="clear" w:color="auto" w:fill="D9D9D9" w:themeFill="background1" w:themeFillShade="D9"/>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565" w:author="Lisa Wald" w:date="2016-06-06T15:15:00Z"/>
                          </w:trPr>
                          <w:tc>
                            <w:tcPr>
                              <w:tcW w:w="150" w:type="pct"/>
                              <w:shd w:val="clear" w:color="auto" w:fill="D9D9D9" w:themeFill="background1" w:themeFillShade="D9"/>
                              <w:hideMark/>
                            </w:tcPr>
                            <w:p w:rsidR="00723F2F" w:rsidRPr="003D4F11" w:rsidDel="00723F2F" w:rsidRDefault="00723F2F" w:rsidP="005A2C99">
                              <w:pPr>
                                <w:rPr>
                                  <w:del w:id="566" w:author="Lisa Wald" w:date="2016-06-06T15:15:00Z"/>
                                  <w:rFonts w:ascii="Verdana" w:hAnsi="Verdana"/>
                                  <w:sz w:val="20"/>
                                  <w:szCs w:val="20"/>
                                </w:rPr>
                              </w:pPr>
                              <w:del w:id="567" w:author="Lisa Wald" w:date="2016-06-06T15:15:00Z">
                                <w:r w:rsidRPr="003D4F11" w:rsidDel="00723F2F">
                                  <w:rPr>
                                    <w:rFonts w:ascii="Verdana" w:hAnsi="Verdana"/>
                                    <w:b/>
                                    <w:bCs/>
                                    <w:sz w:val="20"/>
                                    <w:szCs w:val="20"/>
                                  </w:rPr>
                                  <w:lastRenderedPageBreak/>
                                  <w:delText xml:space="preserve">5. </w:delText>
                                </w:r>
                                <w:bookmarkStart w:id="568" w:name="5"/>
                                <w:bookmarkEnd w:id="568"/>
                              </w:del>
                            </w:p>
                          </w:tc>
                          <w:tc>
                            <w:tcPr>
                              <w:tcW w:w="0" w:type="auto"/>
                              <w:shd w:val="clear" w:color="auto" w:fill="D9D9D9" w:themeFill="background1" w:themeFillShade="D9"/>
                              <w:vAlign w:val="center"/>
                              <w:hideMark/>
                            </w:tcPr>
                            <w:p w:rsidR="00723F2F" w:rsidRPr="003D4F11" w:rsidDel="00723F2F" w:rsidRDefault="00723F2F" w:rsidP="005A2C99">
                              <w:pPr>
                                <w:rPr>
                                  <w:del w:id="569" w:author="Lisa Wald" w:date="2016-06-06T15:15:00Z"/>
                                  <w:rFonts w:ascii="Verdana" w:hAnsi="Verdana"/>
                                  <w:sz w:val="20"/>
                                  <w:szCs w:val="20"/>
                                </w:rPr>
                              </w:pPr>
                              <w:del w:id="570" w:author="Lisa Wald" w:date="2016-06-06T15:15:00Z">
                                <w:r w:rsidRPr="003D4F11" w:rsidDel="00723F2F">
                                  <w:rPr>
                                    <w:rFonts w:ascii="Verdana" w:hAnsi="Verdana"/>
                                    <w:b/>
                                    <w:bCs/>
                                    <w:sz w:val="20"/>
                                    <w:szCs w:val="20"/>
                                  </w:rPr>
                                  <w:delText>COLLABORATION</w:delText>
                                </w:r>
                                <w:r w:rsidRPr="003D4F11" w:rsidDel="00723F2F">
                                  <w:rPr>
                                    <w:rFonts w:ascii="Verdana" w:hAnsi="Verdana"/>
                                    <w:i/>
                                    <w:iCs/>
                                    <w:sz w:val="20"/>
                                    <w:szCs w:val="20"/>
                                  </w:rPr>
                                  <w:br/>
                                  <w:delText xml:space="preserve">For the purposes of this question: </w:delText>
                                </w:r>
                                <w:r w:rsidRPr="003D4F11" w:rsidDel="00723F2F">
                                  <w:rPr>
                                    <w:rFonts w:ascii="Verdana" w:hAnsi="Verdana"/>
                                    <w:i/>
                                    <w:iCs/>
                                    <w:sz w:val="20"/>
                                    <w:szCs w:val="20"/>
                                  </w:rPr>
                                  <w:br/>
                                  <w:delText xml:space="preserve">Collaborative relationships are those that assist in contributing to one or both of the following goals relative to the proposed target population addition: </w:delText>
                                </w:r>
                                <w:r w:rsidRPr="003D4F11" w:rsidDel="00723F2F">
                                  <w:rPr>
                                    <w:rFonts w:ascii="Verdana" w:hAnsi="Verdana"/>
                                    <w:i/>
                                    <w:iCs/>
                                    <w:sz w:val="20"/>
                                    <w:szCs w:val="20"/>
                                  </w:rPr>
                                  <w:br/>
                                  <w:delText xml:space="preserve">(1) maximizing access to required and additional services within the scope of the health center project to the new target population; and/or </w:delText>
                                </w:r>
                                <w:r w:rsidRPr="003D4F11" w:rsidDel="00723F2F">
                                  <w:rPr>
                                    <w:rFonts w:ascii="Verdana" w:hAnsi="Verdana"/>
                                    <w:i/>
                                    <w:iCs/>
                                    <w:sz w:val="20"/>
                                    <w:szCs w:val="20"/>
                                  </w:rPr>
                                  <w:br/>
                                  <w:delText xml:space="preserve">(2) promoting continuity of care to health care services for health center patients from the new target population beyond the scope of the project. </w:delText>
                                </w:r>
                                <w:r w:rsidRPr="003D4F11" w:rsidDel="00723F2F">
                                  <w:rPr>
                                    <w:rFonts w:ascii="Verdana" w:hAnsi="Verdana"/>
                                    <w:i/>
                                    <w:iCs/>
                                    <w:sz w:val="20"/>
                                    <w:szCs w:val="20"/>
                                  </w:rPr>
                                  <w:br/>
                                </w:r>
                                <w:r w:rsidRPr="003D4F11" w:rsidDel="00723F2F">
                                  <w:rPr>
                                    <w:rFonts w:ascii="Verdana" w:hAnsi="Verdana"/>
                                    <w:i/>
                                    <w:iCs/>
                                    <w:sz w:val="20"/>
                                    <w:szCs w:val="20"/>
                                  </w:rPr>
                                  <w:br/>
                                </w:r>
                                <w:r w:rsidRPr="003D4F11" w:rsidDel="00723F2F">
                                  <w:rPr>
                                    <w:rFonts w:ascii="Verdana" w:hAnsi="Verdana"/>
                                    <w:b/>
                                    <w:bCs/>
                                    <w:i/>
                                    <w:iCs/>
                                    <w:sz w:val="20"/>
                                    <w:szCs w:val="20"/>
                                  </w:rPr>
                                  <w:delText>Collaboration Resources</w:delText>
                                </w:r>
                                <w:r w:rsidRPr="003D4F11" w:rsidDel="00723F2F">
                                  <w:rPr>
                                    <w:rFonts w:ascii="Verdana" w:hAnsi="Verdana"/>
                                    <w:i/>
                                    <w:iCs/>
                                    <w:sz w:val="20"/>
                                    <w:szCs w:val="20"/>
                                  </w:rPr>
                                  <w:br/>
                                  <w:delText xml:space="preserve">Collaboration PAL: </w:delText>
                                </w:r>
                                <w:r w:rsidDel="00723F2F">
                                  <w:fldChar w:fldCharType="begin"/>
                                </w:r>
                                <w:r w:rsidDel="00723F2F">
                                  <w:delInstrText xml:space="preserve"> HYPERLINK "http://bphc.hrsa.gov/policiesregulations/policies/pal201102.html" \t "_blank" </w:delInstrText>
                                </w:r>
                                <w:r w:rsidDel="00723F2F">
                                  <w:fldChar w:fldCharType="separate"/>
                                </w:r>
                                <w:r w:rsidRPr="003D4F11" w:rsidDel="00723F2F">
                                  <w:rPr>
                                    <w:rStyle w:val="Hyperlink"/>
                                    <w:rFonts w:ascii="Verdana" w:hAnsi="Verdana"/>
                                    <w:i/>
                                    <w:iCs/>
                                    <w:sz w:val="20"/>
                                    <w:szCs w:val="20"/>
                                  </w:rPr>
                                  <w:delText>http://bphc.hrsa.gov/policiesregulations/policies/pal201102.html</w:delText>
                                </w:r>
                                <w:r w:rsidDel="00723F2F">
                                  <w:rPr>
                                    <w:rStyle w:val="Hyperlink"/>
                                    <w:rFonts w:ascii="Verdana" w:hAnsi="Verdana"/>
                                    <w:i/>
                                    <w:iCs/>
                                    <w:sz w:val="20"/>
                                    <w:szCs w:val="20"/>
                                  </w:rPr>
                                  <w:fldChar w:fldCharType="end"/>
                                </w:r>
                                <w:r w:rsidRPr="003D4F11" w:rsidDel="00723F2F">
                                  <w:rPr>
                                    <w:rFonts w:ascii="Verdana" w:hAnsi="Verdana"/>
                                    <w:i/>
                                    <w:iCs/>
                                    <w:sz w:val="20"/>
                                    <w:szCs w:val="20"/>
                                  </w:rPr>
                                  <w:br/>
                                  <w:delText xml:space="preserve">UDS Mapper: </w:delText>
                                </w:r>
                                <w:r w:rsidDel="00723F2F">
                                  <w:fldChar w:fldCharType="begin"/>
                                </w:r>
                                <w:r w:rsidDel="00723F2F">
                                  <w:delInstrText xml:space="preserve"> HYPERLINK "http://www.udsmapper.org" \t "_blank" </w:delInstrText>
                                </w:r>
                                <w:r w:rsidDel="00723F2F">
                                  <w:fldChar w:fldCharType="separate"/>
                                </w:r>
                                <w:r w:rsidRPr="003D4F11" w:rsidDel="00723F2F">
                                  <w:rPr>
                                    <w:rStyle w:val="Hyperlink"/>
                                    <w:rFonts w:ascii="Verdana" w:hAnsi="Verdana"/>
                                    <w:i/>
                                    <w:iCs/>
                                    <w:sz w:val="20"/>
                                    <w:szCs w:val="20"/>
                                  </w:rPr>
                                  <w:delText>http://www.udsmapper.org</w:delText>
                                </w:r>
                                <w:r w:rsidDel="00723F2F">
                                  <w:rPr>
                                    <w:rStyle w:val="Hyperlink"/>
                                    <w:rFonts w:ascii="Verdana" w:hAnsi="Verdana"/>
                                    <w:i/>
                                    <w:iCs/>
                                    <w:sz w:val="20"/>
                                    <w:szCs w:val="20"/>
                                  </w:rPr>
                                  <w:fldChar w:fldCharType="end"/>
                                </w:r>
                              </w:del>
                            </w:p>
                          </w:tc>
                        </w:tr>
                      </w:tbl>
                      <w:p w:rsidR="00723F2F" w:rsidRPr="003D4F11" w:rsidDel="00723F2F" w:rsidRDefault="00723F2F" w:rsidP="005A2C99">
                        <w:pPr>
                          <w:rPr>
                            <w:del w:id="571" w:author="Lisa Wald" w:date="2016-06-06T15:15:00Z"/>
                            <w:rFonts w:ascii="Verdana" w:hAnsi="Verdana"/>
                            <w:sz w:val="20"/>
                            <w:szCs w:val="20"/>
                          </w:rPr>
                        </w:pPr>
                      </w:p>
                    </w:tc>
                  </w:tr>
                  <w:tr w:rsidR="00723F2F" w:rsidRPr="003D4F11" w:rsidDel="00723F2F" w:rsidTr="005A2C99">
                    <w:trPr>
                      <w:tblCellSpacing w:w="7" w:type="dxa"/>
                      <w:jc w:val="center"/>
                      <w:del w:id="572" w:author="Lisa Wald" w:date="2016-06-06T15:15:00Z"/>
                    </w:trPr>
                    <w:tc>
                      <w:tcPr>
                        <w:tcW w:w="0" w:type="auto"/>
                        <w:shd w:val="clear" w:color="auto" w:fill="FFFFFF"/>
                        <w:vAlign w:val="center"/>
                        <w:hideMark/>
                      </w:tcPr>
                      <w:tbl>
                        <w:tblPr>
                          <w:tblW w:w="5000" w:type="pct"/>
                          <w:tblCellSpacing w:w="0" w:type="dxa"/>
                          <w:shd w:val="clear" w:color="auto" w:fill="FFFFCC"/>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573" w:author="Lisa Wald" w:date="2016-06-06T15:15:00Z"/>
                          </w:trPr>
                          <w:tc>
                            <w:tcPr>
                              <w:tcW w:w="150" w:type="pct"/>
                              <w:shd w:val="clear" w:color="auto" w:fill="FFFFCC"/>
                              <w:hideMark/>
                            </w:tcPr>
                            <w:p w:rsidR="00723F2F" w:rsidRPr="003D4F11" w:rsidDel="00723F2F" w:rsidRDefault="00723F2F" w:rsidP="005A2C99">
                              <w:pPr>
                                <w:rPr>
                                  <w:del w:id="574" w:author="Lisa Wald" w:date="2016-06-06T15:15:00Z"/>
                                  <w:rFonts w:ascii="Verdana" w:hAnsi="Verdana"/>
                                  <w:sz w:val="20"/>
                                  <w:szCs w:val="20"/>
                                </w:rPr>
                              </w:pPr>
                              <w:del w:id="575" w:author="Lisa Wald" w:date="2016-06-06T15:15:00Z">
                                <w:r w:rsidRPr="003D4F11" w:rsidDel="00723F2F">
                                  <w:rPr>
                                    <w:rFonts w:ascii="Verdana" w:hAnsi="Verdana"/>
                                    <w:b/>
                                    <w:bCs/>
                                    <w:sz w:val="20"/>
                                    <w:szCs w:val="20"/>
                                  </w:rPr>
                                  <w:delText xml:space="preserve">5a. </w:delText>
                                </w:r>
                              </w:del>
                            </w:p>
                          </w:tc>
                          <w:tc>
                            <w:tcPr>
                              <w:tcW w:w="0" w:type="auto"/>
                              <w:shd w:val="clear" w:color="auto" w:fill="FFFFCC"/>
                              <w:vAlign w:val="center"/>
                              <w:hideMark/>
                            </w:tcPr>
                            <w:p w:rsidR="00723F2F" w:rsidRPr="003D4F11" w:rsidDel="00723F2F" w:rsidRDefault="00723F2F" w:rsidP="005A2C99">
                              <w:pPr>
                                <w:rPr>
                                  <w:del w:id="576" w:author="Lisa Wald" w:date="2016-06-06T15:15:00Z"/>
                                  <w:rFonts w:ascii="Verdana" w:hAnsi="Verdana"/>
                                  <w:sz w:val="20"/>
                                  <w:szCs w:val="20"/>
                                </w:rPr>
                              </w:pPr>
                              <w:del w:id="577" w:author="Lisa Wald" w:date="2016-06-06T15:15:00Z">
                                <w:r w:rsidRPr="003D4F11" w:rsidDel="00723F2F">
                                  <w:rPr>
                                    <w:rFonts w:ascii="Verdana" w:hAnsi="Verdana"/>
                                    <w:sz w:val="20"/>
                                    <w:szCs w:val="20"/>
                                  </w:rPr>
                                  <w:delText xml:space="preserve">Describe </w:delText>
                                </w:r>
                                <w:r w:rsidRPr="003D4F11" w:rsidDel="00723F2F">
                                  <w:rPr>
                                    <w:rFonts w:ascii="Verdana" w:hAnsi="Verdana"/>
                                    <w:sz w:val="20"/>
                                    <w:szCs w:val="20"/>
                                    <w:u w:val="single"/>
                                  </w:rPr>
                                  <w:delText>established collaboration and new collaborative efforts under development</w:delText>
                                </w:r>
                                <w:r w:rsidRPr="003D4F11" w:rsidDel="00723F2F">
                                  <w:rPr>
                                    <w:rFonts w:ascii="Verdana" w:hAnsi="Verdana"/>
                                    <w:sz w:val="20"/>
                                    <w:szCs w:val="20"/>
                                  </w:rPr>
                                  <w:delText xml:space="preserve"> with existing </w:delText>
                                </w:r>
                                <w:r w:rsidRPr="003D4F11" w:rsidDel="00723F2F">
                                  <w:rPr>
                                    <w:rFonts w:ascii="Verdana" w:hAnsi="Verdana"/>
                                    <w:sz w:val="20"/>
                                    <w:szCs w:val="20"/>
                                    <w:u w:val="single"/>
                                  </w:rPr>
                                  <w:delText>health centers</w:delText>
                                </w:r>
                                <w:r w:rsidRPr="003D4F11" w:rsidDel="00723F2F">
                                  <w:rPr>
                                    <w:rFonts w:ascii="Verdana" w:hAnsi="Verdana"/>
                                    <w:sz w:val="20"/>
                                    <w:szCs w:val="20"/>
                                  </w:rPr>
                                  <w:delText xml:space="preserve"> (section 330 grantee and Look-Alikes) that also serve the proposed new target population. In addition, list the names and addresses of these health centers and/or refer to the attached Service Area Analysis from Question 4 if listed there. </w:delText>
                                </w:r>
                                <w:r w:rsidRPr="003D4F11" w:rsidDel="00723F2F">
                                  <w:rPr>
                                    <w:rFonts w:ascii="Verdana" w:hAnsi="Verdana"/>
                                    <w:i/>
                                    <w:iCs/>
                                    <w:sz w:val="20"/>
                                    <w:szCs w:val="20"/>
                                  </w:rPr>
                                  <w:delText>If service area collaboration has already been discussed in Service Area Analysis Question 4a. Refer back to these responses.</w:delText>
                                </w:r>
                                <w:r w:rsidRPr="003D4F11" w:rsidDel="00723F2F">
                                  <w:rPr>
                                    <w:rFonts w:ascii="Verdana" w:hAnsi="Verdana"/>
                                    <w:sz w:val="20"/>
                                    <w:szCs w:val="20"/>
                                  </w:rPr>
                                  <w:br/>
                                </w:r>
                                <w:r w:rsidRPr="003D4F11" w:rsidDel="00723F2F">
                                  <w:rPr>
                                    <w:rFonts w:ascii="Verdana" w:hAnsi="Verdana"/>
                                    <w:sz w:val="20"/>
                                    <w:szCs w:val="20"/>
                                  </w:rPr>
                                  <w:br/>
                                </w:r>
                                <w:r w:rsidRPr="003D4F11" w:rsidDel="00723F2F">
                                  <w:rPr>
                                    <w:rFonts w:ascii="Verdana" w:hAnsi="Verdana"/>
                                    <w:b/>
                                    <w:bCs/>
                                    <w:sz w:val="20"/>
                                    <w:szCs w:val="20"/>
                                  </w:rPr>
                                  <w:delText>If a formal affiliation (e.g. MOA, MOU, contract, etc.) and/ or letter of collaboration or support from the neighboring health center(s) is available, attach these documents below</w:delText>
                                </w:r>
                                <w:r w:rsidRPr="003D4F11" w:rsidDel="00723F2F">
                                  <w:rPr>
                                    <w:rFonts w:ascii="Verdana" w:hAnsi="Verdana"/>
                                    <w:sz w:val="20"/>
                                    <w:szCs w:val="20"/>
                                  </w:rPr>
                                  <w:delText xml:space="preserve">. </w:delText>
                                </w:r>
                                <w:r w:rsidRPr="003D4F11" w:rsidDel="00723F2F">
                                  <w:rPr>
                                    <w:rFonts w:ascii="Verdana" w:hAnsi="Verdana"/>
                                    <w:sz w:val="20"/>
                                    <w:szCs w:val="20"/>
                                  </w:rPr>
                                  <w:br/>
                                </w:r>
                                <w:r w:rsidRPr="003D4F11" w:rsidDel="00723F2F">
                                  <w:rPr>
                                    <w:rFonts w:ascii="Verdana" w:hAnsi="Verdana"/>
                                    <w:sz w:val="20"/>
                                    <w:szCs w:val="20"/>
                                  </w:rPr>
                                  <w:br/>
                                </w:r>
                                <w:r w:rsidRPr="003D4F11" w:rsidDel="00723F2F">
                                  <w:rPr>
                                    <w:rFonts w:ascii="Verdana" w:hAnsi="Verdana"/>
                                    <w:sz w:val="20"/>
                                    <w:szCs w:val="20"/>
                                    <w:u w:val="single"/>
                                  </w:rPr>
                                  <w:delText>Only documents that speak to the proposed change in scope request for the target population addition should be included.</w:delText>
                                </w:r>
                                <w:r w:rsidRPr="003D4F11" w:rsidDel="00723F2F">
                                  <w:rPr>
                                    <w:rFonts w:ascii="Verdana" w:hAnsi="Verdana"/>
                                    <w:sz w:val="20"/>
                                    <w:szCs w:val="20"/>
                                  </w:rPr>
                                  <w:br/>
                                </w:r>
                                <w:r w:rsidRPr="003D4F11" w:rsidDel="00723F2F">
                                  <w:rPr>
                                    <w:rFonts w:ascii="MS Gothic" w:eastAsia="MS Gothic" w:hAnsi="MS Gothic" w:cs="MS Gothic" w:hint="eastAsia"/>
                                    <w:sz w:val="20"/>
                                    <w:szCs w:val="20"/>
                                  </w:rPr>
                                  <w:delText>✔</w:delText>
                                </w:r>
                                <w:r w:rsidRPr="003D4F11" w:rsidDel="00723F2F">
                                  <w:rPr>
                                    <w:rFonts w:ascii="Verdana" w:hAnsi="Verdana"/>
                                    <w:sz w:val="20"/>
                                    <w:szCs w:val="20"/>
                                  </w:rPr>
                                  <w:delText xml:space="preserve"> If no other health centers exist within or adjacent to the service area that serves this target population state this. </w:delText>
                                </w:r>
                                <w:r w:rsidRPr="003D4F11" w:rsidDel="00723F2F">
                                  <w:rPr>
                                    <w:rFonts w:ascii="Verdana" w:hAnsi="Verdana"/>
                                    <w:sz w:val="20"/>
                                    <w:szCs w:val="20"/>
                                  </w:rPr>
                                  <w:br/>
                                </w:r>
                                <w:r w:rsidRPr="003D4F11" w:rsidDel="00723F2F">
                                  <w:rPr>
                                    <w:rFonts w:ascii="MS Gothic" w:eastAsia="MS Gothic" w:hAnsi="MS Gothic" w:cs="MS Gothic" w:hint="eastAsia"/>
                                    <w:sz w:val="20"/>
                                    <w:szCs w:val="20"/>
                                  </w:rPr>
                                  <w:delText>✔</w:delText>
                                </w:r>
                                <w:r w:rsidRPr="003D4F11" w:rsidDel="00723F2F">
                                  <w:rPr>
                                    <w:rFonts w:ascii="Verdana" w:hAnsi="Verdana"/>
                                    <w:sz w:val="20"/>
                                    <w:szCs w:val="20"/>
                                  </w:rPr>
                                  <w:delText xml:space="preserve"> If documentation of collaboration or support from service area health centers that serve this target population cannot be obtained, include documentation of efforts made to obtain such documents and an explanation for why they could not be obtained. </w:delText>
                                </w:r>
                              </w:del>
                            </w:p>
                          </w:tc>
                        </w:tr>
                      </w:tbl>
                      <w:p w:rsidR="00723F2F" w:rsidRPr="003D4F11" w:rsidDel="00723F2F" w:rsidRDefault="00723F2F" w:rsidP="005A2C99">
                        <w:pPr>
                          <w:rPr>
                            <w:del w:id="578" w:author="Lisa Wald" w:date="2016-06-06T15:15:00Z"/>
                            <w:rFonts w:ascii="Verdana" w:hAnsi="Verdana"/>
                            <w:sz w:val="20"/>
                            <w:szCs w:val="20"/>
                          </w:rPr>
                        </w:pPr>
                      </w:p>
                    </w:tc>
                  </w:tr>
                  <w:tr w:rsidR="00723F2F" w:rsidRPr="003D4F11" w:rsidDel="00723F2F" w:rsidTr="005A2C99">
                    <w:trPr>
                      <w:tblCellSpacing w:w="7" w:type="dxa"/>
                      <w:jc w:val="center"/>
                      <w:del w:id="579"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580" w:author="Lisa Wald" w:date="2016-06-06T15:15:00Z"/>
                          </w:trPr>
                          <w:tc>
                            <w:tcPr>
                              <w:tcW w:w="150" w:type="pct"/>
                              <w:hideMark/>
                            </w:tcPr>
                            <w:p w:rsidR="00723F2F" w:rsidRPr="003D4F11" w:rsidDel="00723F2F" w:rsidRDefault="00723F2F" w:rsidP="005A2C99">
                              <w:pPr>
                                <w:rPr>
                                  <w:del w:id="581"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582" w:author="Lisa Wald" w:date="2016-06-06T15:15:00Z"/>
                                  <w:rFonts w:ascii="Verdana" w:hAnsi="Verdana"/>
                                  <w:sz w:val="20"/>
                                  <w:szCs w:val="20"/>
                                </w:rPr>
                              </w:pPr>
                              <w:del w:id="583" w:author="Lisa Wald" w:date="2016-06-06T15:15:00Z">
                                <w:r w:rsidRPr="003D4F11" w:rsidDel="00723F2F">
                                  <w:rPr>
                                    <w:rFonts w:ascii="Verdana" w:hAnsi="Verdana"/>
                                    <w:sz w:val="20"/>
                                    <w:szCs w:val="20"/>
                                  </w:rPr>
                                  <w:delText>Maximum paragraph(s) allowed approximately: 3 (3000 character(s) remaining)</w:delText>
                                </w:r>
                                <w:r w:rsidRPr="003D4F11" w:rsidDel="00723F2F">
                                  <w:rPr>
                                    <w:rFonts w:ascii="Verdana" w:hAnsi="Verdana"/>
                                    <w:sz w:val="20"/>
                                    <w:szCs w:val="20"/>
                                  </w:rPr>
                                  <w:br/>
                                </w:r>
                                <w:r w:rsidRPr="003D4F11" w:rsidDel="00723F2F">
                                  <w:rPr>
                                    <w:rFonts w:ascii="Verdana" w:hAnsi="Verdana"/>
                                    <w:sz w:val="20"/>
                                    <w:szCs w:val="20"/>
                                  </w:rPr>
                                  <w:object w:dxaOrig="225" w:dyaOrig="225">
                                    <v:shape id="_x0000_i1437" type="#_x0000_t75" style="width:132.55pt;height:66.55pt" o:ole="">
                                      <v:imagedata r:id="rId11" o:title=""/>
                                    </v:shape>
                                    <w:control r:id="rId39" w:name="DefaultOcxName33" w:shapeid="_x0000_i1437"/>
                                  </w:object>
                                </w:r>
                              </w:del>
                            </w:p>
                            <w:tbl>
                              <w:tblPr>
                                <w:tblW w:w="4750" w:type="pct"/>
                                <w:jc w:val="center"/>
                                <w:tblCellMar>
                                  <w:left w:w="0" w:type="dxa"/>
                                  <w:right w:w="0" w:type="dxa"/>
                                </w:tblCellMar>
                                <w:tblLook w:val="04A0" w:firstRow="1" w:lastRow="0" w:firstColumn="1" w:lastColumn="0" w:noHBand="0" w:noVBand="1"/>
                              </w:tblPr>
                              <w:tblGrid>
                                <w:gridCol w:w="12483"/>
                              </w:tblGrid>
                              <w:tr w:rsidR="00723F2F" w:rsidRPr="003D4F11" w:rsidDel="00723F2F" w:rsidTr="005A2C99">
                                <w:trPr>
                                  <w:jc w:val="center"/>
                                  <w:del w:id="584" w:author="Lisa Wald" w:date="2016-06-06T15:15:00Z"/>
                                </w:trPr>
                                <w:tc>
                                  <w:tcPr>
                                    <w:tcW w:w="0" w:type="auto"/>
                                    <w:shd w:val="clear" w:color="auto" w:fill="FFFFFF"/>
                                    <w:vAlign w:val="center"/>
                                    <w:hideMark/>
                                  </w:tcPr>
                                  <w:p w:rsidR="00723F2F" w:rsidRPr="003D4F11" w:rsidDel="00723F2F" w:rsidRDefault="00723F2F" w:rsidP="005A2C99">
                                    <w:pPr>
                                      <w:rPr>
                                        <w:del w:id="585" w:author="Lisa Wald" w:date="2016-06-06T15:15:00Z"/>
                                        <w:rFonts w:ascii="Verdana" w:hAnsi="Verdana"/>
                                        <w:sz w:val="20"/>
                                        <w:szCs w:val="20"/>
                                      </w:rPr>
                                    </w:pPr>
                                  </w:p>
                                </w:tc>
                              </w:tr>
                            </w:tbl>
                            <w:p w:rsidR="00723F2F" w:rsidRPr="003D4F11" w:rsidDel="00723F2F" w:rsidRDefault="00723F2F" w:rsidP="005A2C99">
                              <w:pPr>
                                <w:rPr>
                                  <w:del w:id="586" w:author="Lisa Wald" w:date="2016-06-06T15:15:00Z"/>
                                  <w:rFonts w:ascii="Verdana" w:hAnsi="Verdana"/>
                                  <w:vanish/>
                                  <w:sz w:val="20"/>
                                  <w:szCs w:val="20"/>
                                </w:rPr>
                              </w:pPr>
                            </w:p>
                            <w:tbl>
                              <w:tblPr>
                                <w:tblW w:w="4750" w:type="pct"/>
                                <w:jc w:val="center"/>
                                <w:tblCellMar>
                                  <w:left w:w="0" w:type="dxa"/>
                                  <w:right w:w="0" w:type="dxa"/>
                                </w:tblCellMar>
                                <w:tblLook w:val="04A0" w:firstRow="1" w:lastRow="0" w:firstColumn="1" w:lastColumn="0" w:noHBand="0" w:noVBand="1"/>
                              </w:tblPr>
                              <w:tblGrid>
                                <w:gridCol w:w="12483"/>
                              </w:tblGrid>
                              <w:tr w:rsidR="00723F2F" w:rsidRPr="003D4F11" w:rsidDel="00723F2F" w:rsidTr="005A2C99">
                                <w:trPr>
                                  <w:jc w:val="center"/>
                                  <w:del w:id="587" w:author="Lisa Wald" w:date="2016-06-06T15:15:00Z"/>
                                </w:trPr>
                                <w:tc>
                                  <w:tcPr>
                                    <w:tcW w:w="0" w:type="auto"/>
                                    <w:shd w:val="clear" w:color="auto" w:fill="000000"/>
                                    <w:vAlign w:val="center"/>
                                    <w:hideMark/>
                                  </w:tcPr>
                                  <w:tbl>
                                    <w:tblPr>
                                      <w:tblW w:w="5000" w:type="pct"/>
                                      <w:jc w:val="center"/>
                                      <w:tblCellSpacing w:w="7" w:type="dxa"/>
                                      <w:tblBorders>
                                        <w:top w:val="single" w:sz="2" w:space="0" w:color="auto"/>
                                        <w:left w:val="single" w:sz="2" w:space="0" w:color="auto"/>
                                        <w:bottom w:val="single" w:sz="2" w:space="0" w:color="auto"/>
                                        <w:right w:val="single" w:sz="2" w:space="0" w:color="auto"/>
                                        <w:insideH w:val="single" w:sz="6" w:space="0" w:color="auto"/>
                                        <w:insideV w:val="single" w:sz="6" w:space="0" w:color="auto"/>
                                      </w:tblBorders>
                                      <w:tblCellMar>
                                        <w:top w:w="45" w:type="dxa"/>
                                        <w:left w:w="45" w:type="dxa"/>
                                        <w:bottom w:w="45" w:type="dxa"/>
                                        <w:right w:w="45" w:type="dxa"/>
                                      </w:tblCellMar>
                                      <w:tblLook w:val="04A0" w:firstRow="1" w:lastRow="0" w:firstColumn="1" w:lastColumn="0" w:noHBand="0" w:noVBand="1"/>
                                    </w:tblPr>
                                    <w:tblGrid>
                                      <w:gridCol w:w="744"/>
                                      <w:gridCol w:w="1850"/>
                                      <w:gridCol w:w="2840"/>
                                      <w:gridCol w:w="1107"/>
                                      <w:gridCol w:w="2469"/>
                                      <w:gridCol w:w="3467"/>
                                    </w:tblGrid>
                                    <w:tr w:rsidR="00723F2F" w:rsidRPr="003D4F11" w:rsidDel="00723F2F" w:rsidTr="005A2C99">
                                      <w:trPr>
                                        <w:tblCellSpacing w:w="7" w:type="dxa"/>
                                        <w:jc w:val="center"/>
                                        <w:del w:id="588" w:author="Lisa Wald" w:date="2016-06-06T15:15:00Z"/>
                                      </w:trPr>
                                      <w:tc>
                                        <w:tcPr>
                                          <w:tcW w:w="0" w:type="auto"/>
                                          <w:gridSpan w:val="6"/>
                                          <w:tcBorders>
                                            <w:top w:val="single" w:sz="2" w:space="0" w:color="auto"/>
                                            <w:bottom w:val="single" w:sz="6" w:space="0" w:color="auto"/>
                                          </w:tcBorders>
                                          <w:shd w:val="clear" w:color="auto" w:fill="D9D9D9" w:themeFill="background1" w:themeFillShade="D9"/>
                                          <w:vAlign w:val="center"/>
                                          <w:hideMark/>
                                        </w:tcPr>
                                        <w:p w:rsidR="00723F2F" w:rsidRPr="003D4F11" w:rsidDel="00723F2F" w:rsidRDefault="00723F2F" w:rsidP="005A2C99">
                                          <w:pPr>
                                            <w:rPr>
                                              <w:del w:id="589" w:author="Lisa Wald" w:date="2016-06-06T15:15:00Z"/>
                                              <w:rFonts w:ascii="Verdana" w:hAnsi="Verdana"/>
                                              <w:b/>
                                              <w:bCs/>
                                              <w:sz w:val="20"/>
                                              <w:szCs w:val="20"/>
                                            </w:rPr>
                                          </w:pPr>
                                          <w:del w:id="590" w:author="Lisa Wald" w:date="2016-06-06T15:15:00Z">
                                            <w:r w:rsidRPr="003D4F11" w:rsidDel="00723F2F">
                                              <w:rPr>
                                                <w:rFonts w:ascii="Verdana" w:hAnsi="Verdana"/>
                                                <w:b/>
                                                <w:bCs/>
                                                <w:sz w:val="20"/>
                                                <w:szCs w:val="20"/>
                                              </w:rPr>
                                              <w:lastRenderedPageBreak/>
                                              <w:delText>Collaboration Documentation-Health Centers (Maximum 6 attachments)</w:delText>
                                            </w:r>
                                          </w:del>
                                        </w:p>
                                      </w:tc>
                                    </w:tr>
                                    <w:tr w:rsidR="00723F2F" w:rsidRPr="003D4F11" w:rsidDel="00723F2F" w:rsidTr="005A2C99">
                                      <w:trPr>
                                        <w:tblCellSpacing w:w="7" w:type="dxa"/>
                                        <w:jc w:val="center"/>
                                        <w:del w:id="591" w:author="Lisa Wald" w:date="2016-06-06T15:15:00Z"/>
                                      </w:trPr>
                                      <w:tc>
                                        <w:tcPr>
                                          <w:tcW w:w="25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592" w:author="Lisa Wald" w:date="2016-06-06T15:15:00Z"/>
                                              <w:rFonts w:ascii="Verdana" w:hAnsi="Verdana"/>
                                              <w:sz w:val="20"/>
                                              <w:szCs w:val="20"/>
                                            </w:rPr>
                                          </w:pPr>
                                          <w:del w:id="593" w:author="Lisa Wald" w:date="2016-06-06T15:15:00Z">
                                            <w:r w:rsidRPr="003D4F11" w:rsidDel="00723F2F">
                                              <w:rPr>
                                                <w:rFonts w:ascii="Verdana" w:hAnsi="Verdana"/>
                                                <w:sz w:val="20"/>
                                                <w:szCs w:val="20"/>
                                              </w:rPr>
                                              <w:delText>Select</w:delText>
                                            </w:r>
                                          </w:del>
                                        </w:p>
                                      </w:tc>
                                      <w:tc>
                                        <w:tcPr>
                                          <w:tcW w:w="75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594" w:author="Lisa Wald" w:date="2016-06-06T15:15:00Z"/>
                                              <w:rFonts w:ascii="Verdana" w:hAnsi="Verdana"/>
                                              <w:sz w:val="20"/>
                                              <w:szCs w:val="20"/>
                                            </w:rPr>
                                          </w:pPr>
                                          <w:del w:id="595" w:author="Lisa Wald" w:date="2016-06-06T15:15:00Z">
                                            <w:r w:rsidRPr="003D4F11" w:rsidDel="00723F2F">
                                              <w:rPr>
                                                <w:rFonts w:ascii="Verdana" w:hAnsi="Verdana"/>
                                                <w:sz w:val="20"/>
                                                <w:szCs w:val="20"/>
                                              </w:rPr>
                                              <w:delText>Purpose</w:delText>
                                            </w:r>
                                          </w:del>
                                        </w:p>
                                      </w:tc>
                                      <w:tc>
                                        <w:tcPr>
                                          <w:tcW w:w="115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596" w:author="Lisa Wald" w:date="2016-06-06T15:15:00Z"/>
                                              <w:rFonts w:ascii="Verdana" w:hAnsi="Verdana"/>
                                              <w:sz w:val="20"/>
                                              <w:szCs w:val="20"/>
                                            </w:rPr>
                                          </w:pPr>
                                          <w:del w:id="597" w:author="Lisa Wald" w:date="2016-06-06T15:15:00Z">
                                            <w:r w:rsidRPr="003D4F11" w:rsidDel="00723F2F">
                                              <w:rPr>
                                                <w:rFonts w:ascii="Verdana" w:hAnsi="Verdana"/>
                                                <w:sz w:val="20"/>
                                                <w:szCs w:val="20"/>
                                              </w:rPr>
                                              <w:delText>Document Name</w:delText>
                                            </w:r>
                                          </w:del>
                                        </w:p>
                                      </w:tc>
                                      <w:tc>
                                        <w:tcPr>
                                          <w:tcW w:w="45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598" w:author="Lisa Wald" w:date="2016-06-06T15:15:00Z"/>
                                              <w:rFonts w:ascii="Verdana" w:hAnsi="Verdana"/>
                                              <w:sz w:val="20"/>
                                              <w:szCs w:val="20"/>
                                            </w:rPr>
                                          </w:pPr>
                                          <w:del w:id="599" w:author="Lisa Wald" w:date="2016-06-06T15:15:00Z">
                                            <w:r w:rsidRPr="003D4F11" w:rsidDel="00723F2F">
                                              <w:rPr>
                                                <w:rFonts w:ascii="Verdana" w:hAnsi="Verdana"/>
                                                <w:sz w:val="20"/>
                                                <w:szCs w:val="20"/>
                                              </w:rPr>
                                              <w:delText>Size</w:delText>
                                            </w:r>
                                          </w:del>
                                        </w:p>
                                      </w:tc>
                                      <w:tc>
                                        <w:tcPr>
                                          <w:tcW w:w="100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600" w:author="Lisa Wald" w:date="2016-06-06T15:15:00Z"/>
                                              <w:rFonts w:ascii="Verdana" w:hAnsi="Verdana"/>
                                              <w:sz w:val="20"/>
                                              <w:szCs w:val="20"/>
                                            </w:rPr>
                                          </w:pPr>
                                          <w:del w:id="601" w:author="Lisa Wald" w:date="2016-06-06T15:15:00Z">
                                            <w:r w:rsidRPr="003D4F11" w:rsidDel="00723F2F">
                                              <w:rPr>
                                                <w:rFonts w:ascii="Verdana" w:hAnsi="Verdana"/>
                                                <w:sz w:val="20"/>
                                                <w:szCs w:val="20"/>
                                              </w:rPr>
                                              <w:delText>Uploaded By</w:delText>
                                            </w:r>
                                          </w:del>
                                        </w:p>
                                      </w:tc>
                                      <w:tc>
                                        <w:tcPr>
                                          <w:tcW w:w="140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602" w:author="Lisa Wald" w:date="2016-06-06T15:15:00Z"/>
                                              <w:rFonts w:ascii="Verdana" w:hAnsi="Verdana"/>
                                              <w:sz w:val="20"/>
                                              <w:szCs w:val="20"/>
                                            </w:rPr>
                                          </w:pPr>
                                          <w:del w:id="603" w:author="Lisa Wald" w:date="2016-06-06T15:15:00Z">
                                            <w:r w:rsidRPr="003D4F11" w:rsidDel="00723F2F">
                                              <w:rPr>
                                                <w:rFonts w:ascii="Verdana" w:hAnsi="Verdana"/>
                                                <w:sz w:val="20"/>
                                                <w:szCs w:val="20"/>
                                              </w:rPr>
                                              <w:delText>Description</w:delText>
                                            </w:r>
                                          </w:del>
                                        </w:p>
                                      </w:tc>
                                    </w:tr>
                                    <w:tr w:rsidR="00723F2F" w:rsidRPr="003D4F11" w:rsidDel="00723F2F" w:rsidTr="005A2C99">
                                      <w:trPr>
                                        <w:tblCellSpacing w:w="7" w:type="dxa"/>
                                        <w:jc w:val="center"/>
                                        <w:del w:id="604" w:author="Lisa Wald" w:date="2016-06-06T15:15:00Z"/>
                                      </w:trPr>
                                      <w:tc>
                                        <w:tcPr>
                                          <w:tcW w:w="0" w:type="auto"/>
                                          <w:gridSpan w:val="6"/>
                                          <w:shd w:val="clear" w:color="auto" w:fill="FFFFFF"/>
                                          <w:vAlign w:val="center"/>
                                          <w:hideMark/>
                                        </w:tcPr>
                                        <w:p w:rsidR="00723F2F" w:rsidRPr="003D4F11" w:rsidDel="00723F2F" w:rsidRDefault="00723F2F" w:rsidP="005A2C99">
                                          <w:pPr>
                                            <w:jc w:val="center"/>
                                            <w:rPr>
                                              <w:del w:id="605" w:author="Lisa Wald" w:date="2016-06-06T15:15:00Z"/>
                                              <w:rFonts w:ascii="Verdana" w:hAnsi="Verdana"/>
                                              <w:sz w:val="20"/>
                                              <w:szCs w:val="20"/>
                                            </w:rPr>
                                          </w:pPr>
                                          <w:del w:id="606" w:author="Lisa Wald" w:date="2016-06-06T15:15:00Z">
                                            <w:r w:rsidRPr="003D4F11" w:rsidDel="00723F2F">
                                              <w:rPr>
                                                <w:rFonts w:ascii="Verdana" w:hAnsi="Verdana"/>
                                                <w:sz w:val="20"/>
                                                <w:szCs w:val="20"/>
                                              </w:rPr>
                                              <w:delText>No attached document exists.</w:delText>
                                            </w:r>
                                          </w:del>
                                        </w:p>
                                      </w:tc>
                                    </w:tr>
                                    <w:tr w:rsidR="00723F2F" w:rsidRPr="003D4F11" w:rsidDel="00723F2F" w:rsidTr="005A2C99">
                                      <w:trPr>
                                        <w:tblCellSpacing w:w="7" w:type="dxa"/>
                                        <w:jc w:val="center"/>
                                        <w:del w:id="607" w:author="Lisa Wald" w:date="2016-06-06T15:15:00Z"/>
                                      </w:trPr>
                                      <w:tc>
                                        <w:tcPr>
                                          <w:tcW w:w="0" w:type="auto"/>
                                          <w:gridSpan w:val="6"/>
                                          <w:shd w:val="clear" w:color="auto" w:fill="FFFFFF"/>
                                          <w:vAlign w:val="center"/>
                                          <w:hideMark/>
                                        </w:tcPr>
                                        <w:p w:rsidR="00723F2F" w:rsidRPr="003D4F11" w:rsidDel="00723F2F" w:rsidRDefault="00723F2F" w:rsidP="005A2C99">
                                          <w:pPr>
                                            <w:jc w:val="center"/>
                                            <w:rPr>
                                              <w:del w:id="608" w:author="Lisa Wald" w:date="2016-06-06T15:15:00Z"/>
                                              <w:rFonts w:ascii="Verdana" w:hAnsi="Verdana"/>
                                              <w:sz w:val="20"/>
                                              <w:szCs w:val="20"/>
                                            </w:rPr>
                                          </w:pPr>
                                          <w:del w:id="609" w:author="Lisa Wald" w:date="2016-06-06T15:15:00Z">
                                            <w:r w:rsidRPr="003D4F11" w:rsidDel="00723F2F">
                                              <w:rPr>
                                                <w:rFonts w:ascii="Verdana" w:hAnsi="Verdana"/>
                                                <w:sz w:val="20"/>
                                                <w:szCs w:val="20"/>
                                              </w:rPr>
                                              <w:object w:dxaOrig="225" w:dyaOrig="225">
                                                <v:shape id="_x0000_i1436" type="#_x0000_t75" style="width:34.35pt;height:20.2pt" o:ole="">
                                                  <v:imagedata r:id="rId40" o:title=""/>
                                                </v:shape>
                                                <w:control r:id="rId41" w:name="DefaultOcxName34" w:shapeid="_x0000_i1436"/>
                                              </w:object>
                                            </w:r>
                                          </w:del>
                                        </w:p>
                                      </w:tc>
                                    </w:tr>
                                  </w:tbl>
                                  <w:p w:rsidR="00723F2F" w:rsidRPr="003D4F11" w:rsidDel="00723F2F" w:rsidRDefault="00723F2F" w:rsidP="005A2C99">
                                    <w:pPr>
                                      <w:rPr>
                                        <w:del w:id="610" w:author="Lisa Wald" w:date="2016-06-06T15:15:00Z"/>
                                        <w:rFonts w:ascii="Verdana" w:hAnsi="Verdana"/>
                                        <w:sz w:val="20"/>
                                        <w:szCs w:val="20"/>
                                      </w:rPr>
                                    </w:pPr>
                                  </w:p>
                                </w:tc>
                              </w:tr>
                            </w:tbl>
                            <w:p w:rsidR="00723F2F" w:rsidRPr="003D4F11" w:rsidDel="00723F2F" w:rsidRDefault="00723F2F" w:rsidP="005A2C99">
                              <w:pPr>
                                <w:rPr>
                                  <w:del w:id="611" w:author="Lisa Wald" w:date="2016-06-06T15:15:00Z"/>
                                  <w:rFonts w:ascii="Verdana" w:hAnsi="Verdana"/>
                                  <w:sz w:val="20"/>
                                  <w:szCs w:val="20"/>
                                </w:rPr>
                              </w:pPr>
                            </w:p>
                          </w:tc>
                        </w:tr>
                      </w:tbl>
                      <w:p w:rsidR="00723F2F" w:rsidRPr="003D4F11" w:rsidDel="00723F2F" w:rsidRDefault="00723F2F" w:rsidP="005A2C99">
                        <w:pPr>
                          <w:rPr>
                            <w:del w:id="612" w:author="Lisa Wald" w:date="2016-06-06T15:15:00Z"/>
                            <w:rFonts w:ascii="Verdana" w:hAnsi="Verdana"/>
                            <w:sz w:val="20"/>
                            <w:szCs w:val="20"/>
                          </w:rPr>
                        </w:pPr>
                      </w:p>
                    </w:tc>
                  </w:tr>
                  <w:tr w:rsidR="00723F2F" w:rsidRPr="003D4F11" w:rsidDel="00723F2F" w:rsidTr="005A2C99">
                    <w:trPr>
                      <w:tblCellSpacing w:w="7" w:type="dxa"/>
                      <w:jc w:val="center"/>
                      <w:del w:id="613"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12501"/>
                          <w:gridCol w:w="1045"/>
                        </w:tblGrid>
                        <w:tr w:rsidR="00723F2F" w:rsidRPr="003D4F11" w:rsidDel="00723F2F" w:rsidTr="005A2C99">
                          <w:trPr>
                            <w:tblCellSpacing w:w="0" w:type="dxa"/>
                            <w:del w:id="614" w:author="Lisa Wald" w:date="2016-06-06T15:15:00Z"/>
                          </w:trPr>
                          <w:tc>
                            <w:tcPr>
                              <w:tcW w:w="0" w:type="auto"/>
                              <w:vAlign w:val="center"/>
                              <w:hideMark/>
                            </w:tcPr>
                            <w:p w:rsidR="00723F2F" w:rsidRPr="003D4F11" w:rsidDel="00723F2F" w:rsidRDefault="00723F2F" w:rsidP="005A2C99">
                              <w:pPr>
                                <w:rPr>
                                  <w:del w:id="615" w:author="Lisa Wald" w:date="2016-06-06T15:15:00Z"/>
                                  <w:rFonts w:ascii="Verdana" w:hAnsi="Verdana"/>
                                  <w:sz w:val="20"/>
                                  <w:szCs w:val="20"/>
                                </w:rPr>
                              </w:pPr>
                              <w:del w:id="616" w:author="Lisa Wald" w:date="2016-06-06T15:15:00Z">
                                <w:r w:rsidRPr="003D4F11" w:rsidDel="00723F2F">
                                  <w:rPr>
                                    <w:rFonts w:ascii="Verdana" w:hAnsi="Verdana"/>
                                    <w:b/>
                                    <w:bCs/>
                                    <w:sz w:val="20"/>
                                    <w:szCs w:val="20"/>
                                  </w:rPr>
                                  <w:lastRenderedPageBreak/>
                                  <w:delText xml:space="preserve">Click "Save" button to save all information within this page. </w:delText>
                                </w:r>
                              </w:del>
                            </w:p>
                          </w:tc>
                          <w:tc>
                            <w:tcPr>
                              <w:tcW w:w="0" w:type="auto"/>
                              <w:vAlign w:val="center"/>
                              <w:hideMark/>
                            </w:tcPr>
                            <w:p w:rsidR="00723F2F" w:rsidRPr="003D4F11" w:rsidDel="00723F2F" w:rsidRDefault="00723F2F" w:rsidP="005A2C99">
                              <w:pPr>
                                <w:jc w:val="right"/>
                                <w:rPr>
                                  <w:del w:id="617" w:author="Lisa Wald" w:date="2016-06-06T15:15:00Z"/>
                                  <w:rFonts w:ascii="Verdana" w:hAnsi="Verdana"/>
                                  <w:sz w:val="20"/>
                                  <w:szCs w:val="20"/>
                                </w:rPr>
                              </w:pPr>
                              <w:del w:id="618" w:author="Lisa Wald" w:date="2016-06-06T15:15:00Z">
                                <w:r w:rsidRPr="003D4F11" w:rsidDel="00723F2F">
                                  <w:rPr>
                                    <w:rFonts w:ascii="Verdana" w:hAnsi="Verdana"/>
                                    <w:sz w:val="20"/>
                                    <w:szCs w:val="20"/>
                                  </w:rPr>
                                  <w:object w:dxaOrig="225" w:dyaOrig="225">
                                    <v:shape id="_x0000_i1435" type="#_x0000_t75" style="width:28.35pt;height:20.2pt" o:ole="">
                                      <v:imagedata r:id="rId42" o:title=""/>
                                    </v:shape>
                                    <w:control r:id="rId43" w:name="DefaultOcxName41" w:shapeid="_x0000_i1435"/>
                                  </w:object>
                                </w:r>
                              </w:del>
                            </w:p>
                          </w:tc>
                        </w:tr>
                      </w:tbl>
                      <w:p w:rsidR="00723F2F" w:rsidRPr="003D4F11" w:rsidDel="00723F2F" w:rsidRDefault="00723F2F" w:rsidP="005A2C99">
                        <w:pPr>
                          <w:rPr>
                            <w:del w:id="619" w:author="Lisa Wald" w:date="2016-06-06T15:15:00Z"/>
                            <w:rFonts w:ascii="Verdana" w:hAnsi="Verdana"/>
                            <w:sz w:val="20"/>
                            <w:szCs w:val="20"/>
                          </w:rPr>
                        </w:pPr>
                      </w:p>
                    </w:tc>
                  </w:tr>
                  <w:tr w:rsidR="00723F2F" w:rsidRPr="003D4F11" w:rsidDel="00723F2F" w:rsidTr="005A2C99">
                    <w:trPr>
                      <w:tblCellSpacing w:w="7" w:type="dxa"/>
                      <w:jc w:val="center"/>
                      <w:del w:id="620" w:author="Lisa Wald" w:date="2016-06-06T15:15:00Z"/>
                    </w:trPr>
                    <w:tc>
                      <w:tcPr>
                        <w:tcW w:w="0" w:type="auto"/>
                        <w:shd w:val="clear" w:color="auto" w:fill="FFFFFF"/>
                        <w:vAlign w:val="center"/>
                        <w:hideMark/>
                      </w:tcPr>
                      <w:tbl>
                        <w:tblPr>
                          <w:tblW w:w="5000" w:type="pct"/>
                          <w:tblCellSpacing w:w="0" w:type="dxa"/>
                          <w:shd w:val="clear" w:color="auto" w:fill="FFFFCC"/>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621" w:author="Lisa Wald" w:date="2016-06-06T15:15:00Z"/>
                          </w:trPr>
                          <w:tc>
                            <w:tcPr>
                              <w:tcW w:w="150" w:type="pct"/>
                              <w:shd w:val="clear" w:color="auto" w:fill="FFFFCC"/>
                              <w:hideMark/>
                            </w:tcPr>
                            <w:p w:rsidR="00723F2F" w:rsidRPr="003D4F11" w:rsidDel="00723F2F" w:rsidRDefault="00723F2F" w:rsidP="005A2C99">
                              <w:pPr>
                                <w:rPr>
                                  <w:del w:id="622" w:author="Lisa Wald" w:date="2016-06-06T15:15:00Z"/>
                                  <w:rFonts w:ascii="Verdana" w:hAnsi="Verdana"/>
                                  <w:sz w:val="20"/>
                                  <w:szCs w:val="20"/>
                                </w:rPr>
                              </w:pPr>
                              <w:del w:id="623" w:author="Lisa Wald" w:date="2016-06-06T15:15:00Z">
                                <w:r w:rsidRPr="003D4F11" w:rsidDel="00723F2F">
                                  <w:rPr>
                                    <w:rFonts w:ascii="Verdana" w:hAnsi="Verdana"/>
                                    <w:b/>
                                    <w:bCs/>
                                    <w:sz w:val="20"/>
                                    <w:szCs w:val="20"/>
                                  </w:rPr>
                                  <w:delText xml:space="preserve">5b. </w:delText>
                                </w:r>
                              </w:del>
                            </w:p>
                          </w:tc>
                          <w:tc>
                            <w:tcPr>
                              <w:tcW w:w="0" w:type="auto"/>
                              <w:shd w:val="clear" w:color="auto" w:fill="FFFFCC"/>
                              <w:vAlign w:val="center"/>
                              <w:hideMark/>
                            </w:tcPr>
                            <w:p w:rsidR="00723F2F" w:rsidRPr="003D4F11" w:rsidDel="00723F2F" w:rsidRDefault="00723F2F" w:rsidP="005A2C99">
                              <w:pPr>
                                <w:rPr>
                                  <w:del w:id="624" w:author="Lisa Wald" w:date="2016-06-06T15:15:00Z"/>
                                  <w:rFonts w:ascii="Verdana" w:hAnsi="Verdana"/>
                                  <w:sz w:val="20"/>
                                  <w:szCs w:val="20"/>
                                </w:rPr>
                              </w:pPr>
                              <w:del w:id="625" w:author="Lisa Wald" w:date="2016-06-06T15:15:00Z">
                                <w:r w:rsidRPr="003D4F11" w:rsidDel="00723F2F">
                                  <w:rPr>
                                    <w:rFonts w:ascii="Verdana" w:hAnsi="Verdana"/>
                                    <w:sz w:val="20"/>
                                    <w:szCs w:val="20"/>
                                  </w:rPr>
                                  <w:delText xml:space="preserve">Describe </w:delText>
                                </w:r>
                                <w:r w:rsidRPr="003D4F11" w:rsidDel="00723F2F">
                                  <w:rPr>
                                    <w:rFonts w:ascii="Verdana" w:hAnsi="Verdana"/>
                                    <w:sz w:val="20"/>
                                    <w:szCs w:val="20"/>
                                    <w:u w:val="single"/>
                                  </w:rPr>
                                  <w:delText>established collaboration and new collaborative efforts under development</w:delText>
                                </w:r>
                                <w:r w:rsidRPr="003D4F11" w:rsidDel="00723F2F">
                                  <w:rPr>
                                    <w:rFonts w:ascii="Verdana" w:hAnsi="Verdana"/>
                                    <w:sz w:val="20"/>
                                    <w:szCs w:val="20"/>
                                  </w:rPr>
                                  <w:delText xml:space="preserve"> with </w:delText>
                                </w:r>
                                <w:r w:rsidRPr="003D4F11" w:rsidDel="00723F2F">
                                  <w:rPr>
                                    <w:rFonts w:ascii="Verdana" w:hAnsi="Verdana"/>
                                    <w:sz w:val="20"/>
                                    <w:szCs w:val="20"/>
                                    <w:u w:val="single"/>
                                  </w:rPr>
                                  <w:delText>other safety net providers and programs</w:delText>
                                </w:r>
                                <w:r w:rsidRPr="003D4F11" w:rsidDel="00723F2F">
                                  <w:rPr>
                                    <w:rFonts w:ascii="Verdana" w:hAnsi="Verdana"/>
                                    <w:sz w:val="20"/>
                                    <w:szCs w:val="20"/>
                                  </w:rPr>
                                  <w:delText xml:space="preserve"> (e.g. Migrant Head Start, Public Housing Authority, homeless shelters, rural health clinics, critical access hospitals, health departments, etc.) that also serve the proposed new target population. In addition, list the names and addresses of these other safety net providers and/or refer to the attached Service Area Analysis from Question 4 if listed there). </w:delText>
                                </w:r>
                                <w:r w:rsidRPr="003D4F11" w:rsidDel="00723F2F">
                                  <w:rPr>
                                    <w:rFonts w:ascii="Verdana" w:hAnsi="Verdana"/>
                                    <w:i/>
                                    <w:iCs/>
                                    <w:sz w:val="20"/>
                                    <w:szCs w:val="20"/>
                                  </w:rPr>
                                  <w:delText>If service area collaboration has already been discussed in Service Area Analysis Question 4a, refer back to these responses.</w:delText>
                                </w:r>
                                <w:r w:rsidRPr="003D4F11" w:rsidDel="00723F2F">
                                  <w:rPr>
                                    <w:rFonts w:ascii="Verdana" w:hAnsi="Verdana"/>
                                    <w:sz w:val="20"/>
                                    <w:szCs w:val="20"/>
                                  </w:rPr>
                                  <w:br/>
                                </w:r>
                                <w:r w:rsidRPr="003D4F11" w:rsidDel="00723F2F">
                                  <w:rPr>
                                    <w:rFonts w:ascii="Verdana" w:hAnsi="Verdana"/>
                                    <w:sz w:val="20"/>
                                    <w:szCs w:val="20"/>
                                  </w:rPr>
                                  <w:br/>
                                </w:r>
                                <w:r w:rsidRPr="003D4F11" w:rsidDel="00723F2F">
                                  <w:rPr>
                                    <w:rFonts w:ascii="Verdana" w:hAnsi="Verdana"/>
                                    <w:b/>
                                    <w:bCs/>
                                    <w:sz w:val="20"/>
                                    <w:szCs w:val="20"/>
                                  </w:rPr>
                                  <w:delText xml:space="preserve">If a formal affiliation (e.g. MOA, MOU, contract, etc.) and/or letter of collaboration or support relevant to the proposed target population addition is available, attach these documents below. </w:delText>
                                </w:r>
                                <w:r w:rsidRPr="003D4F11" w:rsidDel="00723F2F">
                                  <w:rPr>
                                    <w:rFonts w:ascii="Verdana" w:hAnsi="Verdana"/>
                                    <w:sz w:val="20"/>
                                    <w:szCs w:val="20"/>
                                  </w:rPr>
                                  <w:br/>
                                </w:r>
                                <w:r w:rsidRPr="003D4F11" w:rsidDel="00723F2F">
                                  <w:rPr>
                                    <w:rFonts w:ascii="Verdana" w:hAnsi="Verdana"/>
                                    <w:sz w:val="20"/>
                                    <w:szCs w:val="20"/>
                                  </w:rPr>
                                  <w:br/>
                                </w:r>
                                <w:r w:rsidRPr="003D4F11" w:rsidDel="00723F2F">
                                  <w:rPr>
                                    <w:rFonts w:ascii="Verdana" w:hAnsi="Verdana"/>
                                    <w:sz w:val="20"/>
                                    <w:szCs w:val="20"/>
                                    <w:u w:val="single"/>
                                  </w:rPr>
                                  <w:delText>Only documents that speak to the proposed change in scope request for the target population addition should be included.</w:delText>
                                </w:r>
                                <w:r w:rsidRPr="003D4F11" w:rsidDel="00723F2F">
                                  <w:rPr>
                                    <w:rFonts w:ascii="Verdana" w:hAnsi="Verdana"/>
                                    <w:sz w:val="20"/>
                                    <w:szCs w:val="20"/>
                                  </w:rPr>
                                  <w:br/>
                                </w:r>
                                <w:r w:rsidRPr="003D4F11" w:rsidDel="00723F2F">
                                  <w:rPr>
                                    <w:rFonts w:ascii="MS Gothic" w:eastAsia="MS Gothic" w:hAnsi="MS Gothic" w:cs="MS Gothic" w:hint="eastAsia"/>
                                    <w:sz w:val="20"/>
                                    <w:szCs w:val="20"/>
                                  </w:rPr>
                                  <w:delText>✔</w:delText>
                                </w:r>
                                <w:r w:rsidRPr="003D4F11" w:rsidDel="00723F2F">
                                  <w:rPr>
                                    <w:rFonts w:ascii="Verdana" w:hAnsi="Verdana"/>
                                    <w:sz w:val="20"/>
                                    <w:szCs w:val="20"/>
                                  </w:rPr>
                                  <w:delText xml:space="preserve">If no other safety net providers or programs exist within or adjacent to the service area that serve this target population, state this. </w:delText>
                                </w:r>
                                <w:r w:rsidRPr="003D4F11" w:rsidDel="00723F2F">
                                  <w:rPr>
                                    <w:rFonts w:ascii="Verdana" w:hAnsi="Verdana"/>
                                    <w:sz w:val="20"/>
                                    <w:szCs w:val="20"/>
                                  </w:rPr>
                                  <w:br/>
                                </w:r>
                                <w:r w:rsidRPr="003D4F11" w:rsidDel="00723F2F">
                                  <w:rPr>
                                    <w:rFonts w:ascii="MS Gothic" w:eastAsia="MS Gothic" w:hAnsi="MS Gothic" w:cs="MS Gothic" w:hint="eastAsia"/>
                                    <w:sz w:val="20"/>
                                    <w:szCs w:val="20"/>
                                  </w:rPr>
                                  <w:delText>✔</w:delText>
                                </w:r>
                                <w:r w:rsidRPr="003D4F11" w:rsidDel="00723F2F">
                                  <w:rPr>
                                    <w:rFonts w:ascii="Verdana" w:hAnsi="Verdana"/>
                                    <w:sz w:val="20"/>
                                    <w:szCs w:val="20"/>
                                  </w:rPr>
                                  <w:delText xml:space="preserve">If documentation of collaboration or support from service area safety net providers that serve this target population cannot be obtained, include documentation of efforts made to obtain such documents and an explanation for why they could not be obtained. </w:delText>
                                </w:r>
                              </w:del>
                            </w:p>
                          </w:tc>
                        </w:tr>
                      </w:tbl>
                      <w:p w:rsidR="00723F2F" w:rsidRPr="003D4F11" w:rsidDel="00723F2F" w:rsidRDefault="00723F2F" w:rsidP="005A2C99">
                        <w:pPr>
                          <w:rPr>
                            <w:del w:id="626" w:author="Lisa Wald" w:date="2016-06-06T15:15:00Z"/>
                            <w:rFonts w:ascii="Verdana" w:hAnsi="Verdana"/>
                            <w:sz w:val="20"/>
                            <w:szCs w:val="20"/>
                          </w:rPr>
                        </w:pPr>
                      </w:p>
                    </w:tc>
                  </w:tr>
                  <w:tr w:rsidR="00723F2F" w:rsidRPr="003D4F11" w:rsidDel="00723F2F" w:rsidTr="005A2C99">
                    <w:trPr>
                      <w:tblCellSpacing w:w="7" w:type="dxa"/>
                      <w:jc w:val="center"/>
                      <w:del w:id="627"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628" w:author="Lisa Wald" w:date="2016-06-06T15:15:00Z"/>
                          </w:trPr>
                          <w:tc>
                            <w:tcPr>
                              <w:tcW w:w="150" w:type="pct"/>
                              <w:hideMark/>
                            </w:tcPr>
                            <w:p w:rsidR="00723F2F" w:rsidRPr="003D4F11" w:rsidDel="00723F2F" w:rsidRDefault="00723F2F" w:rsidP="005A2C99">
                              <w:pPr>
                                <w:rPr>
                                  <w:del w:id="629"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630" w:author="Lisa Wald" w:date="2016-06-06T15:15:00Z"/>
                                  <w:rFonts w:ascii="Verdana" w:hAnsi="Verdana"/>
                                  <w:sz w:val="20"/>
                                  <w:szCs w:val="20"/>
                                </w:rPr>
                              </w:pPr>
                              <w:del w:id="631" w:author="Lisa Wald" w:date="2016-06-06T15:15:00Z">
                                <w:r w:rsidRPr="003D4F11" w:rsidDel="00723F2F">
                                  <w:rPr>
                                    <w:rFonts w:ascii="Verdana" w:hAnsi="Verdana"/>
                                    <w:sz w:val="20"/>
                                    <w:szCs w:val="20"/>
                                  </w:rPr>
                                  <w:delText>Maximum paragraph(s) allowed approximately: 3 (3000 character(s) remaining)</w:delText>
                                </w:r>
                                <w:r w:rsidRPr="003D4F11" w:rsidDel="00723F2F">
                                  <w:rPr>
                                    <w:rFonts w:ascii="Verdana" w:hAnsi="Verdana"/>
                                    <w:sz w:val="20"/>
                                    <w:szCs w:val="20"/>
                                  </w:rPr>
                                  <w:br/>
                                </w:r>
                                <w:r w:rsidRPr="003D4F11" w:rsidDel="00723F2F">
                                  <w:rPr>
                                    <w:rFonts w:ascii="Verdana" w:hAnsi="Verdana"/>
                                    <w:sz w:val="20"/>
                                    <w:szCs w:val="20"/>
                                  </w:rPr>
                                  <w:lastRenderedPageBreak/>
                                  <w:object w:dxaOrig="225" w:dyaOrig="225">
                                    <v:shape id="_x0000_i1434" type="#_x0000_t75" style="width:132.55pt;height:66.55pt" o:ole="">
                                      <v:imagedata r:id="rId11" o:title=""/>
                                    </v:shape>
                                    <w:control r:id="rId44" w:name="DefaultOcxName42" w:shapeid="_x0000_i1434"/>
                                  </w:object>
                                </w:r>
                              </w:del>
                            </w:p>
                            <w:tbl>
                              <w:tblPr>
                                <w:tblW w:w="4750" w:type="pct"/>
                                <w:jc w:val="center"/>
                                <w:tblCellMar>
                                  <w:left w:w="0" w:type="dxa"/>
                                  <w:right w:w="0" w:type="dxa"/>
                                </w:tblCellMar>
                                <w:tblLook w:val="04A0" w:firstRow="1" w:lastRow="0" w:firstColumn="1" w:lastColumn="0" w:noHBand="0" w:noVBand="1"/>
                              </w:tblPr>
                              <w:tblGrid>
                                <w:gridCol w:w="12483"/>
                              </w:tblGrid>
                              <w:tr w:rsidR="00723F2F" w:rsidRPr="003D4F11" w:rsidDel="00723F2F" w:rsidTr="005A2C99">
                                <w:trPr>
                                  <w:jc w:val="center"/>
                                  <w:del w:id="632" w:author="Lisa Wald" w:date="2016-06-06T15:15:00Z"/>
                                </w:trPr>
                                <w:tc>
                                  <w:tcPr>
                                    <w:tcW w:w="0" w:type="auto"/>
                                    <w:shd w:val="clear" w:color="auto" w:fill="FFFFFF"/>
                                    <w:vAlign w:val="center"/>
                                    <w:hideMark/>
                                  </w:tcPr>
                                  <w:p w:rsidR="00723F2F" w:rsidRPr="003D4F11" w:rsidDel="00723F2F" w:rsidRDefault="00723F2F" w:rsidP="005A2C99">
                                    <w:pPr>
                                      <w:rPr>
                                        <w:del w:id="633" w:author="Lisa Wald" w:date="2016-06-06T15:15:00Z"/>
                                        <w:rFonts w:ascii="Verdana" w:hAnsi="Verdana"/>
                                        <w:sz w:val="20"/>
                                        <w:szCs w:val="20"/>
                                      </w:rPr>
                                    </w:pPr>
                                  </w:p>
                                </w:tc>
                              </w:tr>
                            </w:tbl>
                            <w:p w:rsidR="00723F2F" w:rsidRPr="003D4F11" w:rsidDel="00723F2F" w:rsidRDefault="00723F2F" w:rsidP="005A2C99">
                              <w:pPr>
                                <w:rPr>
                                  <w:del w:id="634" w:author="Lisa Wald" w:date="2016-06-06T15:15:00Z"/>
                                  <w:rFonts w:ascii="Verdana" w:hAnsi="Verdana"/>
                                  <w:vanish/>
                                  <w:sz w:val="20"/>
                                  <w:szCs w:val="20"/>
                                </w:rPr>
                              </w:pPr>
                            </w:p>
                            <w:tbl>
                              <w:tblPr>
                                <w:tblW w:w="4750" w:type="pct"/>
                                <w:jc w:val="center"/>
                                <w:tblCellMar>
                                  <w:left w:w="0" w:type="dxa"/>
                                  <w:right w:w="0" w:type="dxa"/>
                                </w:tblCellMar>
                                <w:tblLook w:val="04A0" w:firstRow="1" w:lastRow="0" w:firstColumn="1" w:lastColumn="0" w:noHBand="0" w:noVBand="1"/>
                              </w:tblPr>
                              <w:tblGrid>
                                <w:gridCol w:w="12483"/>
                              </w:tblGrid>
                              <w:tr w:rsidR="00723F2F" w:rsidRPr="003D4F11" w:rsidDel="00723F2F" w:rsidTr="005A2C99">
                                <w:trPr>
                                  <w:jc w:val="center"/>
                                  <w:del w:id="635" w:author="Lisa Wald" w:date="2016-06-06T15:15:00Z"/>
                                </w:trPr>
                                <w:tc>
                                  <w:tcPr>
                                    <w:tcW w:w="0" w:type="auto"/>
                                    <w:shd w:val="clear" w:color="auto" w:fill="000000"/>
                                    <w:vAlign w:val="center"/>
                                    <w:hideMark/>
                                  </w:tcPr>
                                  <w:tbl>
                                    <w:tblPr>
                                      <w:tblW w:w="5000" w:type="pct"/>
                                      <w:jc w:val="center"/>
                                      <w:tblCellSpacing w:w="7" w:type="dxa"/>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top w:w="45" w:type="dxa"/>
                                        <w:left w:w="45" w:type="dxa"/>
                                        <w:bottom w:w="45" w:type="dxa"/>
                                        <w:right w:w="45" w:type="dxa"/>
                                      </w:tblCellMar>
                                      <w:tblLook w:val="04A0" w:firstRow="1" w:lastRow="0" w:firstColumn="1" w:lastColumn="0" w:noHBand="0" w:noVBand="1"/>
                                    </w:tblPr>
                                    <w:tblGrid>
                                      <w:gridCol w:w="734"/>
                                      <w:gridCol w:w="1852"/>
                                      <w:gridCol w:w="2842"/>
                                      <w:gridCol w:w="1109"/>
                                      <w:gridCol w:w="2471"/>
                                      <w:gridCol w:w="3469"/>
                                    </w:tblGrid>
                                    <w:tr w:rsidR="00723F2F" w:rsidRPr="003D4F11" w:rsidDel="00723F2F" w:rsidTr="005A2C99">
                                      <w:trPr>
                                        <w:tblCellSpacing w:w="7" w:type="dxa"/>
                                        <w:jc w:val="center"/>
                                        <w:del w:id="636" w:author="Lisa Wald" w:date="2016-06-06T15:15:00Z"/>
                                      </w:trPr>
                                      <w:tc>
                                        <w:tcPr>
                                          <w:tcW w:w="0" w:type="auto"/>
                                          <w:gridSpan w:val="6"/>
                                          <w:shd w:val="clear" w:color="auto" w:fill="D9D9D9" w:themeFill="background1" w:themeFillShade="D9"/>
                                          <w:vAlign w:val="center"/>
                                          <w:hideMark/>
                                        </w:tcPr>
                                        <w:p w:rsidR="00723F2F" w:rsidRPr="003D4F11" w:rsidDel="00723F2F" w:rsidRDefault="00723F2F" w:rsidP="005A2C99">
                                          <w:pPr>
                                            <w:rPr>
                                              <w:del w:id="637" w:author="Lisa Wald" w:date="2016-06-06T15:15:00Z"/>
                                              <w:rFonts w:ascii="Verdana" w:hAnsi="Verdana"/>
                                              <w:b/>
                                              <w:bCs/>
                                              <w:sz w:val="20"/>
                                              <w:szCs w:val="20"/>
                                            </w:rPr>
                                          </w:pPr>
                                          <w:del w:id="638" w:author="Lisa Wald" w:date="2016-06-06T15:15:00Z">
                                            <w:r w:rsidRPr="003D4F11" w:rsidDel="00723F2F">
                                              <w:rPr>
                                                <w:rFonts w:ascii="Verdana" w:hAnsi="Verdana"/>
                                                <w:b/>
                                                <w:bCs/>
                                                <w:sz w:val="20"/>
                                                <w:szCs w:val="20"/>
                                              </w:rPr>
                                              <w:delText>Collaboration Documentation-Other Safety Net Providers/Programs (Maximum 6 attachments)</w:delText>
                                            </w:r>
                                          </w:del>
                                        </w:p>
                                      </w:tc>
                                    </w:tr>
                                    <w:tr w:rsidR="00723F2F" w:rsidRPr="003D4F11" w:rsidDel="00723F2F" w:rsidTr="005A2C99">
                                      <w:trPr>
                                        <w:tblCellSpacing w:w="7" w:type="dxa"/>
                                        <w:jc w:val="center"/>
                                        <w:del w:id="639" w:author="Lisa Wald" w:date="2016-06-06T15:15:00Z"/>
                                      </w:trPr>
                                      <w:tc>
                                        <w:tcPr>
                                          <w:tcW w:w="250" w:type="pct"/>
                                          <w:shd w:val="clear" w:color="auto" w:fill="FFFFCC"/>
                                          <w:vAlign w:val="center"/>
                                          <w:hideMark/>
                                        </w:tcPr>
                                        <w:p w:rsidR="00723F2F" w:rsidRPr="003D4F11" w:rsidDel="00723F2F" w:rsidRDefault="00723F2F" w:rsidP="005A2C99">
                                          <w:pPr>
                                            <w:jc w:val="center"/>
                                            <w:rPr>
                                              <w:del w:id="640" w:author="Lisa Wald" w:date="2016-06-06T15:15:00Z"/>
                                              <w:rFonts w:ascii="Verdana" w:hAnsi="Verdana"/>
                                              <w:sz w:val="20"/>
                                              <w:szCs w:val="20"/>
                                            </w:rPr>
                                          </w:pPr>
                                          <w:del w:id="641" w:author="Lisa Wald" w:date="2016-06-06T15:15:00Z">
                                            <w:r w:rsidRPr="003D4F11" w:rsidDel="00723F2F">
                                              <w:rPr>
                                                <w:rFonts w:ascii="Verdana" w:hAnsi="Verdana"/>
                                                <w:sz w:val="20"/>
                                                <w:szCs w:val="20"/>
                                              </w:rPr>
                                              <w:delText>Select</w:delText>
                                            </w:r>
                                          </w:del>
                                        </w:p>
                                      </w:tc>
                                      <w:tc>
                                        <w:tcPr>
                                          <w:tcW w:w="750" w:type="pct"/>
                                          <w:shd w:val="clear" w:color="auto" w:fill="FFFFCC"/>
                                          <w:vAlign w:val="center"/>
                                          <w:hideMark/>
                                        </w:tcPr>
                                        <w:p w:rsidR="00723F2F" w:rsidRPr="003D4F11" w:rsidDel="00723F2F" w:rsidRDefault="00723F2F" w:rsidP="005A2C99">
                                          <w:pPr>
                                            <w:jc w:val="center"/>
                                            <w:rPr>
                                              <w:del w:id="642" w:author="Lisa Wald" w:date="2016-06-06T15:15:00Z"/>
                                              <w:rFonts w:ascii="Verdana" w:hAnsi="Verdana"/>
                                              <w:sz w:val="20"/>
                                              <w:szCs w:val="20"/>
                                            </w:rPr>
                                          </w:pPr>
                                          <w:del w:id="643" w:author="Lisa Wald" w:date="2016-06-06T15:15:00Z">
                                            <w:r w:rsidRPr="003D4F11" w:rsidDel="00723F2F">
                                              <w:rPr>
                                                <w:rFonts w:ascii="Verdana" w:hAnsi="Verdana"/>
                                                <w:sz w:val="20"/>
                                                <w:szCs w:val="20"/>
                                              </w:rPr>
                                              <w:delText>Purpose</w:delText>
                                            </w:r>
                                          </w:del>
                                        </w:p>
                                      </w:tc>
                                      <w:tc>
                                        <w:tcPr>
                                          <w:tcW w:w="1150" w:type="pct"/>
                                          <w:shd w:val="clear" w:color="auto" w:fill="FFFFCC"/>
                                          <w:vAlign w:val="center"/>
                                          <w:hideMark/>
                                        </w:tcPr>
                                        <w:p w:rsidR="00723F2F" w:rsidRPr="003D4F11" w:rsidDel="00723F2F" w:rsidRDefault="00723F2F" w:rsidP="005A2C99">
                                          <w:pPr>
                                            <w:jc w:val="center"/>
                                            <w:rPr>
                                              <w:del w:id="644" w:author="Lisa Wald" w:date="2016-06-06T15:15:00Z"/>
                                              <w:rFonts w:ascii="Verdana" w:hAnsi="Verdana"/>
                                              <w:sz w:val="20"/>
                                              <w:szCs w:val="20"/>
                                            </w:rPr>
                                          </w:pPr>
                                          <w:del w:id="645" w:author="Lisa Wald" w:date="2016-06-06T15:15:00Z">
                                            <w:r w:rsidRPr="003D4F11" w:rsidDel="00723F2F">
                                              <w:rPr>
                                                <w:rFonts w:ascii="Verdana" w:hAnsi="Verdana"/>
                                                <w:sz w:val="20"/>
                                                <w:szCs w:val="20"/>
                                              </w:rPr>
                                              <w:delText>Document Name</w:delText>
                                            </w:r>
                                          </w:del>
                                        </w:p>
                                      </w:tc>
                                      <w:tc>
                                        <w:tcPr>
                                          <w:tcW w:w="450" w:type="pct"/>
                                          <w:shd w:val="clear" w:color="auto" w:fill="FFFFCC"/>
                                          <w:vAlign w:val="center"/>
                                          <w:hideMark/>
                                        </w:tcPr>
                                        <w:p w:rsidR="00723F2F" w:rsidRPr="003D4F11" w:rsidDel="00723F2F" w:rsidRDefault="00723F2F" w:rsidP="005A2C99">
                                          <w:pPr>
                                            <w:jc w:val="center"/>
                                            <w:rPr>
                                              <w:del w:id="646" w:author="Lisa Wald" w:date="2016-06-06T15:15:00Z"/>
                                              <w:rFonts w:ascii="Verdana" w:hAnsi="Verdana"/>
                                              <w:sz w:val="20"/>
                                              <w:szCs w:val="20"/>
                                            </w:rPr>
                                          </w:pPr>
                                          <w:del w:id="647" w:author="Lisa Wald" w:date="2016-06-06T15:15:00Z">
                                            <w:r w:rsidRPr="003D4F11" w:rsidDel="00723F2F">
                                              <w:rPr>
                                                <w:rFonts w:ascii="Verdana" w:hAnsi="Verdana"/>
                                                <w:sz w:val="20"/>
                                                <w:szCs w:val="20"/>
                                              </w:rPr>
                                              <w:delText>Size</w:delText>
                                            </w:r>
                                          </w:del>
                                        </w:p>
                                      </w:tc>
                                      <w:tc>
                                        <w:tcPr>
                                          <w:tcW w:w="1000" w:type="pct"/>
                                          <w:shd w:val="clear" w:color="auto" w:fill="FFFFCC"/>
                                          <w:vAlign w:val="center"/>
                                          <w:hideMark/>
                                        </w:tcPr>
                                        <w:p w:rsidR="00723F2F" w:rsidRPr="003D4F11" w:rsidDel="00723F2F" w:rsidRDefault="00723F2F" w:rsidP="005A2C99">
                                          <w:pPr>
                                            <w:jc w:val="center"/>
                                            <w:rPr>
                                              <w:del w:id="648" w:author="Lisa Wald" w:date="2016-06-06T15:15:00Z"/>
                                              <w:rFonts w:ascii="Verdana" w:hAnsi="Verdana"/>
                                              <w:sz w:val="20"/>
                                              <w:szCs w:val="20"/>
                                            </w:rPr>
                                          </w:pPr>
                                          <w:del w:id="649" w:author="Lisa Wald" w:date="2016-06-06T15:15:00Z">
                                            <w:r w:rsidRPr="003D4F11" w:rsidDel="00723F2F">
                                              <w:rPr>
                                                <w:rFonts w:ascii="Verdana" w:hAnsi="Verdana"/>
                                                <w:sz w:val="20"/>
                                                <w:szCs w:val="20"/>
                                              </w:rPr>
                                              <w:delText>Uploaded By</w:delText>
                                            </w:r>
                                          </w:del>
                                        </w:p>
                                      </w:tc>
                                      <w:tc>
                                        <w:tcPr>
                                          <w:tcW w:w="1400" w:type="pct"/>
                                          <w:shd w:val="clear" w:color="auto" w:fill="FFFFCC"/>
                                          <w:vAlign w:val="center"/>
                                          <w:hideMark/>
                                        </w:tcPr>
                                        <w:p w:rsidR="00723F2F" w:rsidRPr="003D4F11" w:rsidDel="00723F2F" w:rsidRDefault="00723F2F" w:rsidP="005A2C99">
                                          <w:pPr>
                                            <w:jc w:val="center"/>
                                            <w:rPr>
                                              <w:del w:id="650" w:author="Lisa Wald" w:date="2016-06-06T15:15:00Z"/>
                                              <w:rFonts w:ascii="Verdana" w:hAnsi="Verdana"/>
                                              <w:sz w:val="20"/>
                                              <w:szCs w:val="20"/>
                                            </w:rPr>
                                          </w:pPr>
                                          <w:del w:id="651" w:author="Lisa Wald" w:date="2016-06-06T15:15:00Z">
                                            <w:r w:rsidRPr="003D4F11" w:rsidDel="00723F2F">
                                              <w:rPr>
                                                <w:rFonts w:ascii="Verdana" w:hAnsi="Verdana"/>
                                                <w:sz w:val="20"/>
                                                <w:szCs w:val="20"/>
                                              </w:rPr>
                                              <w:delText>Description</w:delText>
                                            </w:r>
                                          </w:del>
                                        </w:p>
                                      </w:tc>
                                    </w:tr>
                                    <w:tr w:rsidR="00723F2F" w:rsidRPr="003D4F11" w:rsidDel="00723F2F" w:rsidTr="005A2C99">
                                      <w:trPr>
                                        <w:tblCellSpacing w:w="7" w:type="dxa"/>
                                        <w:jc w:val="center"/>
                                        <w:del w:id="652" w:author="Lisa Wald" w:date="2016-06-06T15:15:00Z"/>
                                      </w:trPr>
                                      <w:tc>
                                        <w:tcPr>
                                          <w:tcW w:w="0" w:type="auto"/>
                                          <w:gridSpan w:val="6"/>
                                          <w:shd w:val="clear" w:color="auto" w:fill="FFFFFF"/>
                                          <w:vAlign w:val="center"/>
                                          <w:hideMark/>
                                        </w:tcPr>
                                        <w:p w:rsidR="00723F2F" w:rsidRPr="003D4F11" w:rsidDel="00723F2F" w:rsidRDefault="00723F2F" w:rsidP="005A2C99">
                                          <w:pPr>
                                            <w:jc w:val="center"/>
                                            <w:rPr>
                                              <w:del w:id="653" w:author="Lisa Wald" w:date="2016-06-06T15:15:00Z"/>
                                              <w:rFonts w:ascii="Verdana" w:hAnsi="Verdana"/>
                                              <w:sz w:val="20"/>
                                              <w:szCs w:val="20"/>
                                            </w:rPr>
                                          </w:pPr>
                                          <w:del w:id="654" w:author="Lisa Wald" w:date="2016-06-06T15:15:00Z">
                                            <w:r w:rsidRPr="003D4F11" w:rsidDel="00723F2F">
                                              <w:rPr>
                                                <w:rFonts w:ascii="Verdana" w:hAnsi="Verdana"/>
                                                <w:sz w:val="20"/>
                                                <w:szCs w:val="20"/>
                                              </w:rPr>
                                              <w:delText>No attached document exists.</w:delText>
                                            </w:r>
                                          </w:del>
                                        </w:p>
                                      </w:tc>
                                    </w:tr>
                                    <w:tr w:rsidR="00723F2F" w:rsidRPr="003D4F11" w:rsidDel="00723F2F" w:rsidTr="005A2C99">
                                      <w:trPr>
                                        <w:tblCellSpacing w:w="7" w:type="dxa"/>
                                        <w:jc w:val="center"/>
                                        <w:del w:id="655" w:author="Lisa Wald" w:date="2016-06-06T15:15:00Z"/>
                                      </w:trPr>
                                      <w:tc>
                                        <w:tcPr>
                                          <w:tcW w:w="0" w:type="auto"/>
                                          <w:gridSpan w:val="6"/>
                                          <w:shd w:val="clear" w:color="auto" w:fill="FFFFFF"/>
                                          <w:vAlign w:val="center"/>
                                          <w:hideMark/>
                                        </w:tcPr>
                                        <w:p w:rsidR="00723F2F" w:rsidRPr="003D4F11" w:rsidDel="00723F2F" w:rsidRDefault="00723F2F" w:rsidP="005A2C99">
                                          <w:pPr>
                                            <w:jc w:val="center"/>
                                            <w:rPr>
                                              <w:del w:id="656" w:author="Lisa Wald" w:date="2016-06-06T15:15:00Z"/>
                                              <w:rFonts w:ascii="Verdana" w:hAnsi="Verdana"/>
                                              <w:sz w:val="20"/>
                                              <w:szCs w:val="20"/>
                                            </w:rPr>
                                          </w:pPr>
                                          <w:del w:id="657" w:author="Lisa Wald" w:date="2016-06-06T15:15:00Z">
                                            <w:r w:rsidRPr="003D4F11" w:rsidDel="00723F2F">
                                              <w:rPr>
                                                <w:rFonts w:ascii="Verdana" w:hAnsi="Verdana"/>
                                                <w:sz w:val="20"/>
                                                <w:szCs w:val="20"/>
                                              </w:rPr>
                                              <w:object w:dxaOrig="225" w:dyaOrig="225">
                                                <v:shape id="_x0000_i1433" type="#_x0000_t75" style="width:34.35pt;height:20.2pt" o:ole="">
                                                  <v:imagedata r:id="rId45" o:title=""/>
                                                </v:shape>
                                                <w:control r:id="rId46" w:name="DefaultOcxName43" w:shapeid="_x0000_i1433"/>
                                              </w:object>
                                            </w:r>
                                          </w:del>
                                        </w:p>
                                      </w:tc>
                                    </w:tr>
                                  </w:tbl>
                                  <w:p w:rsidR="00723F2F" w:rsidRPr="003D4F11" w:rsidDel="00723F2F" w:rsidRDefault="00723F2F" w:rsidP="005A2C99">
                                    <w:pPr>
                                      <w:rPr>
                                        <w:del w:id="658" w:author="Lisa Wald" w:date="2016-06-06T15:15:00Z"/>
                                        <w:rFonts w:ascii="Verdana" w:hAnsi="Verdana"/>
                                        <w:sz w:val="20"/>
                                        <w:szCs w:val="20"/>
                                      </w:rPr>
                                    </w:pPr>
                                  </w:p>
                                </w:tc>
                              </w:tr>
                            </w:tbl>
                            <w:p w:rsidR="00723F2F" w:rsidRPr="003D4F11" w:rsidDel="00723F2F" w:rsidRDefault="00723F2F" w:rsidP="005A2C99">
                              <w:pPr>
                                <w:rPr>
                                  <w:del w:id="659" w:author="Lisa Wald" w:date="2016-06-06T15:15:00Z"/>
                                  <w:rFonts w:ascii="Verdana" w:hAnsi="Verdana"/>
                                  <w:sz w:val="20"/>
                                  <w:szCs w:val="20"/>
                                </w:rPr>
                              </w:pPr>
                            </w:p>
                          </w:tc>
                        </w:tr>
                      </w:tbl>
                      <w:p w:rsidR="00723F2F" w:rsidRPr="003D4F11" w:rsidDel="00723F2F" w:rsidRDefault="00723F2F" w:rsidP="005A2C99">
                        <w:pPr>
                          <w:rPr>
                            <w:del w:id="660" w:author="Lisa Wald" w:date="2016-06-06T15:15:00Z"/>
                            <w:rFonts w:ascii="Verdana" w:hAnsi="Verdana"/>
                            <w:sz w:val="20"/>
                            <w:szCs w:val="20"/>
                          </w:rPr>
                        </w:pPr>
                      </w:p>
                    </w:tc>
                  </w:tr>
                  <w:tr w:rsidR="00723F2F" w:rsidRPr="003D4F11" w:rsidDel="00723F2F" w:rsidTr="005A2C99">
                    <w:trPr>
                      <w:tblCellSpacing w:w="7" w:type="dxa"/>
                      <w:jc w:val="center"/>
                      <w:del w:id="661" w:author="Lisa Wald" w:date="2016-06-06T15:15:00Z"/>
                    </w:trPr>
                    <w:tc>
                      <w:tcPr>
                        <w:tcW w:w="0" w:type="auto"/>
                        <w:shd w:val="clear" w:color="auto" w:fill="FFFFFF"/>
                        <w:vAlign w:val="center"/>
                        <w:hideMark/>
                      </w:tcPr>
                      <w:tbl>
                        <w:tblPr>
                          <w:tblW w:w="5000" w:type="pct"/>
                          <w:tblCellSpacing w:w="0" w:type="dxa"/>
                          <w:shd w:val="clear" w:color="auto" w:fill="D9D9D9" w:themeFill="background1" w:themeFillShade="D9"/>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662" w:author="Lisa Wald" w:date="2016-06-06T15:15:00Z"/>
                          </w:trPr>
                          <w:tc>
                            <w:tcPr>
                              <w:tcW w:w="150" w:type="pct"/>
                              <w:shd w:val="clear" w:color="auto" w:fill="D9D9D9" w:themeFill="background1" w:themeFillShade="D9"/>
                              <w:hideMark/>
                            </w:tcPr>
                            <w:p w:rsidR="00723F2F" w:rsidRPr="003D4F11" w:rsidDel="00723F2F" w:rsidRDefault="00723F2F" w:rsidP="005A2C99">
                              <w:pPr>
                                <w:rPr>
                                  <w:del w:id="663" w:author="Lisa Wald" w:date="2016-06-06T15:15:00Z"/>
                                  <w:rFonts w:ascii="Verdana" w:hAnsi="Verdana"/>
                                  <w:sz w:val="20"/>
                                  <w:szCs w:val="20"/>
                                </w:rPr>
                              </w:pPr>
                              <w:del w:id="664" w:author="Lisa Wald" w:date="2016-06-06T15:15:00Z">
                                <w:r w:rsidRPr="003D4F11" w:rsidDel="00723F2F">
                                  <w:rPr>
                                    <w:rFonts w:ascii="Verdana" w:hAnsi="Verdana"/>
                                    <w:b/>
                                    <w:bCs/>
                                    <w:sz w:val="20"/>
                                    <w:szCs w:val="20"/>
                                  </w:rPr>
                                  <w:lastRenderedPageBreak/>
                                  <w:delText xml:space="preserve">6a. </w:delText>
                                </w:r>
                              </w:del>
                            </w:p>
                          </w:tc>
                          <w:tc>
                            <w:tcPr>
                              <w:tcW w:w="0" w:type="auto"/>
                              <w:shd w:val="clear" w:color="auto" w:fill="D9D9D9" w:themeFill="background1" w:themeFillShade="D9"/>
                              <w:vAlign w:val="center"/>
                              <w:hideMark/>
                            </w:tcPr>
                            <w:p w:rsidR="00723F2F" w:rsidRPr="003D4F11" w:rsidDel="00723F2F" w:rsidRDefault="00723F2F" w:rsidP="005A2C99">
                              <w:pPr>
                                <w:rPr>
                                  <w:del w:id="665" w:author="Lisa Wald" w:date="2016-06-06T15:15:00Z"/>
                                  <w:rFonts w:ascii="Verdana" w:hAnsi="Verdana"/>
                                  <w:sz w:val="20"/>
                                  <w:szCs w:val="20"/>
                                </w:rPr>
                              </w:pPr>
                              <w:del w:id="666" w:author="Lisa Wald" w:date="2016-06-06T15:15:00Z">
                                <w:r w:rsidRPr="003D4F11" w:rsidDel="00723F2F">
                                  <w:rPr>
                                    <w:rFonts w:ascii="Verdana" w:hAnsi="Verdana"/>
                                    <w:b/>
                                    <w:bCs/>
                                    <w:sz w:val="20"/>
                                    <w:szCs w:val="20"/>
                                  </w:rPr>
                                  <w:delText>COMPLIANCE WITH NEWLY APPLICABLE PROGRAM REQUIREMENTS</w:delText>
                                </w:r>
                                <w:r w:rsidRPr="003D4F11" w:rsidDel="00723F2F">
                                  <w:rPr>
                                    <w:rFonts w:ascii="Verdana" w:hAnsi="Verdana"/>
                                    <w:sz w:val="20"/>
                                    <w:szCs w:val="20"/>
                                  </w:rPr>
                                  <w:br/>
                                  <w:delText xml:space="preserve">Address how the health center can or will demonstrate compliance with any newly applicable Health Center Program Requirements resulting from the addition of the proposed target population. </w:delText>
                                </w:r>
                                <w:r w:rsidRPr="003D4F11" w:rsidDel="00723F2F">
                                  <w:rPr>
                                    <w:rFonts w:ascii="Verdana" w:hAnsi="Verdana"/>
                                    <w:sz w:val="20"/>
                                    <w:szCs w:val="20"/>
                                  </w:rPr>
                                  <w:br/>
                                </w:r>
                                <w:r w:rsidRPr="003D4F11" w:rsidDel="00723F2F">
                                  <w:rPr>
                                    <w:rFonts w:ascii="Verdana" w:hAnsi="Verdana"/>
                                    <w:sz w:val="20"/>
                                    <w:szCs w:val="20"/>
                                  </w:rPr>
                                  <w:br/>
                                  <w:delText>Attach supporting documentation below</w:delText>
                                </w:r>
                                <w:r w:rsidDel="00723F2F">
                                  <w:rPr>
                                    <w:rFonts w:ascii="Verdana" w:hAnsi="Verdana"/>
                                    <w:sz w:val="20"/>
                                    <w:szCs w:val="20"/>
                                  </w:rPr>
                                  <w:delText xml:space="preserve"> </w:delText>
                                </w:r>
                                <w:r w:rsidRPr="003D4F11" w:rsidDel="00723F2F">
                                  <w:rPr>
                                    <w:rFonts w:ascii="Verdana" w:hAnsi="Verdana"/>
                                    <w:sz w:val="20"/>
                                    <w:szCs w:val="20"/>
                                  </w:rPr>
                                  <w:delText xml:space="preserve">(e.g. existing bylaws that already demonstrate compliance, draft revised bylaws, MOAs, etc.). </w:delText>
                                </w:r>
                              </w:del>
                            </w:p>
                          </w:tc>
                        </w:tr>
                      </w:tbl>
                      <w:p w:rsidR="00723F2F" w:rsidRPr="003D4F11" w:rsidDel="00723F2F" w:rsidRDefault="00723F2F" w:rsidP="005A2C99">
                        <w:pPr>
                          <w:rPr>
                            <w:del w:id="667" w:author="Lisa Wald" w:date="2016-06-06T15:15:00Z"/>
                            <w:rFonts w:ascii="Verdana" w:hAnsi="Verdana"/>
                            <w:sz w:val="20"/>
                            <w:szCs w:val="20"/>
                          </w:rPr>
                        </w:pPr>
                      </w:p>
                    </w:tc>
                  </w:tr>
                  <w:tr w:rsidR="00723F2F" w:rsidRPr="003D4F11" w:rsidDel="00723F2F" w:rsidTr="005A2C99">
                    <w:trPr>
                      <w:tblCellSpacing w:w="7" w:type="dxa"/>
                      <w:jc w:val="center"/>
                      <w:del w:id="668"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669" w:author="Lisa Wald" w:date="2016-06-06T15:15:00Z"/>
                          </w:trPr>
                          <w:tc>
                            <w:tcPr>
                              <w:tcW w:w="150" w:type="pct"/>
                              <w:hideMark/>
                            </w:tcPr>
                            <w:p w:rsidR="00723F2F" w:rsidRPr="003D4F11" w:rsidDel="00723F2F" w:rsidRDefault="00723F2F" w:rsidP="005A2C99">
                              <w:pPr>
                                <w:rPr>
                                  <w:del w:id="670" w:author="Lisa Wald" w:date="2016-06-06T15:15:00Z"/>
                                  <w:rFonts w:ascii="Verdana" w:hAnsi="Verdana"/>
                                  <w:sz w:val="20"/>
                                  <w:szCs w:val="20"/>
                                </w:rPr>
                              </w:pPr>
                            </w:p>
                          </w:tc>
                          <w:tc>
                            <w:tcPr>
                              <w:tcW w:w="0" w:type="auto"/>
                              <w:vAlign w:val="center"/>
                              <w:hideMark/>
                            </w:tcPr>
                            <w:tbl>
                              <w:tblPr>
                                <w:tblW w:w="5000" w:type="pct"/>
                                <w:tblBorders>
                                  <w:top w:val="outset" w:sz="6" w:space="0" w:color="auto"/>
                                  <w:left w:val="outset" w:sz="6" w:space="0" w:color="auto"/>
                                  <w:bottom w:val="outset" w:sz="6" w:space="0" w:color="auto"/>
                                  <w:right w:val="outset" w:sz="6" w:space="0" w:color="auto"/>
                                </w:tblBorders>
                                <w:tblCellMar>
                                  <w:top w:w="15" w:type="dxa"/>
                                  <w:left w:w="15" w:type="dxa"/>
                                  <w:bottom w:w="15" w:type="dxa"/>
                                  <w:right w:w="15" w:type="dxa"/>
                                </w:tblCellMar>
                                <w:tblLook w:val="04A0" w:firstRow="1" w:lastRow="0" w:firstColumn="1" w:lastColumn="0" w:noHBand="0" w:noVBand="1"/>
                              </w:tblPr>
                              <w:tblGrid>
                                <w:gridCol w:w="3084"/>
                                <w:gridCol w:w="10040"/>
                              </w:tblGrid>
                              <w:tr w:rsidR="00723F2F" w:rsidRPr="003D4F11" w:rsidDel="00723F2F" w:rsidTr="005A2C99">
                                <w:trPr>
                                  <w:del w:id="671" w:author="Lisa Wald" w:date="2016-06-06T15:15:00Z"/>
                                </w:trPr>
                                <w:tc>
                                  <w:tcPr>
                                    <w:tcW w:w="0" w:type="auto"/>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672" w:author="Lisa Wald" w:date="2016-06-06T15:15:00Z"/>
                                        <w:rFonts w:ascii="Verdana" w:hAnsi="Verdana"/>
                                        <w:sz w:val="20"/>
                                        <w:szCs w:val="20"/>
                                      </w:rPr>
                                    </w:pPr>
                                    <w:del w:id="673" w:author="Lisa Wald" w:date="2016-06-06T15:15:00Z">
                                      <w:r w:rsidRPr="003D4F11" w:rsidDel="00723F2F">
                                        <w:rPr>
                                          <w:rFonts w:ascii="Verdana" w:hAnsi="Verdana"/>
                                          <w:b/>
                                          <w:bCs/>
                                          <w:sz w:val="20"/>
                                          <w:szCs w:val="20"/>
                                        </w:rPr>
                                        <w:delText>New Target Population</w:delText>
                                      </w:r>
                                    </w:del>
                                  </w:p>
                                </w:tc>
                                <w:tc>
                                  <w:tcPr>
                                    <w:tcW w:w="0" w:type="auto"/>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674" w:author="Lisa Wald" w:date="2016-06-06T15:15:00Z"/>
                                        <w:rFonts w:ascii="Verdana" w:hAnsi="Verdana"/>
                                        <w:sz w:val="20"/>
                                        <w:szCs w:val="20"/>
                                      </w:rPr>
                                    </w:pPr>
                                    <w:del w:id="675" w:author="Lisa Wald" w:date="2016-06-06T15:15:00Z">
                                      <w:r w:rsidRPr="003D4F11" w:rsidDel="00723F2F">
                                        <w:rPr>
                                          <w:rFonts w:ascii="Verdana" w:hAnsi="Verdana"/>
                                          <w:b/>
                                          <w:bCs/>
                                          <w:sz w:val="20"/>
                                          <w:szCs w:val="20"/>
                                        </w:rPr>
                                        <w:delText>330(e): General Underserved Community</w:delText>
                                      </w:r>
                                    </w:del>
                                  </w:p>
                                </w:tc>
                              </w:tr>
                              <w:tr w:rsidR="00723F2F" w:rsidRPr="003D4F11" w:rsidDel="00723F2F" w:rsidTr="005A2C99">
                                <w:trPr>
                                  <w:del w:id="676" w:author="Lisa Wald" w:date="2016-06-06T15:15:00Z"/>
                                </w:trPr>
                                <w:tc>
                                  <w:tcPr>
                                    <w:tcW w:w="0" w:type="auto"/>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677" w:author="Lisa Wald" w:date="2016-06-06T15:15:00Z"/>
                                        <w:rFonts w:ascii="Verdana" w:hAnsi="Verdana"/>
                                        <w:sz w:val="20"/>
                                        <w:szCs w:val="20"/>
                                      </w:rPr>
                                    </w:pPr>
                                    <w:del w:id="678" w:author="Lisa Wald" w:date="2016-06-06T15:15:00Z">
                                      <w:r w:rsidRPr="003D4F11" w:rsidDel="00723F2F">
                                        <w:rPr>
                                          <w:rFonts w:ascii="Verdana" w:hAnsi="Verdana"/>
                                          <w:b/>
                                          <w:bCs/>
                                          <w:sz w:val="20"/>
                                          <w:szCs w:val="20"/>
                                        </w:rPr>
                                        <w:delText xml:space="preserve">Newly Applicable Program Requirement </w:delText>
                                      </w:r>
                                    </w:del>
                                  </w:p>
                                </w:tc>
                                <w:tc>
                                  <w:tcPr>
                                    <w:tcW w:w="0" w:type="auto"/>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679" w:author="Lisa Wald" w:date="2016-06-06T15:15:00Z"/>
                                        <w:rFonts w:ascii="Verdana" w:hAnsi="Verdana"/>
                                        <w:sz w:val="20"/>
                                        <w:szCs w:val="20"/>
                                      </w:rPr>
                                    </w:pPr>
                                    <w:del w:id="680" w:author="Lisa Wald" w:date="2016-06-06T15:15:00Z">
                                      <w:r w:rsidRPr="003D4F11" w:rsidDel="00723F2F">
                                        <w:rPr>
                                          <w:rFonts w:ascii="Verdana" w:hAnsi="Verdana"/>
                                          <w:b/>
                                          <w:bCs/>
                                          <w:sz w:val="20"/>
                                          <w:szCs w:val="20"/>
                                        </w:rPr>
                                        <w:delText>Board Authority:</w:delText>
                                      </w:r>
                                      <w:r w:rsidRPr="003D4F11" w:rsidDel="00723F2F">
                                        <w:rPr>
                                          <w:rFonts w:ascii="Verdana" w:hAnsi="Verdana"/>
                                          <w:sz w:val="20"/>
                                          <w:szCs w:val="20"/>
                                        </w:rPr>
                                        <w:delText xml:space="preserve"> Document that the health center’s governing board already holds monthly meetings. If it does not, document when it will begin requiring monthly meetings. </w:delText>
                                      </w:r>
                                      <w:r w:rsidRPr="003D4F11" w:rsidDel="00723F2F">
                                        <w:rPr>
                                          <w:rFonts w:ascii="Verdana" w:hAnsi="Verdana"/>
                                          <w:sz w:val="20"/>
                                          <w:szCs w:val="20"/>
                                        </w:rPr>
                                        <w:br/>
                                      </w:r>
                                      <w:r w:rsidRPr="003D4F11" w:rsidDel="00723F2F">
                                        <w:rPr>
                                          <w:rFonts w:ascii="Verdana" w:hAnsi="Verdana"/>
                                          <w:sz w:val="20"/>
                                          <w:szCs w:val="20"/>
                                        </w:rPr>
                                        <w:br/>
                                      </w:r>
                                      <w:r w:rsidRPr="003D4F11" w:rsidDel="00723F2F">
                                        <w:rPr>
                                          <w:rFonts w:ascii="Verdana" w:hAnsi="Verdana"/>
                                          <w:b/>
                                          <w:bCs/>
                                          <w:sz w:val="20"/>
                                          <w:szCs w:val="20"/>
                                        </w:rPr>
                                        <w:delText>Board Composition:</w:delText>
                                      </w:r>
                                      <w:r w:rsidRPr="003D4F11" w:rsidDel="00723F2F">
                                        <w:rPr>
                                          <w:rFonts w:ascii="Verdana" w:hAnsi="Verdana"/>
                                          <w:sz w:val="20"/>
                                          <w:szCs w:val="20"/>
                                        </w:rPr>
                                        <w:delText xml:space="preserve"> Document that the health center’s governing board currently meets all of the following board composition requirements. If the board does not yet meet these requirements, describe how and when they will be met: </w:delText>
                                      </w:r>
                                    </w:del>
                                  </w:p>
                                  <w:p w:rsidR="00723F2F" w:rsidRPr="003D4F11" w:rsidDel="00723F2F" w:rsidRDefault="00723F2F" w:rsidP="005A2C99">
                                    <w:pPr>
                                      <w:numPr>
                                        <w:ilvl w:val="0"/>
                                        <w:numId w:val="16"/>
                                      </w:numPr>
                                      <w:spacing w:before="100" w:beforeAutospacing="1" w:after="100" w:afterAutospacing="1" w:line="240" w:lineRule="auto"/>
                                      <w:rPr>
                                        <w:del w:id="681" w:author="Lisa Wald" w:date="2016-06-06T15:15:00Z"/>
                                        <w:rFonts w:ascii="Verdana" w:hAnsi="Verdana"/>
                                        <w:sz w:val="20"/>
                                        <w:szCs w:val="20"/>
                                      </w:rPr>
                                    </w:pPr>
                                    <w:del w:id="682" w:author="Lisa Wald" w:date="2016-06-06T15:15:00Z">
                                      <w:r w:rsidRPr="003D4F11" w:rsidDel="00723F2F">
                                        <w:rPr>
                                          <w:rFonts w:ascii="Verdana" w:hAnsi="Verdana"/>
                                          <w:sz w:val="20"/>
                                          <w:szCs w:val="20"/>
                                        </w:rPr>
                                        <w:delText xml:space="preserve">The health center governing board is composed of a majority of individuals whom are being served by the center and this majority as a group, represent the individuals being served by the center in terms of demographic factors such as race, ethnicity, and sex. </w:delText>
                                      </w:r>
                                    </w:del>
                                  </w:p>
                                  <w:p w:rsidR="00723F2F" w:rsidRPr="003D4F11" w:rsidDel="00723F2F" w:rsidRDefault="00723F2F" w:rsidP="005A2C99">
                                    <w:pPr>
                                      <w:numPr>
                                        <w:ilvl w:val="0"/>
                                        <w:numId w:val="16"/>
                                      </w:numPr>
                                      <w:spacing w:before="100" w:beforeAutospacing="1" w:after="100" w:afterAutospacing="1" w:line="240" w:lineRule="auto"/>
                                      <w:rPr>
                                        <w:del w:id="683" w:author="Lisa Wald" w:date="2016-06-06T15:15:00Z"/>
                                        <w:rFonts w:ascii="Verdana" w:hAnsi="Verdana"/>
                                        <w:sz w:val="20"/>
                                        <w:szCs w:val="20"/>
                                      </w:rPr>
                                    </w:pPr>
                                    <w:del w:id="684" w:author="Lisa Wald" w:date="2016-06-06T15:15:00Z">
                                      <w:r w:rsidRPr="003D4F11" w:rsidDel="00723F2F">
                                        <w:rPr>
                                          <w:rFonts w:ascii="Verdana" w:hAnsi="Verdana"/>
                                          <w:sz w:val="20"/>
                                          <w:szCs w:val="20"/>
                                        </w:rPr>
                                        <w:lastRenderedPageBreak/>
                                        <w:delText xml:space="preserve">The overall governing board has at least 9 but no more than 25 members, as appropriate for the complexity of the organization. </w:delText>
                                      </w:r>
                                    </w:del>
                                  </w:p>
                                  <w:p w:rsidR="00723F2F" w:rsidRPr="003D4F11" w:rsidDel="00723F2F" w:rsidRDefault="00723F2F" w:rsidP="005A2C99">
                                    <w:pPr>
                                      <w:numPr>
                                        <w:ilvl w:val="0"/>
                                        <w:numId w:val="16"/>
                                      </w:numPr>
                                      <w:spacing w:before="100" w:beforeAutospacing="1" w:after="100" w:afterAutospacing="1" w:line="240" w:lineRule="auto"/>
                                      <w:rPr>
                                        <w:del w:id="685" w:author="Lisa Wald" w:date="2016-06-06T15:15:00Z"/>
                                        <w:rFonts w:ascii="Verdana" w:hAnsi="Verdana"/>
                                        <w:sz w:val="20"/>
                                        <w:szCs w:val="20"/>
                                      </w:rPr>
                                    </w:pPr>
                                    <w:del w:id="686" w:author="Lisa Wald" w:date="2016-06-06T15:15:00Z">
                                      <w:r w:rsidRPr="003D4F11" w:rsidDel="00723F2F">
                                        <w:rPr>
                                          <w:rFonts w:ascii="Verdana" w:hAnsi="Verdana"/>
                                          <w:sz w:val="20"/>
                                          <w:szCs w:val="20"/>
                                        </w:rPr>
                                        <w:delText xml:space="preserve">The non-patient/consumer members of the board are representative of the community in which the center's service area is located and are selected for their expertise in community affairs, local government, finance and banking, legal affairs, trade unions, and other commercial and industrial concerns, or social service agencies within the community. </w:delText>
                                      </w:r>
                                    </w:del>
                                  </w:p>
                                  <w:p w:rsidR="00723F2F" w:rsidRPr="003D4F11" w:rsidDel="00723F2F" w:rsidRDefault="00723F2F" w:rsidP="005A2C99">
                                    <w:pPr>
                                      <w:numPr>
                                        <w:ilvl w:val="0"/>
                                        <w:numId w:val="16"/>
                                      </w:numPr>
                                      <w:spacing w:before="100" w:beforeAutospacing="1" w:after="100" w:afterAutospacing="1" w:line="240" w:lineRule="auto"/>
                                      <w:rPr>
                                        <w:del w:id="687" w:author="Lisa Wald" w:date="2016-06-06T15:15:00Z"/>
                                        <w:rFonts w:ascii="Verdana" w:hAnsi="Verdana"/>
                                        <w:sz w:val="20"/>
                                        <w:szCs w:val="20"/>
                                      </w:rPr>
                                    </w:pPr>
                                    <w:del w:id="688" w:author="Lisa Wald" w:date="2016-06-06T15:15:00Z">
                                      <w:r w:rsidRPr="003D4F11" w:rsidDel="00723F2F">
                                        <w:rPr>
                                          <w:rFonts w:ascii="Verdana" w:hAnsi="Verdana"/>
                                          <w:sz w:val="20"/>
                                          <w:szCs w:val="20"/>
                                        </w:rPr>
                                        <w:delText>No more than one half (50%) of the non-patient/consumer board members derives more than 10% of their annual income from the health care industry.</w:delText>
                                      </w:r>
                                    </w:del>
                                  </w:p>
                                </w:tc>
                              </w:tr>
                              <w:tr w:rsidR="00723F2F" w:rsidRPr="003D4F11" w:rsidDel="00723F2F" w:rsidTr="005A2C99">
                                <w:trPr>
                                  <w:del w:id="689" w:author="Lisa Wald" w:date="2016-06-06T15:15:00Z"/>
                                </w:trPr>
                                <w:tc>
                                  <w:tcPr>
                                    <w:tcW w:w="0" w:type="auto"/>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690" w:author="Lisa Wald" w:date="2016-06-06T15:15:00Z"/>
                                        <w:rFonts w:ascii="Verdana" w:hAnsi="Verdana"/>
                                        <w:sz w:val="20"/>
                                        <w:szCs w:val="20"/>
                                      </w:rPr>
                                    </w:pPr>
                                    <w:del w:id="691" w:author="Lisa Wald" w:date="2016-06-06T15:15:00Z">
                                      <w:r w:rsidRPr="003D4F11" w:rsidDel="00723F2F">
                                        <w:rPr>
                                          <w:rFonts w:ascii="Verdana" w:hAnsi="Verdana"/>
                                          <w:b/>
                                          <w:bCs/>
                                          <w:sz w:val="20"/>
                                          <w:szCs w:val="20"/>
                                        </w:rPr>
                                        <w:lastRenderedPageBreak/>
                                        <w:delText>Plan for Demonstrating Compliance with Program Requirement</w:delText>
                                      </w:r>
                                    </w:del>
                                  </w:p>
                                </w:tc>
                                <w:tc>
                                  <w:tcPr>
                                    <w:tcW w:w="0" w:type="auto"/>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692" w:author="Lisa Wald" w:date="2016-06-06T15:15:00Z"/>
                                        <w:rFonts w:ascii="Verdana" w:hAnsi="Verdana"/>
                                        <w:sz w:val="20"/>
                                        <w:szCs w:val="20"/>
                                      </w:rPr>
                                    </w:pPr>
                                    <w:del w:id="693" w:author="Lisa Wald" w:date="2016-06-06T15:15:00Z">
                                      <w:r w:rsidRPr="003D4F11" w:rsidDel="00723F2F">
                                        <w:rPr>
                                          <w:rFonts w:ascii="Verdana" w:hAnsi="Verdana"/>
                                          <w:sz w:val="20"/>
                                          <w:szCs w:val="20"/>
                                        </w:rPr>
                                        <w:delText>Maximum paragraph(s) allowed approximately: 3 (3000 character(s) remaining)</w:delText>
                                      </w:r>
                                      <w:r w:rsidRPr="003D4F11" w:rsidDel="00723F2F">
                                        <w:rPr>
                                          <w:rFonts w:ascii="Verdana" w:hAnsi="Verdana"/>
                                          <w:sz w:val="20"/>
                                          <w:szCs w:val="20"/>
                                        </w:rPr>
                                        <w:br/>
                                      </w:r>
                                      <w:r w:rsidRPr="003D4F11" w:rsidDel="00723F2F">
                                        <w:rPr>
                                          <w:rFonts w:ascii="Verdana" w:hAnsi="Verdana"/>
                                          <w:sz w:val="20"/>
                                          <w:szCs w:val="20"/>
                                        </w:rPr>
                                        <w:object w:dxaOrig="225" w:dyaOrig="225">
                                          <v:shape id="_x0000_i1432" type="#_x0000_t75" style="width:132.55pt;height:66.55pt" o:ole="">
                                            <v:imagedata r:id="rId11" o:title=""/>
                                          </v:shape>
                                          <w:control r:id="rId47" w:name="DefaultOcxName50" w:shapeid="_x0000_i1432"/>
                                        </w:object>
                                      </w:r>
                                    </w:del>
                                  </w:p>
                                </w:tc>
                              </w:tr>
                            </w:tbl>
                            <w:p w:rsidR="00723F2F" w:rsidRPr="003D4F11" w:rsidDel="00723F2F" w:rsidRDefault="00723F2F" w:rsidP="005A2C99">
                              <w:pPr>
                                <w:rPr>
                                  <w:del w:id="694" w:author="Lisa Wald" w:date="2016-06-06T15:15:00Z"/>
                                  <w:rFonts w:ascii="Verdana" w:hAnsi="Verdana"/>
                                  <w:vanish/>
                                  <w:sz w:val="20"/>
                                  <w:szCs w:val="20"/>
                                </w:rPr>
                              </w:pPr>
                            </w:p>
                            <w:tbl>
                              <w:tblPr>
                                <w:tblW w:w="5000" w:type="pct"/>
                                <w:tblBorders>
                                  <w:top w:val="outset" w:sz="6" w:space="0" w:color="auto"/>
                                  <w:left w:val="outset" w:sz="6" w:space="0" w:color="auto"/>
                                  <w:bottom w:val="outset" w:sz="6" w:space="0" w:color="auto"/>
                                  <w:right w:val="outset" w:sz="6" w:space="0" w:color="auto"/>
                                </w:tblBorders>
                                <w:tblCellMar>
                                  <w:top w:w="15" w:type="dxa"/>
                                  <w:left w:w="15" w:type="dxa"/>
                                  <w:bottom w:w="15" w:type="dxa"/>
                                  <w:right w:w="15" w:type="dxa"/>
                                </w:tblCellMar>
                                <w:tblLook w:val="04A0" w:firstRow="1" w:lastRow="0" w:firstColumn="1" w:lastColumn="0" w:noHBand="0" w:noVBand="1"/>
                              </w:tblPr>
                              <w:tblGrid>
                                <w:gridCol w:w="3084"/>
                                <w:gridCol w:w="10040"/>
                              </w:tblGrid>
                              <w:tr w:rsidR="00723F2F" w:rsidRPr="003D4F11" w:rsidDel="00723F2F" w:rsidTr="005A2C99">
                                <w:trPr>
                                  <w:del w:id="695" w:author="Lisa Wald" w:date="2016-06-06T15:15:00Z"/>
                                </w:trPr>
                                <w:tc>
                                  <w:tcPr>
                                    <w:tcW w:w="0" w:type="auto"/>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696" w:author="Lisa Wald" w:date="2016-06-06T15:15:00Z"/>
                                        <w:rFonts w:ascii="Verdana" w:hAnsi="Verdana"/>
                                        <w:sz w:val="20"/>
                                        <w:szCs w:val="20"/>
                                      </w:rPr>
                                    </w:pPr>
                                    <w:del w:id="697" w:author="Lisa Wald" w:date="2016-06-06T15:15:00Z">
                                      <w:r w:rsidRPr="003D4F11" w:rsidDel="00723F2F">
                                        <w:rPr>
                                          <w:rFonts w:ascii="Verdana" w:hAnsi="Verdana"/>
                                          <w:b/>
                                          <w:bCs/>
                                          <w:sz w:val="20"/>
                                          <w:szCs w:val="20"/>
                                        </w:rPr>
                                        <w:delText>New Target Population</w:delText>
                                      </w:r>
                                    </w:del>
                                  </w:p>
                                </w:tc>
                                <w:tc>
                                  <w:tcPr>
                                    <w:tcW w:w="0" w:type="auto"/>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698" w:author="Lisa Wald" w:date="2016-06-06T15:15:00Z"/>
                                        <w:rFonts w:ascii="Verdana" w:hAnsi="Verdana"/>
                                        <w:sz w:val="20"/>
                                        <w:szCs w:val="20"/>
                                      </w:rPr>
                                    </w:pPr>
                                    <w:del w:id="699" w:author="Lisa Wald" w:date="2016-06-06T15:15:00Z">
                                      <w:r w:rsidRPr="003D4F11" w:rsidDel="00723F2F">
                                        <w:rPr>
                                          <w:rFonts w:ascii="Verdana" w:hAnsi="Verdana"/>
                                          <w:b/>
                                          <w:bCs/>
                                          <w:sz w:val="20"/>
                                          <w:szCs w:val="20"/>
                                        </w:rPr>
                                        <w:delText>330(g): Migratory and Seasonal Agricultural Workers</w:delText>
                                      </w:r>
                                    </w:del>
                                  </w:p>
                                </w:tc>
                              </w:tr>
                              <w:tr w:rsidR="00723F2F" w:rsidRPr="003D4F11" w:rsidDel="00723F2F" w:rsidTr="005A2C99">
                                <w:trPr>
                                  <w:del w:id="700" w:author="Lisa Wald" w:date="2016-06-06T15:15:00Z"/>
                                </w:trPr>
                                <w:tc>
                                  <w:tcPr>
                                    <w:tcW w:w="0" w:type="auto"/>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701" w:author="Lisa Wald" w:date="2016-06-06T15:15:00Z"/>
                                        <w:rFonts w:ascii="Verdana" w:hAnsi="Verdana"/>
                                        <w:sz w:val="20"/>
                                        <w:szCs w:val="20"/>
                                      </w:rPr>
                                    </w:pPr>
                                    <w:del w:id="702" w:author="Lisa Wald" w:date="2016-06-06T15:15:00Z">
                                      <w:r w:rsidRPr="003D4F11" w:rsidDel="00723F2F">
                                        <w:rPr>
                                          <w:rFonts w:ascii="Verdana" w:hAnsi="Verdana"/>
                                          <w:b/>
                                          <w:bCs/>
                                          <w:sz w:val="20"/>
                                          <w:szCs w:val="20"/>
                                        </w:rPr>
                                        <w:delText xml:space="preserve">Newly Applicable Program Requirement </w:delText>
                                      </w:r>
                                    </w:del>
                                  </w:p>
                                </w:tc>
                                <w:tc>
                                  <w:tcPr>
                                    <w:tcW w:w="0" w:type="auto"/>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703" w:author="Lisa Wald" w:date="2016-06-06T15:15:00Z"/>
                                        <w:rFonts w:ascii="Verdana" w:hAnsi="Verdana"/>
                                        <w:sz w:val="20"/>
                                        <w:szCs w:val="20"/>
                                      </w:rPr>
                                    </w:pPr>
                                    <w:del w:id="704" w:author="Lisa Wald" w:date="2016-06-06T15:15:00Z">
                                      <w:r w:rsidRPr="003D4F11" w:rsidDel="00723F2F">
                                        <w:rPr>
                                          <w:rFonts w:ascii="Verdana" w:hAnsi="Verdana"/>
                                          <w:b/>
                                          <w:bCs/>
                                          <w:sz w:val="20"/>
                                          <w:szCs w:val="20"/>
                                        </w:rPr>
                                        <w:delText>Board Composition</w:delText>
                                      </w:r>
                                      <w:r w:rsidRPr="003D4F11" w:rsidDel="00723F2F">
                                        <w:rPr>
                                          <w:rFonts w:ascii="Verdana" w:hAnsi="Verdana"/>
                                          <w:sz w:val="20"/>
                                          <w:szCs w:val="20"/>
                                        </w:rPr>
                                        <w:delText xml:space="preserve"> (for health center’s with existing waivers of the patient majority board composition requirement): Describe how the current or any new proposed alternative mechanism(s) for gathering and utilizing patient input (e.g., separate advisory boards, patient surveys, focus groups), will incorporate input from the new target population. </w:delText>
                                      </w:r>
                                    </w:del>
                                  </w:p>
                                </w:tc>
                              </w:tr>
                              <w:tr w:rsidR="00723F2F" w:rsidRPr="003D4F11" w:rsidDel="00723F2F" w:rsidTr="005A2C99">
                                <w:trPr>
                                  <w:del w:id="705" w:author="Lisa Wald" w:date="2016-06-06T15:15:00Z"/>
                                </w:trPr>
                                <w:tc>
                                  <w:tcPr>
                                    <w:tcW w:w="0" w:type="auto"/>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706" w:author="Lisa Wald" w:date="2016-06-06T15:15:00Z"/>
                                        <w:rFonts w:ascii="Verdana" w:hAnsi="Verdana"/>
                                        <w:sz w:val="20"/>
                                        <w:szCs w:val="20"/>
                                      </w:rPr>
                                    </w:pPr>
                                    <w:del w:id="707" w:author="Lisa Wald" w:date="2016-06-06T15:15:00Z">
                                      <w:r w:rsidRPr="003D4F11" w:rsidDel="00723F2F">
                                        <w:rPr>
                                          <w:rFonts w:ascii="Verdana" w:hAnsi="Verdana"/>
                                          <w:b/>
                                          <w:bCs/>
                                          <w:sz w:val="20"/>
                                          <w:szCs w:val="20"/>
                                        </w:rPr>
                                        <w:delText>Plan for Demonstrating Compliance with Program Requirement</w:delText>
                                      </w:r>
                                    </w:del>
                                  </w:p>
                                </w:tc>
                                <w:tc>
                                  <w:tcPr>
                                    <w:tcW w:w="0" w:type="auto"/>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708" w:author="Lisa Wald" w:date="2016-06-06T15:15:00Z"/>
                                        <w:rFonts w:ascii="Verdana" w:hAnsi="Verdana"/>
                                        <w:sz w:val="20"/>
                                        <w:szCs w:val="20"/>
                                      </w:rPr>
                                    </w:pPr>
                                    <w:del w:id="709" w:author="Lisa Wald" w:date="2016-06-06T15:15:00Z">
                                      <w:r w:rsidRPr="003D4F11" w:rsidDel="00723F2F">
                                        <w:rPr>
                                          <w:rFonts w:ascii="Verdana" w:hAnsi="Verdana"/>
                                          <w:sz w:val="20"/>
                                          <w:szCs w:val="20"/>
                                        </w:rPr>
                                        <w:delText>Maximum paragraph(s) allowed approximately: 3 (3000 character(s) remaining)</w:delText>
                                      </w:r>
                                      <w:r w:rsidRPr="003D4F11" w:rsidDel="00723F2F">
                                        <w:rPr>
                                          <w:rFonts w:ascii="Verdana" w:hAnsi="Verdana"/>
                                          <w:sz w:val="20"/>
                                          <w:szCs w:val="20"/>
                                        </w:rPr>
                                        <w:br/>
                                      </w:r>
                                      <w:r w:rsidRPr="003D4F11" w:rsidDel="00723F2F">
                                        <w:rPr>
                                          <w:rFonts w:ascii="Verdana" w:hAnsi="Verdana"/>
                                          <w:sz w:val="20"/>
                                          <w:szCs w:val="20"/>
                                        </w:rPr>
                                        <w:object w:dxaOrig="225" w:dyaOrig="225">
                                          <v:shape id="_x0000_i1431" type="#_x0000_t75" style="width:132.55pt;height:66.55pt" o:ole="">
                                            <v:imagedata r:id="rId11" o:title=""/>
                                          </v:shape>
                                          <w:control r:id="rId48" w:name="DefaultOcxName51" w:shapeid="_x0000_i1431"/>
                                        </w:object>
                                      </w:r>
                                    </w:del>
                                  </w:p>
                                </w:tc>
                              </w:tr>
                            </w:tbl>
                            <w:p w:rsidR="00723F2F" w:rsidRPr="003D4F11" w:rsidDel="00723F2F" w:rsidRDefault="00723F2F" w:rsidP="005A2C99">
                              <w:pPr>
                                <w:rPr>
                                  <w:del w:id="710" w:author="Lisa Wald" w:date="2016-06-06T15:15:00Z"/>
                                  <w:rFonts w:ascii="Verdana" w:hAnsi="Verdana"/>
                                  <w:vanish/>
                                  <w:sz w:val="20"/>
                                  <w:szCs w:val="20"/>
                                </w:rPr>
                              </w:pPr>
                            </w:p>
                            <w:tbl>
                              <w:tblPr>
                                <w:tblW w:w="5000" w:type="pct"/>
                                <w:tblBorders>
                                  <w:top w:val="outset" w:sz="6" w:space="0" w:color="auto"/>
                                  <w:left w:val="outset" w:sz="6" w:space="0" w:color="auto"/>
                                  <w:bottom w:val="outset" w:sz="6" w:space="0" w:color="auto"/>
                                  <w:right w:val="outset" w:sz="6" w:space="0" w:color="auto"/>
                                </w:tblBorders>
                                <w:tblCellMar>
                                  <w:top w:w="15" w:type="dxa"/>
                                  <w:left w:w="15" w:type="dxa"/>
                                  <w:bottom w:w="15" w:type="dxa"/>
                                  <w:right w:w="15" w:type="dxa"/>
                                </w:tblCellMar>
                                <w:tblLook w:val="04A0" w:firstRow="1" w:lastRow="0" w:firstColumn="1" w:lastColumn="0" w:noHBand="0" w:noVBand="1"/>
                              </w:tblPr>
                              <w:tblGrid>
                                <w:gridCol w:w="3084"/>
                                <w:gridCol w:w="10040"/>
                              </w:tblGrid>
                              <w:tr w:rsidR="00723F2F" w:rsidRPr="003D4F11" w:rsidDel="00723F2F" w:rsidTr="005A2C99">
                                <w:trPr>
                                  <w:del w:id="711" w:author="Lisa Wald" w:date="2016-06-06T15:15:00Z"/>
                                </w:trPr>
                                <w:tc>
                                  <w:tcPr>
                                    <w:tcW w:w="0" w:type="auto"/>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712" w:author="Lisa Wald" w:date="2016-06-06T15:15:00Z"/>
                                        <w:rFonts w:ascii="Verdana" w:hAnsi="Verdana"/>
                                        <w:sz w:val="20"/>
                                        <w:szCs w:val="20"/>
                                      </w:rPr>
                                    </w:pPr>
                                    <w:del w:id="713" w:author="Lisa Wald" w:date="2016-06-06T15:15:00Z">
                                      <w:r w:rsidRPr="003D4F11" w:rsidDel="00723F2F">
                                        <w:rPr>
                                          <w:rFonts w:ascii="Verdana" w:hAnsi="Verdana"/>
                                          <w:b/>
                                          <w:bCs/>
                                          <w:sz w:val="20"/>
                                          <w:szCs w:val="20"/>
                                        </w:rPr>
                                        <w:delText>New Target Population</w:delText>
                                      </w:r>
                                    </w:del>
                                  </w:p>
                                </w:tc>
                                <w:tc>
                                  <w:tcPr>
                                    <w:tcW w:w="0" w:type="auto"/>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714" w:author="Lisa Wald" w:date="2016-06-06T15:15:00Z"/>
                                        <w:rFonts w:ascii="Verdana" w:hAnsi="Verdana"/>
                                        <w:sz w:val="20"/>
                                        <w:szCs w:val="20"/>
                                      </w:rPr>
                                    </w:pPr>
                                    <w:del w:id="715" w:author="Lisa Wald" w:date="2016-06-06T15:15:00Z">
                                      <w:r w:rsidRPr="003D4F11" w:rsidDel="00723F2F">
                                        <w:rPr>
                                          <w:rFonts w:ascii="Verdana" w:hAnsi="Verdana"/>
                                          <w:b/>
                                          <w:bCs/>
                                          <w:sz w:val="20"/>
                                          <w:szCs w:val="20"/>
                                        </w:rPr>
                                        <w:delText>330(h): Homeless Individuals</w:delText>
                                      </w:r>
                                    </w:del>
                                  </w:p>
                                </w:tc>
                              </w:tr>
                              <w:tr w:rsidR="00723F2F" w:rsidRPr="003D4F11" w:rsidDel="00723F2F" w:rsidTr="005A2C99">
                                <w:trPr>
                                  <w:del w:id="716" w:author="Lisa Wald" w:date="2016-06-06T15:15:00Z"/>
                                </w:trPr>
                                <w:tc>
                                  <w:tcPr>
                                    <w:tcW w:w="0" w:type="auto"/>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717" w:author="Lisa Wald" w:date="2016-06-06T15:15:00Z"/>
                                        <w:rFonts w:ascii="Verdana" w:hAnsi="Verdana"/>
                                        <w:sz w:val="20"/>
                                        <w:szCs w:val="20"/>
                                      </w:rPr>
                                    </w:pPr>
                                    <w:del w:id="718" w:author="Lisa Wald" w:date="2016-06-06T15:15:00Z">
                                      <w:r w:rsidRPr="003D4F11" w:rsidDel="00723F2F">
                                        <w:rPr>
                                          <w:rFonts w:ascii="Verdana" w:hAnsi="Verdana"/>
                                          <w:b/>
                                          <w:bCs/>
                                          <w:sz w:val="20"/>
                                          <w:szCs w:val="20"/>
                                        </w:rPr>
                                        <w:delText xml:space="preserve">Newly Applicable Program Requirement </w:delText>
                                      </w:r>
                                    </w:del>
                                  </w:p>
                                </w:tc>
                                <w:tc>
                                  <w:tcPr>
                                    <w:tcW w:w="0" w:type="auto"/>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719" w:author="Lisa Wald" w:date="2016-06-06T15:15:00Z"/>
                                        <w:rFonts w:ascii="Verdana" w:hAnsi="Verdana"/>
                                        <w:sz w:val="20"/>
                                        <w:szCs w:val="20"/>
                                      </w:rPr>
                                    </w:pPr>
                                    <w:del w:id="720" w:author="Lisa Wald" w:date="2016-06-06T15:15:00Z">
                                      <w:r w:rsidRPr="003D4F11" w:rsidDel="00723F2F">
                                        <w:rPr>
                                          <w:rFonts w:ascii="Verdana" w:hAnsi="Verdana"/>
                                          <w:b/>
                                          <w:bCs/>
                                          <w:sz w:val="20"/>
                                          <w:szCs w:val="20"/>
                                        </w:rPr>
                                        <w:delText>Required and Additional Services:</w:delText>
                                      </w:r>
                                      <w:r w:rsidRPr="003D4F11" w:rsidDel="00723F2F">
                                        <w:rPr>
                                          <w:rFonts w:ascii="Verdana" w:hAnsi="Verdana"/>
                                          <w:sz w:val="20"/>
                                          <w:szCs w:val="20"/>
                                        </w:rPr>
                                        <w:delText xml:space="preserve"> Describe how the health center will assure that all appropriate substance abuse services are available (either directly or via a formal written referral arrangement) among their required services. </w:delText>
                                      </w:r>
                                      <w:r w:rsidRPr="003D4F11" w:rsidDel="00723F2F">
                                        <w:rPr>
                                          <w:rFonts w:ascii="Verdana" w:hAnsi="Verdana"/>
                                          <w:sz w:val="20"/>
                                          <w:szCs w:val="20"/>
                                        </w:rPr>
                                        <w:br/>
                                      </w:r>
                                      <w:r w:rsidRPr="003D4F11" w:rsidDel="00723F2F">
                                        <w:rPr>
                                          <w:rFonts w:ascii="Verdana" w:hAnsi="Verdana"/>
                                          <w:sz w:val="20"/>
                                          <w:szCs w:val="20"/>
                                        </w:rPr>
                                        <w:lastRenderedPageBreak/>
                                        <w:br/>
                                      </w:r>
                                      <w:r w:rsidRPr="003D4F11" w:rsidDel="00723F2F">
                                        <w:rPr>
                                          <w:rFonts w:ascii="Verdana" w:hAnsi="Verdana"/>
                                          <w:b/>
                                          <w:bCs/>
                                          <w:sz w:val="20"/>
                                          <w:szCs w:val="20"/>
                                        </w:rPr>
                                        <w:delText xml:space="preserve">Board Composition </w:delText>
                                      </w:r>
                                      <w:r w:rsidRPr="003D4F11" w:rsidDel="00723F2F">
                                        <w:rPr>
                                          <w:rFonts w:ascii="Verdana" w:hAnsi="Verdana"/>
                                          <w:b/>
                                          <w:bCs/>
                                          <w:i/>
                                          <w:iCs/>
                                          <w:sz w:val="20"/>
                                          <w:szCs w:val="20"/>
                                        </w:rPr>
                                        <w:delText>(for health center’s with existing waivers of the patient majority board composition requirement)</w:delText>
                                      </w:r>
                                      <w:r w:rsidRPr="003D4F11" w:rsidDel="00723F2F">
                                        <w:rPr>
                                          <w:rFonts w:ascii="Verdana" w:hAnsi="Verdana"/>
                                          <w:b/>
                                          <w:bCs/>
                                          <w:sz w:val="20"/>
                                          <w:szCs w:val="20"/>
                                        </w:rPr>
                                        <w:delText>:</w:delText>
                                      </w:r>
                                      <w:r w:rsidRPr="003D4F11" w:rsidDel="00723F2F">
                                        <w:rPr>
                                          <w:rFonts w:ascii="Verdana" w:hAnsi="Verdana"/>
                                          <w:sz w:val="20"/>
                                          <w:szCs w:val="20"/>
                                        </w:rPr>
                                        <w:delText xml:space="preserve"> Describe how the current or any new proposed alternative mechanism(s) for gathering and utilizing patient input (e.g., separate advisory boards, patient surveys, focus groups), will incorporate input from the new target population. </w:delText>
                                      </w:r>
                                    </w:del>
                                  </w:p>
                                </w:tc>
                              </w:tr>
                              <w:tr w:rsidR="00723F2F" w:rsidRPr="003D4F11" w:rsidDel="00723F2F" w:rsidTr="005A2C99">
                                <w:trPr>
                                  <w:del w:id="721" w:author="Lisa Wald" w:date="2016-06-06T15:15:00Z"/>
                                </w:trPr>
                                <w:tc>
                                  <w:tcPr>
                                    <w:tcW w:w="0" w:type="auto"/>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722" w:author="Lisa Wald" w:date="2016-06-06T15:15:00Z"/>
                                        <w:rFonts w:ascii="Verdana" w:hAnsi="Verdana"/>
                                        <w:sz w:val="20"/>
                                        <w:szCs w:val="20"/>
                                      </w:rPr>
                                    </w:pPr>
                                    <w:del w:id="723" w:author="Lisa Wald" w:date="2016-06-06T15:15:00Z">
                                      <w:r w:rsidRPr="003D4F11" w:rsidDel="00723F2F">
                                        <w:rPr>
                                          <w:rFonts w:ascii="Verdana" w:hAnsi="Verdana"/>
                                          <w:b/>
                                          <w:bCs/>
                                          <w:sz w:val="20"/>
                                          <w:szCs w:val="20"/>
                                        </w:rPr>
                                        <w:lastRenderedPageBreak/>
                                        <w:delText>Plan for Demonstrating Compliance with Program Requirement</w:delText>
                                      </w:r>
                                    </w:del>
                                  </w:p>
                                </w:tc>
                                <w:tc>
                                  <w:tcPr>
                                    <w:tcW w:w="0" w:type="auto"/>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724" w:author="Lisa Wald" w:date="2016-06-06T15:15:00Z"/>
                                        <w:rFonts w:ascii="Verdana" w:hAnsi="Verdana"/>
                                        <w:sz w:val="20"/>
                                        <w:szCs w:val="20"/>
                                      </w:rPr>
                                    </w:pPr>
                                    <w:del w:id="725" w:author="Lisa Wald" w:date="2016-06-06T15:15:00Z">
                                      <w:r w:rsidRPr="003D4F11" w:rsidDel="00723F2F">
                                        <w:rPr>
                                          <w:rFonts w:ascii="Verdana" w:hAnsi="Verdana"/>
                                          <w:sz w:val="20"/>
                                          <w:szCs w:val="20"/>
                                        </w:rPr>
                                        <w:delText>Maximum paragraph(s) allowed approximately: 3 (3000 character(s) remaining)</w:delText>
                                      </w:r>
                                      <w:r w:rsidRPr="003D4F11" w:rsidDel="00723F2F">
                                        <w:rPr>
                                          <w:rFonts w:ascii="Verdana" w:hAnsi="Verdana"/>
                                          <w:sz w:val="20"/>
                                          <w:szCs w:val="20"/>
                                        </w:rPr>
                                        <w:br/>
                                      </w:r>
                                      <w:r w:rsidRPr="003D4F11" w:rsidDel="00723F2F">
                                        <w:rPr>
                                          <w:rFonts w:ascii="Verdana" w:hAnsi="Verdana"/>
                                          <w:sz w:val="20"/>
                                          <w:szCs w:val="20"/>
                                        </w:rPr>
                                        <w:object w:dxaOrig="225" w:dyaOrig="225">
                                          <v:shape id="_x0000_i1430" type="#_x0000_t75" style="width:132.55pt;height:66.55pt" o:ole="">
                                            <v:imagedata r:id="rId11" o:title=""/>
                                          </v:shape>
                                          <w:control r:id="rId49" w:name="DefaultOcxName52" w:shapeid="_x0000_i1430"/>
                                        </w:object>
                                      </w:r>
                                    </w:del>
                                  </w:p>
                                </w:tc>
                              </w:tr>
                            </w:tbl>
                            <w:p w:rsidR="00723F2F" w:rsidRPr="003D4F11" w:rsidDel="00723F2F" w:rsidRDefault="00723F2F" w:rsidP="005A2C99">
                              <w:pPr>
                                <w:rPr>
                                  <w:del w:id="726" w:author="Lisa Wald" w:date="2016-06-06T15:15:00Z"/>
                                  <w:rFonts w:ascii="Verdana" w:hAnsi="Verdana"/>
                                  <w:vanish/>
                                  <w:sz w:val="20"/>
                                  <w:szCs w:val="20"/>
                                </w:rPr>
                              </w:pPr>
                            </w:p>
                            <w:tbl>
                              <w:tblPr>
                                <w:tblW w:w="5000" w:type="pct"/>
                                <w:tblBorders>
                                  <w:top w:val="outset" w:sz="6" w:space="0" w:color="auto"/>
                                  <w:left w:val="outset" w:sz="6" w:space="0" w:color="auto"/>
                                  <w:bottom w:val="outset" w:sz="6" w:space="0" w:color="auto"/>
                                  <w:right w:val="outset" w:sz="6" w:space="0" w:color="auto"/>
                                </w:tblBorders>
                                <w:tblCellMar>
                                  <w:top w:w="15" w:type="dxa"/>
                                  <w:left w:w="15" w:type="dxa"/>
                                  <w:bottom w:w="15" w:type="dxa"/>
                                  <w:right w:w="15" w:type="dxa"/>
                                </w:tblCellMar>
                                <w:tblLook w:val="04A0" w:firstRow="1" w:lastRow="0" w:firstColumn="1" w:lastColumn="0" w:noHBand="0" w:noVBand="1"/>
                              </w:tblPr>
                              <w:tblGrid>
                                <w:gridCol w:w="3084"/>
                                <w:gridCol w:w="10040"/>
                              </w:tblGrid>
                              <w:tr w:rsidR="00723F2F" w:rsidRPr="003D4F11" w:rsidDel="00723F2F" w:rsidTr="005A2C99">
                                <w:trPr>
                                  <w:del w:id="727" w:author="Lisa Wald" w:date="2016-06-06T15:15:00Z"/>
                                </w:trPr>
                                <w:tc>
                                  <w:tcPr>
                                    <w:tcW w:w="0" w:type="auto"/>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728" w:author="Lisa Wald" w:date="2016-06-06T15:15:00Z"/>
                                        <w:rFonts w:ascii="Verdana" w:hAnsi="Verdana"/>
                                        <w:sz w:val="20"/>
                                        <w:szCs w:val="20"/>
                                      </w:rPr>
                                    </w:pPr>
                                    <w:del w:id="729" w:author="Lisa Wald" w:date="2016-06-06T15:15:00Z">
                                      <w:r w:rsidRPr="003D4F11" w:rsidDel="00723F2F">
                                        <w:rPr>
                                          <w:rFonts w:ascii="Verdana" w:hAnsi="Verdana"/>
                                          <w:b/>
                                          <w:bCs/>
                                          <w:sz w:val="20"/>
                                          <w:szCs w:val="20"/>
                                        </w:rPr>
                                        <w:delText>New Target Population</w:delText>
                                      </w:r>
                                    </w:del>
                                  </w:p>
                                </w:tc>
                                <w:tc>
                                  <w:tcPr>
                                    <w:tcW w:w="0" w:type="auto"/>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730" w:author="Lisa Wald" w:date="2016-06-06T15:15:00Z"/>
                                        <w:rFonts w:ascii="Verdana" w:hAnsi="Verdana"/>
                                        <w:sz w:val="20"/>
                                        <w:szCs w:val="20"/>
                                      </w:rPr>
                                    </w:pPr>
                                    <w:del w:id="731" w:author="Lisa Wald" w:date="2016-06-06T15:15:00Z">
                                      <w:r w:rsidRPr="003D4F11" w:rsidDel="00723F2F">
                                        <w:rPr>
                                          <w:rFonts w:ascii="Verdana" w:hAnsi="Verdana"/>
                                          <w:b/>
                                          <w:bCs/>
                                          <w:sz w:val="20"/>
                                          <w:szCs w:val="20"/>
                                        </w:rPr>
                                        <w:delText>330(i): Residents of Public Housing</w:delText>
                                      </w:r>
                                    </w:del>
                                  </w:p>
                                </w:tc>
                              </w:tr>
                              <w:tr w:rsidR="00723F2F" w:rsidRPr="003D4F11" w:rsidDel="00723F2F" w:rsidTr="005A2C99">
                                <w:trPr>
                                  <w:del w:id="732" w:author="Lisa Wald" w:date="2016-06-06T15:15:00Z"/>
                                </w:trPr>
                                <w:tc>
                                  <w:tcPr>
                                    <w:tcW w:w="0" w:type="auto"/>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733" w:author="Lisa Wald" w:date="2016-06-06T15:15:00Z"/>
                                        <w:rFonts w:ascii="Verdana" w:hAnsi="Verdana"/>
                                        <w:sz w:val="20"/>
                                        <w:szCs w:val="20"/>
                                      </w:rPr>
                                    </w:pPr>
                                    <w:del w:id="734" w:author="Lisa Wald" w:date="2016-06-06T15:15:00Z">
                                      <w:r w:rsidRPr="003D4F11" w:rsidDel="00723F2F">
                                        <w:rPr>
                                          <w:rFonts w:ascii="Verdana" w:hAnsi="Verdana"/>
                                          <w:b/>
                                          <w:bCs/>
                                          <w:sz w:val="20"/>
                                          <w:szCs w:val="20"/>
                                        </w:rPr>
                                        <w:delText xml:space="preserve">Newly Applicable Program Requirement </w:delText>
                                      </w:r>
                                    </w:del>
                                  </w:p>
                                </w:tc>
                                <w:tc>
                                  <w:tcPr>
                                    <w:tcW w:w="0" w:type="auto"/>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735" w:author="Lisa Wald" w:date="2016-06-06T15:15:00Z"/>
                                        <w:rFonts w:ascii="Verdana" w:hAnsi="Verdana"/>
                                        <w:sz w:val="20"/>
                                        <w:szCs w:val="20"/>
                                      </w:rPr>
                                    </w:pPr>
                                    <w:del w:id="736" w:author="Lisa Wald" w:date="2016-06-06T15:15:00Z">
                                      <w:r w:rsidRPr="003D4F11" w:rsidDel="00723F2F">
                                        <w:rPr>
                                          <w:rFonts w:ascii="Verdana" w:hAnsi="Verdana"/>
                                          <w:b/>
                                          <w:bCs/>
                                          <w:sz w:val="20"/>
                                          <w:szCs w:val="20"/>
                                        </w:rPr>
                                        <w:delText>Accessible Hours of Operation/Locations:</w:delText>
                                      </w:r>
                                      <w:r w:rsidRPr="003D4F11" w:rsidDel="00723F2F">
                                        <w:rPr>
                                          <w:rFonts w:ascii="Verdana" w:hAnsi="Verdana"/>
                                          <w:sz w:val="20"/>
                                          <w:szCs w:val="20"/>
                                        </w:rPr>
                                        <w:delText xml:space="preserve"> Document that existing service sites are immediately accessible to the targeted public housing communities. </w:delText>
                                      </w:r>
                                      <w:r w:rsidRPr="003D4F11" w:rsidDel="00723F2F">
                                        <w:rPr>
                                          <w:rFonts w:ascii="Verdana" w:hAnsi="Verdana"/>
                                          <w:sz w:val="20"/>
                                          <w:szCs w:val="20"/>
                                        </w:rPr>
                                        <w:br/>
                                      </w:r>
                                      <w:r w:rsidRPr="003D4F11" w:rsidDel="00723F2F">
                                        <w:rPr>
                                          <w:rFonts w:ascii="Verdana" w:hAnsi="Verdana"/>
                                          <w:sz w:val="20"/>
                                          <w:szCs w:val="20"/>
                                        </w:rPr>
                                        <w:br/>
                                      </w:r>
                                      <w:r w:rsidRPr="003D4F11" w:rsidDel="00723F2F">
                                        <w:rPr>
                                          <w:rFonts w:ascii="Verdana" w:hAnsi="Verdana"/>
                                          <w:b/>
                                          <w:bCs/>
                                          <w:sz w:val="20"/>
                                          <w:szCs w:val="20"/>
                                        </w:rPr>
                                        <w:delText xml:space="preserve">Board Composition </w:delText>
                                      </w:r>
                                      <w:r w:rsidRPr="003D4F11" w:rsidDel="00723F2F">
                                        <w:rPr>
                                          <w:rFonts w:ascii="Verdana" w:hAnsi="Verdana"/>
                                          <w:b/>
                                          <w:bCs/>
                                          <w:i/>
                                          <w:iCs/>
                                          <w:sz w:val="20"/>
                                          <w:szCs w:val="20"/>
                                        </w:rPr>
                                        <w:delText>(for health center’s with existing waivers of the patient majority board composition requirement):</w:delText>
                                      </w:r>
                                      <w:r w:rsidRPr="003D4F11" w:rsidDel="00723F2F">
                                        <w:rPr>
                                          <w:rFonts w:ascii="Verdana" w:hAnsi="Verdana"/>
                                          <w:sz w:val="20"/>
                                          <w:szCs w:val="20"/>
                                        </w:rPr>
                                        <w:delText xml:space="preserve"> Describe how the current or any new proposed alternative mechanism(s) for gathering and utilizing patient input (e.g., separate advisory boards, patient surveys, focus groups), will incorporate input from the new target population. </w:delText>
                                      </w:r>
                                    </w:del>
                                  </w:p>
                                </w:tc>
                              </w:tr>
                              <w:tr w:rsidR="00723F2F" w:rsidRPr="003D4F11" w:rsidDel="00723F2F" w:rsidTr="005A2C99">
                                <w:trPr>
                                  <w:del w:id="737" w:author="Lisa Wald" w:date="2016-06-06T15:15:00Z"/>
                                </w:trPr>
                                <w:tc>
                                  <w:tcPr>
                                    <w:tcW w:w="0" w:type="auto"/>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738" w:author="Lisa Wald" w:date="2016-06-06T15:15:00Z"/>
                                        <w:rFonts w:ascii="Verdana" w:hAnsi="Verdana"/>
                                        <w:sz w:val="20"/>
                                        <w:szCs w:val="20"/>
                                      </w:rPr>
                                    </w:pPr>
                                    <w:del w:id="739" w:author="Lisa Wald" w:date="2016-06-06T15:15:00Z">
                                      <w:r w:rsidRPr="003D4F11" w:rsidDel="00723F2F">
                                        <w:rPr>
                                          <w:rFonts w:ascii="Verdana" w:hAnsi="Verdana"/>
                                          <w:b/>
                                          <w:bCs/>
                                          <w:sz w:val="20"/>
                                          <w:szCs w:val="20"/>
                                        </w:rPr>
                                        <w:delText>Plan for Demonstrating Compliance with Program Requirement</w:delText>
                                      </w:r>
                                    </w:del>
                                  </w:p>
                                </w:tc>
                                <w:tc>
                                  <w:tcPr>
                                    <w:tcW w:w="0" w:type="auto"/>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740" w:author="Lisa Wald" w:date="2016-06-06T15:15:00Z"/>
                                        <w:rFonts w:ascii="Verdana" w:hAnsi="Verdana"/>
                                        <w:sz w:val="20"/>
                                        <w:szCs w:val="20"/>
                                      </w:rPr>
                                    </w:pPr>
                                    <w:del w:id="741" w:author="Lisa Wald" w:date="2016-06-06T15:15:00Z">
                                      <w:r w:rsidRPr="003D4F11" w:rsidDel="00723F2F">
                                        <w:rPr>
                                          <w:rFonts w:ascii="Verdana" w:hAnsi="Verdana"/>
                                          <w:sz w:val="20"/>
                                          <w:szCs w:val="20"/>
                                        </w:rPr>
                                        <w:delText>Maximum paragraph(s) allowed approximately: 3 (3000 character(s) remaining)</w:delText>
                                      </w:r>
                                      <w:r w:rsidRPr="003D4F11" w:rsidDel="00723F2F">
                                        <w:rPr>
                                          <w:rFonts w:ascii="Verdana" w:hAnsi="Verdana"/>
                                          <w:sz w:val="20"/>
                                          <w:szCs w:val="20"/>
                                        </w:rPr>
                                        <w:br/>
                                      </w:r>
                                      <w:r w:rsidRPr="003D4F11" w:rsidDel="00723F2F">
                                        <w:rPr>
                                          <w:rFonts w:ascii="Verdana" w:hAnsi="Verdana"/>
                                          <w:sz w:val="20"/>
                                          <w:szCs w:val="20"/>
                                        </w:rPr>
                                        <w:object w:dxaOrig="225" w:dyaOrig="225">
                                          <v:shape id="_x0000_i1429" type="#_x0000_t75" style="width:132.55pt;height:66.55pt" o:ole="">
                                            <v:imagedata r:id="rId11" o:title=""/>
                                          </v:shape>
                                          <w:control r:id="rId50" w:name="DefaultOcxName53" w:shapeid="_x0000_i1429"/>
                                        </w:object>
                                      </w:r>
                                    </w:del>
                                  </w:p>
                                </w:tc>
                              </w:tr>
                            </w:tbl>
                            <w:p w:rsidR="00723F2F" w:rsidRPr="003D4F11" w:rsidDel="00723F2F" w:rsidRDefault="00723F2F" w:rsidP="005A2C99">
                              <w:pPr>
                                <w:rPr>
                                  <w:del w:id="742" w:author="Lisa Wald" w:date="2016-06-06T15:15:00Z"/>
                                  <w:rFonts w:ascii="Verdana" w:hAnsi="Verdana"/>
                                  <w:sz w:val="20"/>
                                  <w:szCs w:val="20"/>
                                </w:rPr>
                              </w:pPr>
                            </w:p>
                          </w:tc>
                        </w:tr>
                      </w:tbl>
                      <w:p w:rsidR="00723F2F" w:rsidRPr="003D4F11" w:rsidDel="00723F2F" w:rsidRDefault="00723F2F" w:rsidP="005A2C99">
                        <w:pPr>
                          <w:rPr>
                            <w:del w:id="743" w:author="Lisa Wald" w:date="2016-06-06T15:15:00Z"/>
                            <w:rFonts w:ascii="Verdana" w:hAnsi="Verdana"/>
                            <w:sz w:val="20"/>
                            <w:szCs w:val="20"/>
                          </w:rPr>
                        </w:pPr>
                      </w:p>
                    </w:tc>
                  </w:tr>
                  <w:tr w:rsidR="00723F2F" w:rsidRPr="003D4F11" w:rsidDel="00723F2F" w:rsidTr="005A2C99">
                    <w:trPr>
                      <w:tblCellSpacing w:w="7" w:type="dxa"/>
                      <w:jc w:val="center"/>
                      <w:del w:id="744"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745" w:author="Lisa Wald" w:date="2016-06-06T15:15:00Z"/>
                          </w:trPr>
                          <w:tc>
                            <w:tcPr>
                              <w:tcW w:w="150" w:type="pct"/>
                              <w:hideMark/>
                            </w:tcPr>
                            <w:p w:rsidR="00723F2F" w:rsidRPr="003D4F11" w:rsidDel="00723F2F" w:rsidRDefault="00723F2F" w:rsidP="005A2C99">
                              <w:pPr>
                                <w:rPr>
                                  <w:del w:id="746" w:author="Lisa Wald" w:date="2016-06-06T15:15:00Z"/>
                                  <w:rFonts w:ascii="Verdana" w:hAnsi="Verdana"/>
                                  <w:sz w:val="20"/>
                                  <w:szCs w:val="20"/>
                                </w:rPr>
                              </w:pPr>
                            </w:p>
                          </w:tc>
                          <w:tc>
                            <w:tcPr>
                              <w:tcW w:w="0" w:type="auto"/>
                              <w:vAlign w:val="center"/>
                              <w:hideMark/>
                            </w:tcPr>
                            <w:tbl>
                              <w:tblPr>
                                <w:tblW w:w="4750" w:type="pct"/>
                                <w:jc w:val="center"/>
                                <w:tblCellMar>
                                  <w:left w:w="0" w:type="dxa"/>
                                  <w:right w:w="0" w:type="dxa"/>
                                </w:tblCellMar>
                                <w:tblLook w:val="04A0" w:firstRow="1" w:lastRow="0" w:firstColumn="1" w:lastColumn="0" w:noHBand="0" w:noVBand="1"/>
                              </w:tblPr>
                              <w:tblGrid>
                                <w:gridCol w:w="12483"/>
                              </w:tblGrid>
                              <w:tr w:rsidR="00723F2F" w:rsidRPr="003D4F11" w:rsidDel="00723F2F" w:rsidTr="005A2C99">
                                <w:trPr>
                                  <w:jc w:val="center"/>
                                  <w:del w:id="747" w:author="Lisa Wald" w:date="2016-06-06T15:15:00Z"/>
                                </w:trPr>
                                <w:tc>
                                  <w:tcPr>
                                    <w:tcW w:w="0" w:type="auto"/>
                                    <w:shd w:val="clear" w:color="auto" w:fill="FFFFFF"/>
                                    <w:vAlign w:val="center"/>
                                    <w:hideMark/>
                                  </w:tcPr>
                                  <w:p w:rsidR="00723F2F" w:rsidRPr="003D4F11" w:rsidDel="00723F2F" w:rsidRDefault="00723F2F" w:rsidP="005A2C99">
                                    <w:pPr>
                                      <w:rPr>
                                        <w:del w:id="748" w:author="Lisa Wald" w:date="2016-06-06T15:15:00Z"/>
                                        <w:rFonts w:ascii="Verdana" w:hAnsi="Verdana"/>
                                        <w:sz w:val="20"/>
                                        <w:szCs w:val="20"/>
                                      </w:rPr>
                                    </w:pPr>
                                  </w:p>
                                </w:tc>
                              </w:tr>
                            </w:tbl>
                            <w:p w:rsidR="00723F2F" w:rsidRPr="003D4F11" w:rsidDel="00723F2F" w:rsidRDefault="00723F2F" w:rsidP="005A2C99">
                              <w:pPr>
                                <w:rPr>
                                  <w:del w:id="749" w:author="Lisa Wald" w:date="2016-06-06T15:15:00Z"/>
                                  <w:rFonts w:ascii="Verdana" w:hAnsi="Verdana"/>
                                  <w:vanish/>
                                  <w:sz w:val="20"/>
                                  <w:szCs w:val="20"/>
                                </w:rPr>
                              </w:pPr>
                            </w:p>
                            <w:tbl>
                              <w:tblPr>
                                <w:tblW w:w="4750" w:type="pct"/>
                                <w:jc w:val="center"/>
                                <w:tblCellMar>
                                  <w:left w:w="0" w:type="dxa"/>
                                  <w:right w:w="0" w:type="dxa"/>
                                </w:tblCellMar>
                                <w:tblLook w:val="04A0" w:firstRow="1" w:lastRow="0" w:firstColumn="1" w:lastColumn="0" w:noHBand="0" w:noVBand="1"/>
                              </w:tblPr>
                              <w:tblGrid>
                                <w:gridCol w:w="12483"/>
                              </w:tblGrid>
                              <w:tr w:rsidR="00723F2F" w:rsidRPr="003D4F11" w:rsidDel="00723F2F" w:rsidTr="005A2C99">
                                <w:trPr>
                                  <w:jc w:val="center"/>
                                  <w:del w:id="750" w:author="Lisa Wald" w:date="2016-06-06T15:15:00Z"/>
                                </w:trPr>
                                <w:tc>
                                  <w:tcPr>
                                    <w:tcW w:w="0" w:type="auto"/>
                                    <w:shd w:val="clear" w:color="auto" w:fill="000000"/>
                                    <w:vAlign w:val="center"/>
                                    <w:hideMark/>
                                  </w:tcPr>
                                  <w:tbl>
                                    <w:tblPr>
                                      <w:tblW w:w="5000" w:type="pct"/>
                                      <w:jc w:val="center"/>
                                      <w:tblCellSpacing w:w="7" w:type="dxa"/>
                                      <w:tblBorders>
                                        <w:top w:val="single" w:sz="2" w:space="0" w:color="auto"/>
                                        <w:left w:val="single" w:sz="2" w:space="0" w:color="auto"/>
                                        <w:bottom w:val="single" w:sz="2" w:space="0" w:color="auto"/>
                                        <w:right w:val="single" w:sz="2" w:space="0" w:color="auto"/>
                                        <w:insideH w:val="single" w:sz="6" w:space="0" w:color="auto"/>
                                        <w:insideV w:val="single" w:sz="6" w:space="0" w:color="auto"/>
                                      </w:tblBorders>
                                      <w:tblCellMar>
                                        <w:top w:w="45" w:type="dxa"/>
                                        <w:left w:w="45" w:type="dxa"/>
                                        <w:bottom w:w="45" w:type="dxa"/>
                                        <w:right w:w="45" w:type="dxa"/>
                                      </w:tblCellMar>
                                      <w:tblLook w:val="04A0" w:firstRow="1" w:lastRow="0" w:firstColumn="1" w:lastColumn="0" w:noHBand="0" w:noVBand="1"/>
                                    </w:tblPr>
                                    <w:tblGrid>
                                      <w:gridCol w:w="744"/>
                                      <w:gridCol w:w="1850"/>
                                      <w:gridCol w:w="2840"/>
                                      <w:gridCol w:w="1107"/>
                                      <w:gridCol w:w="2469"/>
                                      <w:gridCol w:w="3467"/>
                                    </w:tblGrid>
                                    <w:tr w:rsidR="00723F2F" w:rsidRPr="003D4F11" w:rsidDel="00723F2F" w:rsidTr="005A2C99">
                                      <w:trPr>
                                        <w:tblCellSpacing w:w="7" w:type="dxa"/>
                                        <w:jc w:val="center"/>
                                        <w:del w:id="751" w:author="Lisa Wald" w:date="2016-06-06T15:15:00Z"/>
                                      </w:trPr>
                                      <w:tc>
                                        <w:tcPr>
                                          <w:tcW w:w="0" w:type="auto"/>
                                          <w:gridSpan w:val="6"/>
                                          <w:tcBorders>
                                            <w:top w:val="single" w:sz="2" w:space="0" w:color="auto"/>
                                            <w:bottom w:val="single" w:sz="6" w:space="0" w:color="auto"/>
                                          </w:tcBorders>
                                          <w:shd w:val="clear" w:color="auto" w:fill="D9D9D9" w:themeFill="background1" w:themeFillShade="D9"/>
                                          <w:vAlign w:val="center"/>
                                          <w:hideMark/>
                                        </w:tcPr>
                                        <w:p w:rsidR="00723F2F" w:rsidRPr="003D4F11" w:rsidDel="00723F2F" w:rsidRDefault="00723F2F" w:rsidP="005A2C99">
                                          <w:pPr>
                                            <w:rPr>
                                              <w:del w:id="752" w:author="Lisa Wald" w:date="2016-06-06T15:15:00Z"/>
                                              <w:rFonts w:ascii="Verdana" w:hAnsi="Verdana"/>
                                              <w:b/>
                                              <w:bCs/>
                                              <w:sz w:val="20"/>
                                              <w:szCs w:val="20"/>
                                            </w:rPr>
                                          </w:pPr>
                                          <w:del w:id="753" w:author="Lisa Wald" w:date="2016-06-06T15:15:00Z">
                                            <w:r w:rsidRPr="003D4F11" w:rsidDel="00723F2F">
                                              <w:rPr>
                                                <w:rFonts w:ascii="Verdana" w:hAnsi="Verdana"/>
                                                <w:b/>
                                                <w:bCs/>
                                                <w:sz w:val="20"/>
                                                <w:szCs w:val="20"/>
                                              </w:rPr>
                                              <w:delText>Supporting Documentation - Compliance with Newly Applicable Requirements (Maximum 6 attachments)</w:delText>
                                            </w:r>
                                          </w:del>
                                        </w:p>
                                      </w:tc>
                                    </w:tr>
                                    <w:tr w:rsidR="00723F2F" w:rsidRPr="003D4F11" w:rsidDel="00723F2F" w:rsidTr="005A2C99">
                                      <w:trPr>
                                        <w:tblCellSpacing w:w="7" w:type="dxa"/>
                                        <w:jc w:val="center"/>
                                        <w:del w:id="754" w:author="Lisa Wald" w:date="2016-06-06T15:15:00Z"/>
                                      </w:trPr>
                                      <w:tc>
                                        <w:tcPr>
                                          <w:tcW w:w="25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755" w:author="Lisa Wald" w:date="2016-06-06T15:15:00Z"/>
                                              <w:rFonts w:ascii="Verdana" w:hAnsi="Verdana"/>
                                              <w:sz w:val="20"/>
                                              <w:szCs w:val="20"/>
                                            </w:rPr>
                                          </w:pPr>
                                          <w:del w:id="756" w:author="Lisa Wald" w:date="2016-06-06T15:15:00Z">
                                            <w:r w:rsidRPr="003D4F11" w:rsidDel="00723F2F">
                                              <w:rPr>
                                                <w:rFonts w:ascii="Verdana" w:hAnsi="Verdana"/>
                                                <w:sz w:val="20"/>
                                                <w:szCs w:val="20"/>
                                              </w:rPr>
                                              <w:delText>Select</w:delText>
                                            </w:r>
                                          </w:del>
                                        </w:p>
                                      </w:tc>
                                      <w:tc>
                                        <w:tcPr>
                                          <w:tcW w:w="75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757" w:author="Lisa Wald" w:date="2016-06-06T15:15:00Z"/>
                                              <w:rFonts w:ascii="Verdana" w:hAnsi="Verdana"/>
                                              <w:sz w:val="20"/>
                                              <w:szCs w:val="20"/>
                                            </w:rPr>
                                          </w:pPr>
                                          <w:del w:id="758" w:author="Lisa Wald" w:date="2016-06-06T15:15:00Z">
                                            <w:r w:rsidRPr="003D4F11" w:rsidDel="00723F2F">
                                              <w:rPr>
                                                <w:rFonts w:ascii="Verdana" w:hAnsi="Verdana"/>
                                                <w:sz w:val="20"/>
                                                <w:szCs w:val="20"/>
                                              </w:rPr>
                                              <w:delText>Purpose</w:delText>
                                            </w:r>
                                          </w:del>
                                        </w:p>
                                      </w:tc>
                                      <w:tc>
                                        <w:tcPr>
                                          <w:tcW w:w="115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759" w:author="Lisa Wald" w:date="2016-06-06T15:15:00Z"/>
                                              <w:rFonts w:ascii="Verdana" w:hAnsi="Verdana"/>
                                              <w:sz w:val="20"/>
                                              <w:szCs w:val="20"/>
                                            </w:rPr>
                                          </w:pPr>
                                          <w:del w:id="760" w:author="Lisa Wald" w:date="2016-06-06T15:15:00Z">
                                            <w:r w:rsidRPr="003D4F11" w:rsidDel="00723F2F">
                                              <w:rPr>
                                                <w:rFonts w:ascii="Verdana" w:hAnsi="Verdana"/>
                                                <w:sz w:val="20"/>
                                                <w:szCs w:val="20"/>
                                              </w:rPr>
                                              <w:delText>Document Name</w:delText>
                                            </w:r>
                                          </w:del>
                                        </w:p>
                                      </w:tc>
                                      <w:tc>
                                        <w:tcPr>
                                          <w:tcW w:w="45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761" w:author="Lisa Wald" w:date="2016-06-06T15:15:00Z"/>
                                              <w:rFonts w:ascii="Verdana" w:hAnsi="Verdana"/>
                                              <w:sz w:val="20"/>
                                              <w:szCs w:val="20"/>
                                            </w:rPr>
                                          </w:pPr>
                                          <w:del w:id="762" w:author="Lisa Wald" w:date="2016-06-06T15:15:00Z">
                                            <w:r w:rsidRPr="003D4F11" w:rsidDel="00723F2F">
                                              <w:rPr>
                                                <w:rFonts w:ascii="Verdana" w:hAnsi="Verdana"/>
                                                <w:sz w:val="20"/>
                                                <w:szCs w:val="20"/>
                                              </w:rPr>
                                              <w:delText>Size</w:delText>
                                            </w:r>
                                          </w:del>
                                        </w:p>
                                      </w:tc>
                                      <w:tc>
                                        <w:tcPr>
                                          <w:tcW w:w="100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763" w:author="Lisa Wald" w:date="2016-06-06T15:15:00Z"/>
                                              <w:rFonts w:ascii="Verdana" w:hAnsi="Verdana"/>
                                              <w:sz w:val="20"/>
                                              <w:szCs w:val="20"/>
                                            </w:rPr>
                                          </w:pPr>
                                          <w:del w:id="764" w:author="Lisa Wald" w:date="2016-06-06T15:15:00Z">
                                            <w:r w:rsidRPr="003D4F11" w:rsidDel="00723F2F">
                                              <w:rPr>
                                                <w:rFonts w:ascii="Verdana" w:hAnsi="Verdana"/>
                                                <w:sz w:val="20"/>
                                                <w:szCs w:val="20"/>
                                              </w:rPr>
                                              <w:delText>Uploaded By</w:delText>
                                            </w:r>
                                          </w:del>
                                        </w:p>
                                      </w:tc>
                                      <w:tc>
                                        <w:tcPr>
                                          <w:tcW w:w="140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765" w:author="Lisa Wald" w:date="2016-06-06T15:15:00Z"/>
                                              <w:rFonts w:ascii="Verdana" w:hAnsi="Verdana"/>
                                              <w:sz w:val="20"/>
                                              <w:szCs w:val="20"/>
                                            </w:rPr>
                                          </w:pPr>
                                          <w:del w:id="766" w:author="Lisa Wald" w:date="2016-06-06T15:15:00Z">
                                            <w:r w:rsidRPr="003D4F11" w:rsidDel="00723F2F">
                                              <w:rPr>
                                                <w:rFonts w:ascii="Verdana" w:hAnsi="Verdana"/>
                                                <w:sz w:val="20"/>
                                                <w:szCs w:val="20"/>
                                              </w:rPr>
                                              <w:delText>Description</w:delText>
                                            </w:r>
                                          </w:del>
                                        </w:p>
                                      </w:tc>
                                    </w:tr>
                                    <w:tr w:rsidR="00723F2F" w:rsidRPr="003D4F11" w:rsidDel="00723F2F" w:rsidTr="005A2C99">
                                      <w:trPr>
                                        <w:tblCellSpacing w:w="7" w:type="dxa"/>
                                        <w:jc w:val="center"/>
                                        <w:del w:id="767" w:author="Lisa Wald" w:date="2016-06-06T15:15:00Z"/>
                                      </w:trPr>
                                      <w:tc>
                                        <w:tcPr>
                                          <w:tcW w:w="0" w:type="auto"/>
                                          <w:gridSpan w:val="6"/>
                                          <w:shd w:val="clear" w:color="auto" w:fill="FFFFFF"/>
                                          <w:vAlign w:val="center"/>
                                          <w:hideMark/>
                                        </w:tcPr>
                                        <w:p w:rsidR="00723F2F" w:rsidRPr="003D4F11" w:rsidDel="00723F2F" w:rsidRDefault="00723F2F" w:rsidP="005A2C99">
                                          <w:pPr>
                                            <w:jc w:val="center"/>
                                            <w:rPr>
                                              <w:del w:id="768" w:author="Lisa Wald" w:date="2016-06-06T15:15:00Z"/>
                                              <w:rFonts w:ascii="Verdana" w:hAnsi="Verdana"/>
                                              <w:sz w:val="20"/>
                                              <w:szCs w:val="20"/>
                                            </w:rPr>
                                          </w:pPr>
                                          <w:del w:id="769" w:author="Lisa Wald" w:date="2016-06-06T15:15:00Z">
                                            <w:r w:rsidRPr="003D4F11" w:rsidDel="00723F2F">
                                              <w:rPr>
                                                <w:rFonts w:ascii="Verdana" w:hAnsi="Verdana"/>
                                                <w:sz w:val="20"/>
                                                <w:szCs w:val="20"/>
                                              </w:rPr>
                                              <w:lastRenderedPageBreak/>
                                              <w:delText>No attached document exists.</w:delText>
                                            </w:r>
                                          </w:del>
                                        </w:p>
                                      </w:tc>
                                    </w:tr>
                                    <w:tr w:rsidR="00723F2F" w:rsidRPr="003D4F11" w:rsidDel="00723F2F" w:rsidTr="005A2C99">
                                      <w:trPr>
                                        <w:tblCellSpacing w:w="7" w:type="dxa"/>
                                        <w:jc w:val="center"/>
                                        <w:del w:id="770" w:author="Lisa Wald" w:date="2016-06-06T15:15:00Z"/>
                                      </w:trPr>
                                      <w:tc>
                                        <w:tcPr>
                                          <w:tcW w:w="0" w:type="auto"/>
                                          <w:gridSpan w:val="6"/>
                                          <w:shd w:val="clear" w:color="auto" w:fill="FFFFFF"/>
                                          <w:vAlign w:val="center"/>
                                          <w:hideMark/>
                                        </w:tcPr>
                                        <w:p w:rsidR="00723F2F" w:rsidRPr="003D4F11" w:rsidDel="00723F2F" w:rsidRDefault="00723F2F" w:rsidP="005A2C99">
                                          <w:pPr>
                                            <w:jc w:val="center"/>
                                            <w:rPr>
                                              <w:del w:id="771" w:author="Lisa Wald" w:date="2016-06-06T15:15:00Z"/>
                                              <w:rFonts w:ascii="Verdana" w:hAnsi="Verdana"/>
                                              <w:sz w:val="20"/>
                                              <w:szCs w:val="20"/>
                                            </w:rPr>
                                          </w:pPr>
                                          <w:del w:id="772" w:author="Lisa Wald" w:date="2016-06-06T15:15:00Z">
                                            <w:r w:rsidRPr="003D4F11" w:rsidDel="00723F2F">
                                              <w:rPr>
                                                <w:rFonts w:ascii="Verdana" w:hAnsi="Verdana"/>
                                                <w:sz w:val="20"/>
                                                <w:szCs w:val="20"/>
                                              </w:rPr>
                                              <w:object w:dxaOrig="225" w:dyaOrig="225">
                                                <v:shape id="_x0000_i1428" type="#_x0000_t75" style="width:34.35pt;height:20.2pt" o:ole="">
                                                  <v:imagedata r:id="rId51" o:title=""/>
                                                </v:shape>
                                                <w:control r:id="rId52" w:name="DefaultOcxName54" w:shapeid="_x0000_i1428"/>
                                              </w:object>
                                            </w:r>
                                          </w:del>
                                        </w:p>
                                      </w:tc>
                                    </w:tr>
                                  </w:tbl>
                                  <w:p w:rsidR="00723F2F" w:rsidRPr="003D4F11" w:rsidDel="00723F2F" w:rsidRDefault="00723F2F" w:rsidP="005A2C99">
                                    <w:pPr>
                                      <w:rPr>
                                        <w:del w:id="773" w:author="Lisa Wald" w:date="2016-06-06T15:15:00Z"/>
                                        <w:rFonts w:ascii="Verdana" w:hAnsi="Verdana"/>
                                        <w:sz w:val="20"/>
                                        <w:szCs w:val="20"/>
                                      </w:rPr>
                                    </w:pPr>
                                  </w:p>
                                </w:tc>
                              </w:tr>
                            </w:tbl>
                            <w:p w:rsidR="00723F2F" w:rsidRPr="003D4F11" w:rsidDel="00723F2F" w:rsidRDefault="00723F2F" w:rsidP="005A2C99">
                              <w:pPr>
                                <w:rPr>
                                  <w:del w:id="774" w:author="Lisa Wald" w:date="2016-06-06T15:15:00Z"/>
                                  <w:rFonts w:ascii="Verdana" w:hAnsi="Verdana"/>
                                  <w:sz w:val="20"/>
                                  <w:szCs w:val="20"/>
                                </w:rPr>
                              </w:pPr>
                            </w:p>
                          </w:tc>
                        </w:tr>
                      </w:tbl>
                      <w:p w:rsidR="00723F2F" w:rsidRPr="003D4F11" w:rsidDel="00723F2F" w:rsidRDefault="00723F2F" w:rsidP="005A2C99">
                        <w:pPr>
                          <w:rPr>
                            <w:del w:id="775" w:author="Lisa Wald" w:date="2016-06-06T15:15:00Z"/>
                            <w:rFonts w:ascii="Verdana" w:hAnsi="Verdana"/>
                            <w:sz w:val="20"/>
                            <w:szCs w:val="20"/>
                          </w:rPr>
                        </w:pPr>
                      </w:p>
                    </w:tc>
                  </w:tr>
                  <w:tr w:rsidR="00723F2F" w:rsidRPr="003D4F11" w:rsidDel="00723F2F" w:rsidTr="005A2C99">
                    <w:trPr>
                      <w:tblCellSpacing w:w="7" w:type="dxa"/>
                      <w:jc w:val="center"/>
                      <w:del w:id="776"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12501"/>
                          <w:gridCol w:w="1045"/>
                        </w:tblGrid>
                        <w:tr w:rsidR="00723F2F" w:rsidRPr="003D4F11" w:rsidDel="00723F2F" w:rsidTr="005A2C99">
                          <w:trPr>
                            <w:tblCellSpacing w:w="0" w:type="dxa"/>
                            <w:del w:id="777" w:author="Lisa Wald" w:date="2016-06-06T15:15:00Z"/>
                          </w:trPr>
                          <w:tc>
                            <w:tcPr>
                              <w:tcW w:w="0" w:type="auto"/>
                              <w:vAlign w:val="center"/>
                              <w:hideMark/>
                            </w:tcPr>
                            <w:p w:rsidR="00723F2F" w:rsidRPr="003D4F11" w:rsidDel="00723F2F" w:rsidRDefault="00723F2F" w:rsidP="005A2C99">
                              <w:pPr>
                                <w:rPr>
                                  <w:del w:id="778" w:author="Lisa Wald" w:date="2016-06-06T15:15:00Z"/>
                                  <w:rFonts w:ascii="Verdana" w:hAnsi="Verdana"/>
                                  <w:sz w:val="20"/>
                                  <w:szCs w:val="20"/>
                                </w:rPr>
                              </w:pPr>
                              <w:del w:id="779" w:author="Lisa Wald" w:date="2016-06-06T15:15:00Z">
                                <w:r w:rsidRPr="003D4F11" w:rsidDel="00723F2F">
                                  <w:rPr>
                                    <w:rFonts w:ascii="Verdana" w:hAnsi="Verdana"/>
                                    <w:b/>
                                    <w:bCs/>
                                    <w:sz w:val="20"/>
                                    <w:szCs w:val="20"/>
                                  </w:rPr>
                                  <w:lastRenderedPageBreak/>
                                  <w:delText xml:space="preserve">Click "Save" button to save all information within this page. </w:delText>
                                </w:r>
                              </w:del>
                            </w:p>
                          </w:tc>
                          <w:tc>
                            <w:tcPr>
                              <w:tcW w:w="0" w:type="auto"/>
                              <w:vAlign w:val="center"/>
                              <w:hideMark/>
                            </w:tcPr>
                            <w:p w:rsidR="00723F2F" w:rsidRPr="003D4F11" w:rsidDel="00723F2F" w:rsidRDefault="00723F2F" w:rsidP="005A2C99">
                              <w:pPr>
                                <w:jc w:val="right"/>
                                <w:rPr>
                                  <w:del w:id="780" w:author="Lisa Wald" w:date="2016-06-06T15:15:00Z"/>
                                  <w:rFonts w:ascii="Verdana" w:hAnsi="Verdana"/>
                                  <w:sz w:val="20"/>
                                  <w:szCs w:val="20"/>
                                </w:rPr>
                              </w:pPr>
                              <w:del w:id="781" w:author="Lisa Wald" w:date="2016-06-06T15:15:00Z">
                                <w:r w:rsidRPr="003D4F11" w:rsidDel="00723F2F">
                                  <w:rPr>
                                    <w:rFonts w:ascii="Verdana" w:hAnsi="Verdana"/>
                                    <w:sz w:val="20"/>
                                    <w:szCs w:val="20"/>
                                  </w:rPr>
                                  <w:object w:dxaOrig="225" w:dyaOrig="225">
                                    <v:shape id="_x0000_i1427" type="#_x0000_t75" style="width:28.35pt;height:20.2pt" o:ole="">
                                      <v:imagedata r:id="rId53" o:title=""/>
                                    </v:shape>
                                    <w:control r:id="rId54" w:name="DefaultOcxName61" w:shapeid="_x0000_i1427"/>
                                  </w:object>
                                </w:r>
                              </w:del>
                            </w:p>
                          </w:tc>
                        </w:tr>
                      </w:tbl>
                      <w:p w:rsidR="00723F2F" w:rsidRPr="003D4F11" w:rsidDel="00723F2F" w:rsidRDefault="00723F2F" w:rsidP="005A2C99">
                        <w:pPr>
                          <w:rPr>
                            <w:del w:id="782" w:author="Lisa Wald" w:date="2016-06-06T15:15:00Z"/>
                            <w:rFonts w:ascii="Verdana" w:hAnsi="Verdana"/>
                            <w:sz w:val="20"/>
                            <w:szCs w:val="20"/>
                          </w:rPr>
                        </w:pPr>
                      </w:p>
                    </w:tc>
                  </w:tr>
                  <w:tr w:rsidR="00723F2F" w:rsidRPr="003D4F11" w:rsidDel="00723F2F" w:rsidTr="005A2C99">
                    <w:trPr>
                      <w:tblCellSpacing w:w="7" w:type="dxa"/>
                      <w:jc w:val="center"/>
                      <w:del w:id="783" w:author="Lisa Wald" w:date="2016-06-06T15:15:00Z"/>
                    </w:trPr>
                    <w:tc>
                      <w:tcPr>
                        <w:tcW w:w="0" w:type="auto"/>
                        <w:shd w:val="clear" w:color="auto" w:fill="FFFFFF"/>
                        <w:vAlign w:val="center"/>
                        <w:hideMark/>
                      </w:tcPr>
                      <w:tbl>
                        <w:tblPr>
                          <w:tblW w:w="5000" w:type="pct"/>
                          <w:tblCellSpacing w:w="0" w:type="dxa"/>
                          <w:shd w:val="clear" w:color="auto" w:fill="FFFFCC"/>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784" w:author="Lisa Wald" w:date="2016-06-06T15:15:00Z"/>
                          </w:trPr>
                          <w:tc>
                            <w:tcPr>
                              <w:tcW w:w="150" w:type="pct"/>
                              <w:shd w:val="clear" w:color="auto" w:fill="FFFFCC"/>
                              <w:hideMark/>
                            </w:tcPr>
                            <w:p w:rsidR="00723F2F" w:rsidRPr="003D4F11" w:rsidDel="00723F2F" w:rsidRDefault="00723F2F" w:rsidP="005A2C99">
                              <w:pPr>
                                <w:rPr>
                                  <w:del w:id="785" w:author="Lisa Wald" w:date="2016-06-06T15:15:00Z"/>
                                  <w:rFonts w:ascii="Verdana" w:hAnsi="Verdana"/>
                                  <w:sz w:val="20"/>
                                  <w:szCs w:val="20"/>
                                </w:rPr>
                              </w:pPr>
                              <w:del w:id="786" w:author="Lisa Wald" w:date="2016-06-06T15:15:00Z">
                                <w:r w:rsidRPr="003D4F11" w:rsidDel="00723F2F">
                                  <w:rPr>
                                    <w:rFonts w:ascii="Verdana" w:hAnsi="Verdana"/>
                                    <w:b/>
                                    <w:bCs/>
                                    <w:sz w:val="20"/>
                                    <w:szCs w:val="20"/>
                                  </w:rPr>
                                  <w:delText xml:space="preserve">6b. </w:delText>
                                </w:r>
                              </w:del>
                            </w:p>
                          </w:tc>
                          <w:tc>
                            <w:tcPr>
                              <w:tcW w:w="0" w:type="auto"/>
                              <w:shd w:val="clear" w:color="auto" w:fill="FFFFCC"/>
                              <w:vAlign w:val="center"/>
                              <w:hideMark/>
                            </w:tcPr>
                            <w:p w:rsidR="00723F2F" w:rsidRPr="003D4F11" w:rsidDel="00723F2F" w:rsidRDefault="00723F2F" w:rsidP="005A2C99">
                              <w:pPr>
                                <w:rPr>
                                  <w:del w:id="787" w:author="Lisa Wald" w:date="2016-06-06T15:15:00Z"/>
                                  <w:rFonts w:ascii="Verdana" w:hAnsi="Verdana"/>
                                  <w:sz w:val="20"/>
                                  <w:szCs w:val="20"/>
                                </w:rPr>
                              </w:pPr>
                              <w:del w:id="788" w:author="Lisa Wald" w:date="2016-06-06T15:15:00Z">
                                <w:r w:rsidRPr="003D4F11" w:rsidDel="00723F2F">
                                  <w:rPr>
                                    <w:rFonts w:ascii="Verdana" w:hAnsi="Verdana"/>
                                    <w:b/>
                                    <w:bCs/>
                                    <w:sz w:val="20"/>
                                    <w:szCs w:val="20"/>
                                  </w:rPr>
                                  <w:delText>GOVERNANCE</w:delText>
                                </w:r>
                                <w:r w:rsidRPr="003D4F11" w:rsidDel="00723F2F">
                                  <w:rPr>
                                    <w:rFonts w:ascii="Verdana" w:hAnsi="Verdana"/>
                                    <w:sz w:val="20"/>
                                    <w:szCs w:val="20"/>
                                  </w:rPr>
                                  <w:br/>
                                  <w:delText xml:space="preserve">Consider and discuss any plans to address, the following general aspects of the Board Composition </w:delText>
                                </w:r>
                                <w:r w:rsidDel="00723F2F">
                                  <w:fldChar w:fldCharType="begin"/>
                                </w:r>
                                <w:r w:rsidDel="00723F2F">
                                  <w:delInstrText xml:space="preserve"> HYPERLINK "http://bphc.hrsa.gov/about/requirements/index.html" \l "GOVERNANCE2" \t "_blank" </w:delInstrText>
                                </w:r>
                                <w:r w:rsidDel="00723F2F">
                                  <w:fldChar w:fldCharType="separate"/>
                                </w:r>
                                <w:r w:rsidRPr="003D4F11" w:rsidDel="00723F2F">
                                  <w:rPr>
                                    <w:rStyle w:val="Hyperlink"/>
                                    <w:rFonts w:ascii="Verdana" w:hAnsi="Verdana"/>
                                    <w:sz w:val="20"/>
                                    <w:szCs w:val="20"/>
                                  </w:rPr>
                                  <w:delText>Governance Requirements</w:delText>
                                </w:r>
                                <w:r w:rsidDel="00723F2F">
                                  <w:rPr>
                                    <w:rStyle w:val="Hyperlink"/>
                                    <w:rFonts w:ascii="Verdana" w:hAnsi="Verdana"/>
                                    <w:sz w:val="20"/>
                                    <w:szCs w:val="20"/>
                                  </w:rPr>
                                  <w:fldChar w:fldCharType="end"/>
                                </w:r>
                                <w:r w:rsidRPr="003D4F11" w:rsidDel="00723F2F">
                                  <w:rPr>
                                    <w:rFonts w:ascii="Verdana" w:hAnsi="Verdana"/>
                                    <w:sz w:val="20"/>
                                    <w:szCs w:val="20"/>
                                  </w:rPr>
                                  <w:delText xml:space="preserve"> that may be impacted by the addition of the new target population: </w:delText>
                                </w:r>
                              </w:del>
                            </w:p>
                            <w:p w:rsidR="00723F2F" w:rsidRPr="003D4F11" w:rsidDel="00723F2F" w:rsidRDefault="00723F2F" w:rsidP="005A2C99">
                              <w:pPr>
                                <w:numPr>
                                  <w:ilvl w:val="0"/>
                                  <w:numId w:val="17"/>
                                </w:numPr>
                                <w:spacing w:before="100" w:beforeAutospacing="1" w:after="100" w:afterAutospacing="1" w:line="240" w:lineRule="auto"/>
                                <w:rPr>
                                  <w:del w:id="789" w:author="Lisa Wald" w:date="2016-06-06T15:15:00Z"/>
                                  <w:rFonts w:ascii="Verdana" w:hAnsi="Verdana"/>
                                  <w:sz w:val="20"/>
                                  <w:szCs w:val="20"/>
                                </w:rPr>
                              </w:pPr>
                              <w:del w:id="790" w:author="Lisa Wald" w:date="2016-06-06T15:15:00Z">
                                <w:r w:rsidRPr="003D4F11" w:rsidDel="00723F2F">
                                  <w:rPr>
                                    <w:rFonts w:ascii="Verdana" w:hAnsi="Verdana"/>
                                    <w:sz w:val="20"/>
                                    <w:szCs w:val="20"/>
                                  </w:rPr>
                                  <w:delText xml:space="preserve">Will the addition of the new target population significantly change the size and complexity of the overall health center organization and create the need to recruit additional board members to increase the board’s size? </w:delText>
                                </w:r>
                              </w:del>
                            </w:p>
                            <w:p w:rsidR="00723F2F" w:rsidRPr="003D4F11" w:rsidDel="00723F2F" w:rsidRDefault="00723F2F" w:rsidP="005A2C99">
                              <w:pPr>
                                <w:numPr>
                                  <w:ilvl w:val="0"/>
                                  <w:numId w:val="17"/>
                                </w:numPr>
                                <w:spacing w:before="100" w:beforeAutospacing="1" w:after="100" w:afterAutospacing="1" w:line="240" w:lineRule="auto"/>
                                <w:rPr>
                                  <w:del w:id="791" w:author="Lisa Wald" w:date="2016-06-06T15:15:00Z"/>
                                  <w:rFonts w:ascii="Verdana" w:hAnsi="Verdana"/>
                                  <w:sz w:val="20"/>
                                  <w:szCs w:val="20"/>
                                </w:rPr>
                              </w:pPr>
                              <w:del w:id="792" w:author="Lisa Wald" w:date="2016-06-06T15:15:00Z">
                                <w:r w:rsidRPr="003D4F11" w:rsidDel="00723F2F">
                                  <w:rPr>
                                    <w:rFonts w:ascii="Verdana" w:hAnsi="Verdana"/>
                                    <w:sz w:val="20"/>
                                    <w:szCs w:val="20"/>
                                  </w:rPr>
                                  <w:delText>Will the addition of the new target population impact the need to recruit additional board members with expertise in areas not currently reflected on the board?</w:delText>
                                </w:r>
                              </w:del>
                            </w:p>
                          </w:tc>
                        </w:tr>
                      </w:tbl>
                      <w:p w:rsidR="00723F2F" w:rsidRPr="003D4F11" w:rsidDel="00723F2F" w:rsidRDefault="00723F2F" w:rsidP="005A2C99">
                        <w:pPr>
                          <w:rPr>
                            <w:del w:id="793" w:author="Lisa Wald" w:date="2016-06-06T15:15:00Z"/>
                            <w:rFonts w:ascii="Verdana" w:hAnsi="Verdana"/>
                            <w:sz w:val="20"/>
                            <w:szCs w:val="20"/>
                          </w:rPr>
                        </w:pPr>
                      </w:p>
                    </w:tc>
                  </w:tr>
                  <w:tr w:rsidR="00723F2F" w:rsidRPr="003D4F11" w:rsidDel="00723F2F" w:rsidTr="005A2C99">
                    <w:trPr>
                      <w:tblCellSpacing w:w="7" w:type="dxa"/>
                      <w:jc w:val="center"/>
                      <w:del w:id="794"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795" w:author="Lisa Wald" w:date="2016-06-06T15:15:00Z"/>
                          </w:trPr>
                          <w:tc>
                            <w:tcPr>
                              <w:tcW w:w="150" w:type="pct"/>
                              <w:hideMark/>
                            </w:tcPr>
                            <w:p w:rsidR="00723F2F" w:rsidRPr="003D4F11" w:rsidDel="00723F2F" w:rsidRDefault="00723F2F" w:rsidP="005A2C99">
                              <w:pPr>
                                <w:rPr>
                                  <w:del w:id="796"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797" w:author="Lisa Wald" w:date="2016-06-06T15:15:00Z"/>
                                  <w:rFonts w:ascii="Verdana" w:hAnsi="Verdana"/>
                                  <w:sz w:val="20"/>
                                  <w:szCs w:val="20"/>
                                </w:rPr>
                              </w:pPr>
                              <w:del w:id="798" w:author="Lisa Wald" w:date="2016-06-06T15:15:00Z">
                                <w:r w:rsidRPr="003D4F11" w:rsidDel="00723F2F">
                                  <w:rPr>
                                    <w:rFonts w:ascii="Verdana" w:hAnsi="Verdana"/>
                                    <w:sz w:val="20"/>
                                    <w:szCs w:val="20"/>
                                  </w:rPr>
                                  <w:delText>Maximum paragraph(s) allowed approximately: 3 (3000 character(s) remaining)</w:delText>
                                </w:r>
                                <w:r w:rsidRPr="003D4F11" w:rsidDel="00723F2F">
                                  <w:rPr>
                                    <w:rFonts w:ascii="Verdana" w:hAnsi="Verdana"/>
                                    <w:sz w:val="20"/>
                                    <w:szCs w:val="20"/>
                                  </w:rPr>
                                  <w:br/>
                                </w:r>
                                <w:r w:rsidRPr="003D4F11" w:rsidDel="00723F2F">
                                  <w:rPr>
                                    <w:rFonts w:ascii="Verdana" w:hAnsi="Verdana"/>
                                    <w:sz w:val="20"/>
                                    <w:szCs w:val="20"/>
                                  </w:rPr>
                                  <w:object w:dxaOrig="225" w:dyaOrig="225">
                                    <v:shape id="_x0000_i1426" type="#_x0000_t75" style="width:132.55pt;height:66.55pt" o:ole="">
                                      <v:imagedata r:id="rId11" o:title=""/>
                                    </v:shape>
                                    <w:control r:id="rId55" w:name="DefaultOcxName62" w:shapeid="_x0000_i1426"/>
                                  </w:object>
                                </w:r>
                              </w:del>
                            </w:p>
                          </w:tc>
                        </w:tr>
                      </w:tbl>
                      <w:p w:rsidR="00723F2F" w:rsidRPr="003D4F11" w:rsidDel="00723F2F" w:rsidRDefault="00723F2F" w:rsidP="005A2C99">
                        <w:pPr>
                          <w:rPr>
                            <w:del w:id="799" w:author="Lisa Wald" w:date="2016-06-06T15:15:00Z"/>
                            <w:rFonts w:ascii="Verdana" w:hAnsi="Verdana"/>
                            <w:sz w:val="20"/>
                            <w:szCs w:val="20"/>
                          </w:rPr>
                        </w:pPr>
                      </w:p>
                    </w:tc>
                  </w:tr>
                  <w:tr w:rsidR="00723F2F" w:rsidRPr="003D4F11" w:rsidDel="00723F2F" w:rsidTr="005A2C99">
                    <w:trPr>
                      <w:tblCellSpacing w:w="7" w:type="dxa"/>
                      <w:jc w:val="center"/>
                      <w:del w:id="800" w:author="Lisa Wald" w:date="2016-06-06T15:15:00Z"/>
                    </w:trPr>
                    <w:tc>
                      <w:tcPr>
                        <w:tcW w:w="0" w:type="auto"/>
                        <w:shd w:val="clear" w:color="auto" w:fill="FFFFFF"/>
                        <w:vAlign w:val="center"/>
                        <w:hideMark/>
                      </w:tcPr>
                      <w:tbl>
                        <w:tblPr>
                          <w:tblW w:w="5000" w:type="pct"/>
                          <w:tblCellSpacing w:w="0" w:type="dxa"/>
                          <w:shd w:val="clear" w:color="auto" w:fill="D9D9D9" w:themeFill="background1" w:themeFillShade="D9"/>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801" w:author="Lisa Wald" w:date="2016-06-06T15:15:00Z"/>
                          </w:trPr>
                          <w:tc>
                            <w:tcPr>
                              <w:tcW w:w="150" w:type="pct"/>
                              <w:shd w:val="clear" w:color="auto" w:fill="D9D9D9" w:themeFill="background1" w:themeFillShade="D9"/>
                              <w:hideMark/>
                            </w:tcPr>
                            <w:p w:rsidR="00723F2F" w:rsidRPr="003D4F11" w:rsidDel="00723F2F" w:rsidRDefault="00723F2F" w:rsidP="005A2C99">
                              <w:pPr>
                                <w:rPr>
                                  <w:del w:id="802" w:author="Lisa Wald" w:date="2016-06-06T15:15:00Z"/>
                                  <w:rFonts w:ascii="Verdana" w:hAnsi="Verdana"/>
                                  <w:sz w:val="20"/>
                                  <w:szCs w:val="20"/>
                                </w:rPr>
                              </w:pPr>
                              <w:del w:id="803" w:author="Lisa Wald" w:date="2016-06-06T15:15:00Z">
                                <w:r w:rsidRPr="003D4F11" w:rsidDel="00723F2F">
                                  <w:rPr>
                                    <w:rFonts w:ascii="Verdana" w:hAnsi="Verdana"/>
                                    <w:b/>
                                    <w:bCs/>
                                    <w:sz w:val="20"/>
                                    <w:szCs w:val="20"/>
                                  </w:rPr>
                                  <w:delText xml:space="preserve">7. </w:delText>
                                </w:r>
                              </w:del>
                            </w:p>
                          </w:tc>
                          <w:tc>
                            <w:tcPr>
                              <w:tcW w:w="0" w:type="auto"/>
                              <w:shd w:val="clear" w:color="auto" w:fill="D9D9D9" w:themeFill="background1" w:themeFillShade="D9"/>
                              <w:vAlign w:val="center"/>
                              <w:hideMark/>
                            </w:tcPr>
                            <w:p w:rsidR="00723F2F" w:rsidRPr="003D4F11" w:rsidDel="00723F2F" w:rsidRDefault="00723F2F" w:rsidP="005A2C99">
                              <w:pPr>
                                <w:rPr>
                                  <w:del w:id="804" w:author="Lisa Wald" w:date="2016-06-06T15:15:00Z"/>
                                  <w:rFonts w:ascii="Verdana" w:hAnsi="Verdana"/>
                                  <w:sz w:val="20"/>
                                  <w:szCs w:val="20"/>
                                </w:rPr>
                              </w:pPr>
                              <w:del w:id="805" w:author="Lisa Wald" w:date="2016-06-06T15:15:00Z">
                                <w:r w:rsidRPr="003D4F11" w:rsidDel="00723F2F">
                                  <w:rPr>
                                    <w:rFonts w:ascii="Verdana" w:hAnsi="Verdana"/>
                                    <w:b/>
                                    <w:bCs/>
                                    <w:sz w:val="20"/>
                                    <w:szCs w:val="20"/>
                                  </w:rPr>
                                  <w:delText>SLIDING FEE DISCOUNT PROGRAM</w:delText>
                                </w:r>
                                <w:r w:rsidRPr="003D4F11" w:rsidDel="00723F2F">
                                  <w:rPr>
                                    <w:rFonts w:ascii="Verdana" w:hAnsi="Verdana"/>
                                    <w:sz w:val="20"/>
                                    <w:szCs w:val="20"/>
                                  </w:rPr>
                                  <w:br/>
                                </w:r>
                                <w:r w:rsidRPr="003D4F11" w:rsidDel="00723F2F">
                                  <w:rPr>
                                    <w:rFonts w:ascii="Verdana" w:hAnsi="Verdana"/>
                                    <w:sz w:val="20"/>
                                    <w:szCs w:val="20"/>
                                  </w:rPr>
                                  <w:br/>
                                  <w:delText xml:space="preserve">Will the health center offer its current sliding fee discount program (sliding fee discount schedule, including any nominal fees and related implementing policies and procedures) to patients from the new target population with incomes at or below 200 percent of the Federal Poverty Guidelines, and ensure that no patients will be denied access to the service due to inability to pay? </w:delText>
                                </w:r>
                              </w:del>
                            </w:p>
                          </w:tc>
                        </w:tr>
                      </w:tbl>
                      <w:p w:rsidR="00723F2F" w:rsidRPr="003D4F11" w:rsidDel="00723F2F" w:rsidRDefault="00723F2F" w:rsidP="005A2C99">
                        <w:pPr>
                          <w:rPr>
                            <w:del w:id="806" w:author="Lisa Wald" w:date="2016-06-06T15:15:00Z"/>
                            <w:rFonts w:ascii="Verdana" w:hAnsi="Verdana"/>
                            <w:sz w:val="20"/>
                            <w:szCs w:val="20"/>
                          </w:rPr>
                        </w:pPr>
                      </w:p>
                    </w:tc>
                  </w:tr>
                  <w:tr w:rsidR="00723F2F" w:rsidRPr="003D4F11" w:rsidDel="00723F2F" w:rsidTr="005A2C99">
                    <w:trPr>
                      <w:tblCellSpacing w:w="7" w:type="dxa"/>
                      <w:jc w:val="center"/>
                      <w:del w:id="807"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808" w:author="Lisa Wald" w:date="2016-06-06T15:15:00Z"/>
                          </w:trPr>
                          <w:tc>
                            <w:tcPr>
                              <w:tcW w:w="150" w:type="pct"/>
                              <w:hideMark/>
                            </w:tcPr>
                            <w:p w:rsidR="00723F2F" w:rsidRPr="003D4F11" w:rsidDel="00723F2F" w:rsidRDefault="00723F2F" w:rsidP="005A2C99">
                              <w:pPr>
                                <w:rPr>
                                  <w:del w:id="809" w:author="Lisa Wald" w:date="2016-06-06T15:15:00Z"/>
                                  <w:rFonts w:ascii="Verdana" w:hAnsi="Verdana"/>
                                  <w:sz w:val="20"/>
                                  <w:szCs w:val="20"/>
                                </w:rPr>
                              </w:pPr>
                            </w:p>
                          </w:tc>
                          <w:tc>
                            <w:tcPr>
                              <w:tcW w:w="0" w:type="auto"/>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82"/>
                                <w:gridCol w:w="706"/>
                              </w:tblGrid>
                              <w:tr w:rsidR="00723F2F" w:rsidRPr="003D4F11" w:rsidDel="00723F2F" w:rsidTr="005A2C99">
                                <w:trPr>
                                  <w:tblCellSpacing w:w="15" w:type="dxa"/>
                                  <w:del w:id="810" w:author="Lisa Wald" w:date="2016-06-06T15:15:00Z"/>
                                </w:trPr>
                                <w:tc>
                                  <w:tcPr>
                                    <w:tcW w:w="0" w:type="auto"/>
                                    <w:vAlign w:val="center"/>
                                    <w:hideMark/>
                                  </w:tcPr>
                                  <w:p w:rsidR="00723F2F" w:rsidRPr="003D4F11" w:rsidDel="00723F2F" w:rsidRDefault="00723F2F" w:rsidP="005A2C99">
                                    <w:pPr>
                                      <w:rPr>
                                        <w:del w:id="811" w:author="Lisa Wald" w:date="2016-06-06T15:15:00Z"/>
                                        <w:rFonts w:ascii="Verdana" w:hAnsi="Verdana"/>
                                        <w:sz w:val="20"/>
                                        <w:szCs w:val="20"/>
                                      </w:rPr>
                                    </w:pPr>
                                    <w:del w:id="812" w:author="Lisa Wald" w:date="2016-06-06T15:15:00Z">
                                      <w:r w:rsidRPr="003D4F11" w:rsidDel="00723F2F">
                                        <w:rPr>
                                          <w:rFonts w:ascii="Verdana" w:hAnsi="Verdana"/>
                                          <w:sz w:val="20"/>
                                          <w:szCs w:val="20"/>
                                        </w:rPr>
                                        <w:object w:dxaOrig="225" w:dyaOrig="225">
                                          <v:shape id="_x0000_i1425" type="#_x0000_t75" style="width:18pt;height:15.8pt" o:ole="">
                                            <v:imagedata r:id="rId32" o:title=""/>
                                          </v:shape>
                                          <w:control r:id="rId56" w:name="DefaultOcxName63" w:shapeid="_x0000_i1425"/>
                                        </w:object>
                                      </w:r>
                                      <w:r w:rsidRPr="003D4F11" w:rsidDel="00723F2F">
                                        <w:rPr>
                                          <w:rFonts w:ascii="Verdana" w:hAnsi="Verdana"/>
                                          <w:sz w:val="20"/>
                                          <w:szCs w:val="20"/>
                                        </w:rPr>
                                        <w:delText>Yes</w:delText>
                                      </w:r>
                                    </w:del>
                                  </w:p>
                                </w:tc>
                                <w:tc>
                                  <w:tcPr>
                                    <w:tcW w:w="0" w:type="auto"/>
                                    <w:vAlign w:val="center"/>
                                    <w:hideMark/>
                                  </w:tcPr>
                                  <w:p w:rsidR="00723F2F" w:rsidRPr="003D4F11" w:rsidDel="00723F2F" w:rsidRDefault="00723F2F" w:rsidP="005A2C99">
                                    <w:pPr>
                                      <w:rPr>
                                        <w:del w:id="813" w:author="Lisa Wald" w:date="2016-06-06T15:15:00Z"/>
                                        <w:rFonts w:ascii="Verdana" w:hAnsi="Verdana"/>
                                        <w:sz w:val="20"/>
                                        <w:szCs w:val="20"/>
                                      </w:rPr>
                                    </w:pPr>
                                    <w:del w:id="814" w:author="Lisa Wald" w:date="2016-06-06T15:15:00Z">
                                      <w:r w:rsidRPr="003D4F11" w:rsidDel="00723F2F">
                                        <w:rPr>
                                          <w:rFonts w:ascii="Verdana" w:hAnsi="Verdana"/>
                                          <w:sz w:val="20"/>
                                          <w:szCs w:val="20"/>
                                        </w:rPr>
                                        <w:object w:dxaOrig="225" w:dyaOrig="225">
                                          <v:shape id="_x0000_i1424" type="#_x0000_t75" style="width:18pt;height:15.8pt" o:ole="">
                                            <v:imagedata r:id="rId32" o:title=""/>
                                          </v:shape>
                                          <w:control r:id="rId57" w:name="DefaultOcxName64" w:shapeid="_x0000_i1424"/>
                                        </w:object>
                                      </w:r>
                                      <w:r w:rsidRPr="003D4F11" w:rsidDel="00723F2F">
                                        <w:rPr>
                                          <w:rFonts w:ascii="Verdana" w:hAnsi="Verdana"/>
                                          <w:sz w:val="20"/>
                                          <w:szCs w:val="20"/>
                                        </w:rPr>
                                        <w:delText>No</w:delText>
                                      </w:r>
                                    </w:del>
                                  </w:p>
                                </w:tc>
                              </w:tr>
                            </w:tbl>
                            <w:p w:rsidR="00723F2F" w:rsidRPr="003D4F11" w:rsidDel="00723F2F" w:rsidRDefault="00723F2F" w:rsidP="005A2C99">
                              <w:pPr>
                                <w:rPr>
                                  <w:del w:id="815" w:author="Lisa Wald" w:date="2016-06-06T15:15:00Z"/>
                                  <w:rFonts w:ascii="Verdana" w:hAnsi="Verdana"/>
                                  <w:sz w:val="20"/>
                                  <w:szCs w:val="20"/>
                                </w:rPr>
                              </w:pPr>
                            </w:p>
                          </w:tc>
                        </w:tr>
                        <w:tr w:rsidR="00723F2F" w:rsidRPr="003D4F11" w:rsidDel="00723F2F" w:rsidTr="005A2C99">
                          <w:trPr>
                            <w:tblCellSpacing w:w="0" w:type="dxa"/>
                            <w:del w:id="816" w:author="Lisa Wald" w:date="2016-06-06T15:15:00Z"/>
                          </w:trPr>
                          <w:tc>
                            <w:tcPr>
                              <w:tcW w:w="150" w:type="pct"/>
                              <w:hideMark/>
                            </w:tcPr>
                            <w:p w:rsidR="00723F2F" w:rsidRPr="003D4F11" w:rsidDel="00723F2F" w:rsidRDefault="00723F2F" w:rsidP="005A2C99">
                              <w:pPr>
                                <w:rPr>
                                  <w:del w:id="817"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818" w:author="Lisa Wald" w:date="2016-06-06T15:15:00Z"/>
                                  <w:rFonts w:ascii="Verdana" w:hAnsi="Verdana"/>
                                  <w:sz w:val="20"/>
                                  <w:szCs w:val="20"/>
                                </w:rPr>
                              </w:pPr>
                              <w:del w:id="819" w:author="Lisa Wald" w:date="2016-06-06T15:15:00Z">
                                <w:r w:rsidRPr="003D4F11" w:rsidDel="00723F2F">
                                  <w:rPr>
                                    <w:rFonts w:ascii="Verdana" w:hAnsi="Verdana"/>
                                    <w:sz w:val="20"/>
                                    <w:szCs w:val="20"/>
                                  </w:rPr>
                                  <w:delText xml:space="preserve">If No, briefly explain your response: </w:delText>
                                </w:r>
                                <w:r w:rsidRPr="003D4F11" w:rsidDel="00723F2F">
                                  <w:rPr>
                                    <w:rFonts w:ascii="Verdana" w:hAnsi="Verdana"/>
                                    <w:sz w:val="20"/>
                                    <w:szCs w:val="20"/>
                                  </w:rPr>
                                  <w:br/>
                                </w:r>
                                <w:r w:rsidRPr="003D4F11" w:rsidDel="00723F2F">
                                  <w:rPr>
                                    <w:rFonts w:ascii="Verdana" w:hAnsi="Verdana"/>
                                    <w:sz w:val="20"/>
                                    <w:szCs w:val="20"/>
                                  </w:rPr>
                                  <w:lastRenderedPageBreak/>
                                  <w:br/>
                                  <w:delText>Maximum paragraph(s) allowed approximately: 3 (3000 character(s) remaining)</w:delText>
                                </w:r>
                                <w:r w:rsidRPr="003D4F11" w:rsidDel="00723F2F">
                                  <w:rPr>
                                    <w:rFonts w:ascii="Verdana" w:hAnsi="Verdana"/>
                                    <w:sz w:val="20"/>
                                    <w:szCs w:val="20"/>
                                  </w:rPr>
                                  <w:br/>
                                </w:r>
                                <w:r w:rsidRPr="003D4F11" w:rsidDel="00723F2F">
                                  <w:rPr>
                                    <w:rFonts w:ascii="Verdana" w:hAnsi="Verdana"/>
                                    <w:sz w:val="20"/>
                                    <w:szCs w:val="20"/>
                                  </w:rPr>
                                  <w:object w:dxaOrig="225" w:dyaOrig="225">
                                    <v:shape id="_x0000_i1423" type="#_x0000_t75" style="width:132.55pt;height:66.55pt" o:ole="">
                                      <v:imagedata r:id="rId11" o:title=""/>
                                    </v:shape>
                                    <w:control r:id="rId58" w:name="DefaultOcxName65" w:shapeid="_x0000_i1423"/>
                                  </w:object>
                                </w:r>
                              </w:del>
                            </w:p>
                          </w:tc>
                        </w:tr>
                      </w:tbl>
                      <w:p w:rsidR="00723F2F" w:rsidRPr="003D4F11" w:rsidDel="00723F2F" w:rsidRDefault="00723F2F" w:rsidP="005A2C99">
                        <w:pPr>
                          <w:rPr>
                            <w:del w:id="820" w:author="Lisa Wald" w:date="2016-06-06T15:15:00Z"/>
                            <w:rFonts w:ascii="Verdana" w:hAnsi="Verdana"/>
                            <w:sz w:val="20"/>
                            <w:szCs w:val="20"/>
                          </w:rPr>
                        </w:pPr>
                      </w:p>
                    </w:tc>
                  </w:tr>
                  <w:tr w:rsidR="00723F2F" w:rsidRPr="003D4F11" w:rsidDel="00723F2F" w:rsidTr="005A2C99">
                    <w:trPr>
                      <w:tblCellSpacing w:w="7" w:type="dxa"/>
                      <w:jc w:val="center"/>
                      <w:del w:id="821" w:author="Lisa Wald" w:date="2016-06-06T15:15:00Z"/>
                    </w:trPr>
                    <w:tc>
                      <w:tcPr>
                        <w:tcW w:w="0" w:type="auto"/>
                        <w:shd w:val="clear" w:color="auto" w:fill="FFFFFF"/>
                        <w:vAlign w:val="center"/>
                        <w:hideMark/>
                      </w:tcPr>
                      <w:tbl>
                        <w:tblPr>
                          <w:tblW w:w="5000" w:type="pct"/>
                          <w:tblCellSpacing w:w="0" w:type="dxa"/>
                          <w:shd w:val="clear" w:color="auto" w:fill="D9D9D9" w:themeFill="background1" w:themeFillShade="D9"/>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822" w:author="Lisa Wald" w:date="2016-06-06T15:15:00Z"/>
                          </w:trPr>
                          <w:tc>
                            <w:tcPr>
                              <w:tcW w:w="150" w:type="pct"/>
                              <w:shd w:val="clear" w:color="auto" w:fill="D9D9D9" w:themeFill="background1" w:themeFillShade="D9"/>
                              <w:hideMark/>
                            </w:tcPr>
                            <w:p w:rsidR="00723F2F" w:rsidRPr="003D4F11" w:rsidDel="00723F2F" w:rsidRDefault="00723F2F" w:rsidP="005A2C99">
                              <w:pPr>
                                <w:rPr>
                                  <w:del w:id="823" w:author="Lisa Wald" w:date="2016-06-06T15:15:00Z"/>
                                  <w:rFonts w:ascii="Verdana" w:hAnsi="Verdana"/>
                                  <w:sz w:val="20"/>
                                  <w:szCs w:val="20"/>
                                </w:rPr>
                              </w:pPr>
                              <w:del w:id="824" w:author="Lisa Wald" w:date="2016-06-06T15:15:00Z">
                                <w:r w:rsidRPr="003D4F11" w:rsidDel="00723F2F">
                                  <w:rPr>
                                    <w:rFonts w:ascii="Verdana" w:hAnsi="Verdana"/>
                                    <w:b/>
                                    <w:bCs/>
                                    <w:sz w:val="20"/>
                                    <w:szCs w:val="20"/>
                                  </w:rPr>
                                  <w:lastRenderedPageBreak/>
                                  <w:delText xml:space="preserve">8. </w:delText>
                                </w:r>
                              </w:del>
                            </w:p>
                          </w:tc>
                          <w:tc>
                            <w:tcPr>
                              <w:tcW w:w="0" w:type="auto"/>
                              <w:shd w:val="clear" w:color="auto" w:fill="D9D9D9" w:themeFill="background1" w:themeFillShade="D9"/>
                              <w:vAlign w:val="center"/>
                              <w:hideMark/>
                            </w:tcPr>
                            <w:p w:rsidR="00723F2F" w:rsidRPr="003D4F11" w:rsidDel="00723F2F" w:rsidRDefault="00723F2F" w:rsidP="005A2C99">
                              <w:pPr>
                                <w:rPr>
                                  <w:del w:id="825" w:author="Lisa Wald" w:date="2016-06-06T15:15:00Z"/>
                                  <w:rFonts w:ascii="Verdana" w:hAnsi="Verdana"/>
                                  <w:sz w:val="20"/>
                                  <w:szCs w:val="20"/>
                                </w:rPr>
                              </w:pPr>
                              <w:del w:id="826" w:author="Lisa Wald" w:date="2016-06-06T15:15:00Z">
                                <w:r w:rsidRPr="003D4F11" w:rsidDel="00723F2F">
                                  <w:rPr>
                                    <w:rFonts w:ascii="Verdana" w:hAnsi="Verdana"/>
                                    <w:b/>
                                    <w:bCs/>
                                    <w:sz w:val="20"/>
                                    <w:szCs w:val="20"/>
                                  </w:rPr>
                                  <w:delText>Financial Impact Analysis</w:delText>
                                </w:r>
                              </w:del>
                            </w:p>
                          </w:tc>
                        </w:tr>
                      </w:tbl>
                      <w:p w:rsidR="00723F2F" w:rsidRPr="003D4F11" w:rsidDel="00723F2F" w:rsidRDefault="00723F2F" w:rsidP="005A2C99">
                        <w:pPr>
                          <w:rPr>
                            <w:del w:id="827" w:author="Lisa Wald" w:date="2016-06-06T15:15:00Z"/>
                            <w:rFonts w:ascii="Verdana" w:hAnsi="Verdana"/>
                            <w:sz w:val="20"/>
                            <w:szCs w:val="20"/>
                          </w:rPr>
                        </w:pPr>
                      </w:p>
                    </w:tc>
                  </w:tr>
                  <w:tr w:rsidR="00723F2F" w:rsidRPr="003D4F11" w:rsidDel="00723F2F" w:rsidTr="005A2C99">
                    <w:trPr>
                      <w:tblCellSpacing w:w="7" w:type="dxa"/>
                      <w:jc w:val="center"/>
                      <w:del w:id="828"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829" w:author="Lisa Wald" w:date="2016-06-06T15:15:00Z"/>
                          </w:trPr>
                          <w:tc>
                            <w:tcPr>
                              <w:tcW w:w="150" w:type="pct"/>
                              <w:hideMark/>
                            </w:tcPr>
                            <w:p w:rsidR="00723F2F" w:rsidRPr="003D4F11" w:rsidDel="00723F2F" w:rsidRDefault="00723F2F" w:rsidP="005A2C99">
                              <w:pPr>
                                <w:rPr>
                                  <w:del w:id="830" w:author="Lisa Wald" w:date="2016-06-06T15:15:00Z"/>
                                  <w:rFonts w:ascii="Verdana" w:hAnsi="Verdana"/>
                                  <w:sz w:val="20"/>
                                  <w:szCs w:val="20"/>
                                </w:rPr>
                              </w:pPr>
                            </w:p>
                          </w:tc>
                          <w:tc>
                            <w:tcPr>
                              <w:tcW w:w="0" w:type="auto"/>
                              <w:vAlign w:val="center"/>
                              <w:hideMark/>
                            </w:tcPr>
                            <w:tbl>
                              <w:tblPr>
                                <w:tblW w:w="4779" w:type="pct"/>
                                <w:jc w:val="center"/>
                                <w:tblCellSpacing w:w="0" w:type="dxa"/>
                                <w:shd w:val="clear" w:color="auto" w:fill="000000"/>
                                <w:tblCellMar>
                                  <w:left w:w="0" w:type="dxa"/>
                                  <w:right w:w="0" w:type="dxa"/>
                                </w:tblCellMar>
                                <w:tblLook w:val="04A0" w:firstRow="1" w:lastRow="0" w:firstColumn="1" w:lastColumn="0" w:noHBand="0" w:noVBand="1"/>
                              </w:tblPr>
                              <w:tblGrid>
                                <w:gridCol w:w="12560"/>
                              </w:tblGrid>
                              <w:tr w:rsidR="00723F2F" w:rsidRPr="003D4F11" w:rsidDel="00723F2F" w:rsidTr="005A2C99">
                                <w:trPr>
                                  <w:tblCellSpacing w:w="0" w:type="dxa"/>
                                  <w:jc w:val="center"/>
                                  <w:del w:id="831" w:author="Lisa Wald" w:date="2016-06-06T15:15:00Z"/>
                                </w:trPr>
                                <w:tc>
                                  <w:tcPr>
                                    <w:tcW w:w="0" w:type="auto"/>
                                    <w:shd w:val="clear" w:color="auto" w:fill="000000"/>
                                    <w:vAlign w:val="center"/>
                                    <w:hideMark/>
                                  </w:tcPr>
                                  <w:tbl>
                                    <w:tblPr>
                                      <w:tblW w:w="12554" w:type="dxa"/>
                                      <w:tblCellSpacing w:w="7" w:type="dxa"/>
                                      <w:tblBorders>
                                        <w:top w:val="single" w:sz="2" w:space="0" w:color="auto"/>
                                        <w:left w:val="single" w:sz="2" w:space="0" w:color="auto"/>
                                        <w:bottom w:val="single" w:sz="2" w:space="0" w:color="auto"/>
                                        <w:right w:val="single" w:sz="2" w:space="0" w:color="auto"/>
                                        <w:insideH w:val="single" w:sz="6" w:space="0" w:color="auto"/>
                                        <w:insideV w:val="single" w:sz="6" w:space="0" w:color="auto"/>
                                      </w:tblBorders>
                                      <w:tblCellMar>
                                        <w:top w:w="45" w:type="dxa"/>
                                        <w:left w:w="45" w:type="dxa"/>
                                        <w:bottom w:w="45" w:type="dxa"/>
                                        <w:right w:w="45" w:type="dxa"/>
                                      </w:tblCellMar>
                                      <w:tblLook w:val="04A0" w:firstRow="1" w:lastRow="0" w:firstColumn="1" w:lastColumn="0" w:noHBand="0" w:noVBand="1"/>
                                    </w:tblPr>
                                    <w:tblGrid>
                                      <w:gridCol w:w="2323"/>
                                      <w:gridCol w:w="2776"/>
                                      <w:gridCol w:w="7455"/>
                                    </w:tblGrid>
                                    <w:tr w:rsidR="00723F2F" w:rsidRPr="003D4F11" w:rsidDel="00723F2F" w:rsidTr="005A2C99">
                                      <w:trPr>
                                        <w:tblCellSpacing w:w="7" w:type="dxa"/>
                                        <w:del w:id="832" w:author="Lisa Wald" w:date="2016-06-06T15:15:00Z"/>
                                      </w:trPr>
                                      <w:tc>
                                        <w:tcPr>
                                          <w:tcW w:w="4989" w:type="pct"/>
                                          <w:gridSpan w:val="3"/>
                                          <w:tcBorders>
                                            <w:top w:val="single" w:sz="2" w:space="0" w:color="auto"/>
                                            <w:bottom w:val="single" w:sz="6" w:space="0" w:color="auto"/>
                                          </w:tcBorders>
                                          <w:shd w:val="clear" w:color="auto" w:fill="D9D9D9" w:themeFill="background1" w:themeFillShade="D9"/>
                                          <w:vAlign w:val="center"/>
                                        </w:tcPr>
                                        <w:p w:rsidR="00723F2F" w:rsidRPr="003D4F11" w:rsidDel="00723F2F" w:rsidRDefault="00723F2F" w:rsidP="005A2C99">
                                          <w:pPr>
                                            <w:rPr>
                                              <w:del w:id="833" w:author="Lisa Wald" w:date="2016-06-06T15:15:00Z"/>
                                              <w:rFonts w:ascii="Verdana" w:hAnsi="Verdana"/>
                                              <w:b/>
                                              <w:sz w:val="20"/>
                                              <w:szCs w:val="20"/>
                                            </w:rPr>
                                          </w:pPr>
                                          <w:del w:id="834" w:author="Lisa Wald" w:date="2016-06-06T15:15:00Z">
                                            <w:r w:rsidRPr="003D4F11" w:rsidDel="00723F2F">
                                              <w:rPr>
                                                <w:rFonts w:ascii="Verdana" w:hAnsi="Verdana"/>
                                                <w:b/>
                                                <w:sz w:val="20"/>
                                                <w:szCs w:val="20"/>
                                              </w:rPr>
                                              <w:delText>Download Template</w:delText>
                                            </w:r>
                                          </w:del>
                                        </w:p>
                                      </w:tc>
                                    </w:tr>
                                    <w:tr w:rsidR="00723F2F" w:rsidRPr="003D4F11" w:rsidDel="00723F2F" w:rsidTr="005A2C99">
                                      <w:trPr>
                                        <w:tblCellSpacing w:w="7" w:type="dxa"/>
                                        <w:del w:id="835" w:author="Lisa Wald" w:date="2016-06-06T15:15:00Z"/>
                                      </w:trPr>
                                      <w:tc>
                                        <w:tcPr>
                                          <w:tcW w:w="919"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836" w:author="Lisa Wald" w:date="2016-06-06T15:15:00Z"/>
                                              <w:rFonts w:ascii="Verdana" w:hAnsi="Verdana"/>
                                              <w:sz w:val="20"/>
                                              <w:szCs w:val="20"/>
                                            </w:rPr>
                                          </w:pPr>
                                          <w:del w:id="837" w:author="Lisa Wald" w:date="2016-06-06T15:15:00Z">
                                            <w:r w:rsidRPr="003D4F11" w:rsidDel="00723F2F">
                                              <w:rPr>
                                                <w:rFonts w:ascii="Verdana" w:hAnsi="Verdana"/>
                                                <w:sz w:val="20"/>
                                                <w:szCs w:val="20"/>
                                              </w:rPr>
                                              <w:delText>Template Name</w:delText>
                                            </w:r>
                                          </w:del>
                                        </w:p>
                                      </w:tc>
                                      <w:tc>
                                        <w:tcPr>
                                          <w:tcW w:w="1103"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838" w:author="Lisa Wald" w:date="2016-06-06T15:15:00Z"/>
                                              <w:rFonts w:ascii="Verdana" w:hAnsi="Verdana"/>
                                              <w:sz w:val="20"/>
                                              <w:szCs w:val="20"/>
                                            </w:rPr>
                                          </w:pPr>
                                          <w:del w:id="839" w:author="Lisa Wald" w:date="2016-06-06T15:15:00Z">
                                            <w:r w:rsidRPr="003D4F11" w:rsidDel="00723F2F">
                                              <w:rPr>
                                                <w:rFonts w:ascii="Verdana" w:hAnsi="Verdana"/>
                                                <w:sz w:val="20"/>
                                                <w:szCs w:val="20"/>
                                              </w:rPr>
                                              <w:delText>Template Description</w:delText>
                                            </w:r>
                                          </w:del>
                                        </w:p>
                                      </w:tc>
                                      <w:tc>
                                        <w:tcPr>
                                          <w:tcW w:w="2956"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840" w:author="Lisa Wald" w:date="2016-06-06T15:15:00Z"/>
                                              <w:rFonts w:ascii="Verdana" w:hAnsi="Verdana"/>
                                              <w:sz w:val="20"/>
                                              <w:szCs w:val="20"/>
                                            </w:rPr>
                                          </w:pPr>
                                          <w:del w:id="841" w:author="Lisa Wald" w:date="2016-06-06T15:15:00Z">
                                            <w:r w:rsidRPr="003D4F11" w:rsidDel="00723F2F">
                                              <w:rPr>
                                                <w:rFonts w:ascii="Verdana" w:hAnsi="Verdana"/>
                                                <w:sz w:val="20"/>
                                                <w:szCs w:val="20"/>
                                              </w:rPr>
                                              <w:delText>Action</w:delText>
                                            </w:r>
                                          </w:del>
                                        </w:p>
                                      </w:tc>
                                    </w:tr>
                                    <w:tr w:rsidR="00723F2F" w:rsidRPr="003D4F11" w:rsidDel="00723F2F" w:rsidTr="005A2C99">
                                      <w:trPr>
                                        <w:tblCellSpacing w:w="7" w:type="dxa"/>
                                        <w:del w:id="842" w:author="Lisa Wald" w:date="2016-06-06T15:15:00Z"/>
                                      </w:trPr>
                                      <w:tc>
                                        <w:tcPr>
                                          <w:tcW w:w="0" w:type="auto"/>
                                          <w:shd w:val="clear" w:color="auto" w:fill="FFFFFF"/>
                                          <w:vAlign w:val="center"/>
                                          <w:hideMark/>
                                        </w:tcPr>
                                        <w:p w:rsidR="00723F2F" w:rsidRPr="003D4F11" w:rsidDel="00723F2F" w:rsidRDefault="00723F2F" w:rsidP="005A2C99">
                                          <w:pPr>
                                            <w:jc w:val="center"/>
                                            <w:rPr>
                                              <w:del w:id="843" w:author="Lisa Wald" w:date="2016-06-06T15:15:00Z"/>
                                              <w:rFonts w:ascii="Verdana" w:hAnsi="Verdana"/>
                                              <w:sz w:val="20"/>
                                              <w:szCs w:val="20"/>
                                            </w:rPr>
                                          </w:pPr>
                                          <w:del w:id="844" w:author="Lisa Wald" w:date="2016-06-06T15:15:00Z">
                                            <w:r w:rsidRPr="003D4F11" w:rsidDel="00723F2F">
                                              <w:rPr>
                                                <w:rFonts w:ascii="Verdana" w:hAnsi="Verdana"/>
                                                <w:sz w:val="20"/>
                                                <w:szCs w:val="20"/>
                                              </w:rPr>
                                              <w:delText xml:space="preserve">Financial Impact Analysis </w:delText>
                                            </w:r>
                                          </w:del>
                                        </w:p>
                                      </w:tc>
                                      <w:tc>
                                        <w:tcPr>
                                          <w:tcW w:w="0" w:type="auto"/>
                                          <w:shd w:val="clear" w:color="auto" w:fill="FFFFFF"/>
                                          <w:vAlign w:val="center"/>
                                          <w:hideMark/>
                                        </w:tcPr>
                                        <w:p w:rsidR="00723F2F" w:rsidRPr="003D4F11" w:rsidDel="00723F2F" w:rsidRDefault="00723F2F" w:rsidP="005A2C99">
                                          <w:pPr>
                                            <w:jc w:val="center"/>
                                            <w:rPr>
                                              <w:del w:id="845" w:author="Lisa Wald" w:date="2016-06-06T15:15:00Z"/>
                                              <w:rFonts w:ascii="Verdana" w:hAnsi="Verdana"/>
                                              <w:sz w:val="20"/>
                                              <w:szCs w:val="20"/>
                                            </w:rPr>
                                          </w:pPr>
                                          <w:del w:id="846" w:author="Lisa Wald" w:date="2016-06-06T15:15:00Z">
                                            <w:r w:rsidRPr="003D4F11" w:rsidDel="00723F2F">
                                              <w:rPr>
                                                <w:rFonts w:ascii="Verdana" w:hAnsi="Verdana"/>
                                                <w:sz w:val="20"/>
                                                <w:szCs w:val="20"/>
                                              </w:rPr>
                                              <w:delText>Template for Financial Impact Analysis</w:delText>
                                            </w:r>
                                          </w:del>
                                        </w:p>
                                      </w:tc>
                                      <w:tc>
                                        <w:tcPr>
                                          <w:tcW w:w="2956" w:type="pct"/>
                                          <w:shd w:val="clear" w:color="auto" w:fill="FFFFFF"/>
                                          <w:vAlign w:val="center"/>
                                          <w:hideMark/>
                                        </w:tcPr>
                                        <w:p w:rsidR="00723F2F" w:rsidRPr="00AA466F" w:rsidDel="00723F2F" w:rsidRDefault="00723F2F" w:rsidP="005A2C99">
                                          <w:pPr>
                                            <w:jc w:val="center"/>
                                            <w:rPr>
                                              <w:del w:id="847" w:author="Lisa Wald" w:date="2016-06-06T15:15:00Z"/>
                                              <w:rFonts w:ascii="Verdana" w:hAnsi="Verdana"/>
                                              <w:sz w:val="20"/>
                                              <w:szCs w:val="20"/>
                                            </w:rPr>
                                          </w:pPr>
                                          <w:del w:id="848" w:author="Lisa Wald" w:date="2016-06-06T15:15:00Z">
                                            <w:r w:rsidDel="00723F2F">
                                              <w:rPr>
                                                <w:rFonts w:ascii="Verdana" w:hAnsi="Verdana"/>
                                                <w:sz w:val="20"/>
                                                <w:szCs w:val="20"/>
                                              </w:rPr>
                                              <w:object w:dxaOrig="1531" w:dyaOrig="990">
                                                <v:shape id="_x0000_i1339" type="#_x0000_t75" style="width:76.9pt;height:49.65pt" o:ole="">
                                                  <v:imagedata r:id="rId59" o:title=""/>
                                                </v:shape>
                                                <o:OLEObject Type="Embed" ProgID="Excel.Sheet.8" ShapeID="_x0000_i1339" DrawAspect="Icon" ObjectID="_1526731801" r:id="rId60"/>
                                              </w:object>
                                            </w:r>
                                          </w:del>
                                        </w:p>
                                      </w:tc>
                                    </w:tr>
                                    <w:tr w:rsidR="00723F2F" w:rsidRPr="003D4F11" w:rsidDel="00723F2F" w:rsidTr="005A2C99">
                                      <w:trPr>
                                        <w:tblCellSpacing w:w="7" w:type="dxa"/>
                                        <w:del w:id="849" w:author="Lisa Wald" w:date="2016-06-06T15:15:00Z"/>
                                      </w:trPr>
                                      <w:tc>
                                        <w:tcPr>
                                          <w:tcW w:w="0" w:type="auto"/>
                                          <w:shd w:val="clear" w:color="auto" w:fill="FFFFFF"/>
                                          <w:vAlign w:val="center"/>
                                          <w:hideMark/>
                                        </w:tcPr>
                                        <w:p w:rsidR="00723F2F" w:rsidRPr="003D4F11" w:rsidDel="00723F2F" w:rsidRDefault="00723F2F" w:rsidP="005A2C99">
                                          <w:pPr>
                                            <w:jc w:val="center"/>
                                            <w:rPr>
                                              <w:del w:id="850" w:author="Lisa Wald" w:date="2016-06-06T15:15:00Z"/>
                                              <w:rFonts w:ascii="Verdana" w:hAnsi="Verdana"/>
                                              <w:sz w:val="20"/>
                                              <w:szCs w:val="20"/>
                                            </w:rPr>
                                          </w:pPr>
                                          <w:del w:id="851" w:author="Lisa Wald" w:date="2016-06-06T15:15:00Z">
                                            <w:r w:rsidRPr="003D4F11" w:rsidDel="00723F2F">
                                              <w:rPr>
                                                <w:rFonts w:ascii="Verdana" w:hAnsi="Verdana"/>
                                                <w:sz w:val="20"/>
                                                <w:szCs w:val="20"/>
                                              </w:rPr>
                                              <w:delText xml:space="preserve">Instructions </w:delText>
                                            </w:r>
                                          </w:del>
                                        </w:p>
                                      </w:tc>
                                      <w:tc>
                                        <w:tcPr>
                                          <w:tcW w:w="0" w:type="auto"/>
                                          <w:shd w:val="clear" w:color="auto" w:fill="FFFFFF"/>
                                          <w:vAlign w:val="center"/>
                                          <w:hideMark/>
                                        </w:tcPr>
                                        <w:p w:rsidR="00723F2F" w:rsidRPr="003D4F11" w:rsidDel="00723F2F" w:rsidRDefault="00723F2F" w:rsidP="005A2C99">
                                          <w:pPr>
                                            <w:jc w:val="center"/>
                                            <w:rPr>
                                              <w:del w:id="852" w:author="Lisa Wald" w:date="2016-06-06T15:15:00Z"/>
                                              <w:rFonts w:ascii="Verdana" w:hAnsi="Verdana"/>
                                              <w:sz w:val="20"/>
                                              <w:szCs w:val="20"/>
                                            </w:rPr>
                                          </w:pPr>
                                          <w:del w:id="853" w:author="Lisa Wald" w:date="2016-06-06T15:15:00Z">
                                            <w:r w:rsidRPr="003D4F11" w:rsidDel="00723F2F">
                                              <w:rPr>
                                                <w:rFonts w:ascii="Verdana" w:hAnsi="Verdana"/>
                                                <w:sz w:val="20"/>
                                                <w:szCs w:val="20"/>
                                              </w:rPr>
                                              <w:delText>Instructions for Financial Impact Analysis</w:delText>
                                            </w:r>
                                          </w:del>
                                        </w:p>
                                      </w:tc>
                                      <w:bookmarkStart w:id="854" w:name="_MON_1430828921"/>
                                      <w:bookmarkEnd w:id="854"/>
                                      <w:tc>
                                        <w:tcPr>
                                          <w:tcW w:w="2956" w:type="pct"/>
                                          <w:shd w:val="clear" w:color="auto" w:fill="FFFFFF"/>
                                          <w:vAlign w:val="center"/>
                                          <w:hideMark/>
                                        </w:tcPr>
                                        <w:p w:rsidR="00723F2F" w:rsidRPr="00AA466F" w:rsidDel="00723F2F" w:rsidRDefault="00723F2F" w:rsidP="005A2C99">
                                          <w:pPr>
                                            <w:jc w:val="center"/>
                                            <w:rPr>
                                              <w:del w:id="855" w:author="Lisa Wald" w:date="2016-06-06T15:15:00Z"/>
                                              <w:rFonts w:ascii="Verdana" w:hAnsi="Verdana"/>
                                              <w:sz w:val="20"/>
                                              <w:szCs w:val="20"/>
                                            </w:rPr>
                                          </w:pPr>
                                          <w:del w:id="856" w:author="Lisa Wald" w:date="2016-06-06T15:15:00Z">
                                            <w:r w:rsidDel="00723F2F">
                                              <w:rPr>
                                                <w:rFonts w:ascii="Verdana" w:hAnsi="Verdana"/>
                                                <w:sz w:val="20"/>
                                                <w:szCs w:val="20"/>
                                              </w:rPr>
                                              <w:object w:dxaOrig="1531" w:dyaOrig="990">
                                                <v:shape id="_x0000_i1340" type="#_x0000_t75" style="width:76.9pt;height:49.65pt" o:ole="">
                                                  <v:imagedata r:id="rId61" o:title=""/>
                                                </v:shape>
                                                <o:OLEObject Type="Embed" ProgID="Word.Document.12" ShapeID="_x0000_i1340" DrawAspect="Icon" ObjectID="_1526731802" r:id="rId62">
                                                  <o:FieldCodes>\s</o:FieldCodes>
                                                </o:OLEObject>
                                              </w:object>
                                            </w:r>
                                          </w:del>
                                        </w:p>
                                      </w:tc>
                                    </w:tr>
                                  </w:tbl>
                                  <w:p w:rsidR="00723F2F" w:rsidRPr="003D4F11" w:rsidDel="00723F2F" w:rsidRDefault="00723F2F" w:rsidP="005A2C99">
                                    <w:pPr>
                                      <w:rPr>
                                        <w:del w:id="857" w:author="Lisa Wald" w:date="2016-06-06T15:15:00Z"/>
                                        <w:rFonts w:ascii="Verdana" w:hAnsi="Verdana"/>
                                        <w:sz w:val="20"/>
                                        <w:szCs w:val="20"/>
                                      </w:rPr>
                                    </w:pPr>
                                  </w:p>
                                </w:tc>
                              </w:tr>
                            </w:tbl>
                            <w:p w:rsidR="00723F2F" w:rsidDel="00723F2F" w:rsidRDefault="00723F2F" w:rsidP="005A2C99">
                              <w:pPr>
                                <w:rPr>
                                  <w:del w:id="858" w:author="Lisa Wald" w:date="2016-06-06T15:15:00Z"/>
                                  <w:rFonts w:ascii="Verdana" w:hAnsi="Verdana"/>
                                  <w:b/>
                                  <w:bCs/>
                                  <w:sz w:val="20"/>
                                  <w:szCs w:val="20"/>
                                </w:rPr>
                              </w:pPr>
                            </w:p>
                            <w:p w:rsidR="00723F2F" w:rsidDel="00723F2F" w:rsidRDefault="00723F2F" w:rsidP="005A2C99">
                              <w:pPr>
                                <w:rPr>
                                  <w:del w:id="859" w:author="Lisa Wald" w:date="2016-06-06T15:15:00Z"/>
                                  <w:rFonts w:ascii="Verdana" w:hAnsi="Verdana"/>
                                  <w:b/>
                                  <w:bCs/>
                                  <w:sz w:val="20"/>
                                  <w:szCs w:val="20"/>
                                </w:rPr>
                              </w:pPr>
                            </w:p>
                            <w:p w:rsidR="00723F2F" w:rsidRPr="003D4F11" w:rsidDel="00723F2F" w:rsidRDefault="00723F2F" w:rsidP="005A2C99">
                              <w:pPr>
                                <w:rPr>
                                  <w:del w:id="860" w:author="Lisa Wald" w:date="2016-06-06T15:15:00Z"/>
                                  <w:rFonts w:ascii="Verdana" w:hAnsi="Verdana"/>
                                  <w:sz w:val="20"/>
                                  <w:szCs w:val="20"/>
                                </w:rPr>
                              </w:pPr>
                              <w:del w:id="861" w:author="Lisa Wald" w:date="2016-06-06T15:15:00Z">
                                <w:r w:rsidRPr="003D4F11" w:rsidDel="00723F2F">
                                  <w:rPr>
                                    <w:rFonts w:ascii="Verdana" w:hAnsi="Verdana"/>
                                    <w:b/>
                                    <w:bCs/>
                                    <w:sz w:val="20"/>
                                    <w:szCs w:val="20"/>
                                  </w:rPr>
                                  <w:delText>Attach Financial Impact Analysis Document here.</w:delText>
                                </w:r>
                              </w:del>
                            </w:p>
                            <w:tbl>
                              <w:tblPr>
                                <w:tblW w:w="4750" w:type="pct"/>
                                <w:jc w:val="center"/>
                                <w:tblCellMar>
                                  <w:left w:w="0" w:type="dxa"/>
                                  <w:right w:w="0" w:type="dxa"/>
                                </w:tblCellMar>
                                <w:tblLook w:val="04A0" w:firstRow="1" w:lastRow="0" w:firstColumn="1" w:lastColumn="0" w:noHBand="0" w:noVBand="1"/>
                              </w:tblPr>
                              <w:tblGrid>
                                <w:gridCol w:w="12483"/>
                              </w:tblGrid>
                              <w:tr w:rsidR="00723F2F" w:rsidRPr="003D4F11" w:rsidDel="00723F2F" w:rsidTr="005A2C99">
                                <w:trPr>
                                  <w:jc w:val="center"/>
                                  <w:del w:id="862" w:author="Lisa Wald" w:date="2016-06-06T15:15:00Z"/>
                                </w:trPr>
                                <w:tc>
                                  <w:tcPr>
                                    <w:tcW w:w="0" w:type="auto"/>
                                    <w:shd w:val="clear" w:color="auto" w:fill="FFFFFF"/>
                                    <w:vAlign w:val="center"/>
                                    <w:hideMark/>
                                  </w:tcPr>
                                  <w:p w:rsidR="00723F2F" w:rsidRPr="003D4F11" w:rsidDel="00723F2F" w:rsidRDefault="00723F2F" w:rsidP="005A2C99">
                                    <w:pPr>
                                      <w:rPr>
                                        <w:del w:id="863" w:author="Lisa Wald" w:date="2016-06-06T15:15:00Z"/>
                                        <w:rFonts w:ascii="Verdana" w:hAnsi="Verdana"/>
                                        <w:sz w:val="20"/>
                                        <w:szCs w:val="20"/>
                                      </w:rPr>
                                    </w:pPr>
                                  </w:p>
                                </w:tc>
                              </w:tr>
                            </w:tbl>
                            <w:p w:rsidR="00723F2F" w:rsidRPr="003D4F11" w:rsidDel="00723F2F" w:rsidRDefault="00723F2F" w:rsidP="005A2C99">
                              <w:pPr>
                                <w:jc w:val="center"/>
                                <w:rPr>
                                  <w:del w:id="864" w:author="Lisa Wald" w:date="2016-06-06T15:15:00Z"/>
                                  <w:rFonts w:ascii="Verdana" w:hAnsi="Verdana"/>
                                  <w:vanish/>
                                  <w:sz w:val="20"/>
                                  <w:szCs w:val="20"/>
                                </w:rPr>
                              </w:pPr>
                            </w:p>
                            <w:tbl>
                              <w:tblPr>
                                <w:tblW w:w="4750" w:type="pct"/>
                                <w:jc w:val="center"/>
                                <w:tblCellMar>
                                  <w:left w:w="0" w:type="dxa"/>
                                  <w:right w:w="0" w:type="dxa"/>
                                </w:tblCellMar>
                                <w:tblLook w:val="04A0" w:firstRow="1" w:lastRow="0" w:firstColumn="1" w:lastColumn="0" w:noHBand="0" w:noVBand="1"/>
                              </w:tblPr>
                              <w:tblGrid>
                                <w:gridCol w:w="12483"/>
                              </w:tblGrid>
                              <w:tr w:rsidR="00723F2F" w:rsidRPr="003D4F11" w:rsidDel="00723F2F" w:rsidTr="005A2C99">
                                <w:trPr>
                                  <w:jc w:val="center"/>
                                  <w:del w:id="865" w:author="Lisa Wald" w:date="2016-06-06T15:15:00Z"/>
                                </w:trPr>
                                <w:tc>
                                  <w:tcPr>
                                    <w:tcW w:w="0" w:type="auto"/>
                                    <w:shd w:val="clear" w:color="auto" w:fill="000000"/>
                                    <w:vAlign w:val="center"/>
                                    <w:hideMark/>
                                  </w:tcPr>
                                  <w:tbl>
                                    <w:tblPr>
                                      <w:tblW w:w="5000" w:type="pct"/>
                                      <w:jc w:val="center"/>
                                      <w:tblCellSpacing w:w="7" w:type="dxa"/>
                                      <w:tblBorders>
                                        <w:top w:val="single" w:sz="2" w:space="0" w:color="auto"/>
                                        <w:left w:val="single" w:sz="2" w:space="0" w:color="auto"/>
                                        <w:bottom w:val="single" w:sz="2" w:space="0" w:color="auto"/>
                                        <w:right w:val="single" w:sz="2" w:space="0" w:color="auto"/>
                                        <w:insideH w:val="single" w:sz="6" w:space="0" w:color="auto"/>
                                        <w:insideV w:val="single" w:sz="6" w:space="0" w:color="auto"/>
                                      </w:tblBorders>
                                      <w:tblCellMar>
                                        <w:top w:w="45" w:type="dxa"/>
                                        <w:left w:w="45" w:type="dxa"/>
                                        <w:bottom w:w="45" w:type="dxa"/>
                                        <w:right w:w="45" w:type="dxa"/>
                                      </w:tblCellMar>
                                      <w:tblLook w:val="04A0" w:firstRow="1" w:lastRow="0" w:firstColumn="1" w:lastColumn="0" w:noHBand="0" w:noVBand="1"/>
                                    </w:tblPr>
                                    <w:tblGrid>
                                      <w:gridCol w:w="744"/>
                                      <w:gridCol w:w="1850"/>
                                      <w:gridCol w:w="2840"/>
                                      <w:gridCol w:w="1107"/>
                                      <w:gridCol w:w="2469"/>
                                      <w:gridCol w:w="3467"/>
                                    </w:tblGrid>
                                    <w:tr w:rsidR="00723F2F" w:rsidRPr="003D4F11" w:rsidDel="00723F2F" w:rsidTr="005A2C99">
                                      <w:trPr>
                                        <w:tblCellSpacing w:w="7" w:type="dxa"/>
                                        <w:jc w:val="center"/>
                                        <w:del w:id="866" w:author="Lisa Wald" w:date="2016-06-06T15:15:00Z"/>
                                      </w:trPr>
                                      <w:tc>
                                        <w:tcPr>
                                          <w:tcW w:w="0" w:type="auto"/>
                                          <w:gridSpan w:val="6"/>
                                          <w:tcBorders>
                                            <w:top w:val="single" w:sz="2" w:space="0" w:color="auto"/>
                                            <w:bottom w:val="single" w:sz="6" w:space="0" w:color="auto"/>
                                          </w:tcBorders>
                                          <w:shd w:val="clear" w:color="auto" w:fill="D9D9D9" w:themeFill="background1" w:themeFillShade="D9"/>
                                          <w:vAlign w:val="center"/>
                                          <w:hideMark/>
                                        </w:tcPr>
                                        <w:p w:rsidR="00723F2F" w:rsidRPr="003D4F11" w:rsidDel="00723F2F" w:rsidRDefault="00723F2F" w:rsidP="005A2C99">
                                          <w:pPr>
                                            <w:rPr>
                                              <w:del w:id="867" w:author="Lisa Wald" w:date="2016-06-06T15:15:00Z"/>
                                              <w:rFonts w:ascii="Verdana" w:hAnsi="Verdana"/>
                                              <w:b/>
                                              <w:bCs/>
                                              <w:sz w:val="20"/>
                                              <w:szCs w:val="20"/>
                                            </w:rPr>
                                          </w:pPr>
                                          <w:del w:id="868" w:author="Lisa Wald" w:date="2016-06-06T15:15:00Z">
                                            <w:r w:rsidRPr="003D4F11" w:rsidDel="00723F2F">
                                              <w:rPr>
                                                <w:rFonts w:ascii="Verdana" w:hAnsi="Verdana"/>
                                                <w:b/>
                                                <w:bCs/>
                                                <w:sz w:val="20"/>
                                                <w:szCs w:val="20"/>
                                              </w:rPr>
                                              <w:delText>Financial Impact of Change in Scope (Maximum 6 attachments)</w:delText>
                                            </w:r>
                                          </w:del>
                                        </w:p>
                                      </w:tc>
                                    </w:tr>
                                    <w:tr w:rsidR="00723F2F" w:rsidRPr="003D4F11" w:rsidDel="00723F2F" w:rsidTr="005A2C99">
                                      <w:trPr>
                                        <w:tblCellSpacing w:w="7" w:type="dxa"/>
                                        <w:jc w:val="center"/>
                                        <w:del w:id="869" w:author="Lisa Wald" w:date="2016-06-06T15:15:00Z"/>
                                      </w:trPr>
                                      <w:tc>
                                        <w:tcPr>
                                          <w:tcW w:w="25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870" w:author="Lisa Wald" w:date="2016-06-06T15:15:00Z"/>
                                              <w:rFonts w:ascii="Verdana" w:hAnsi="Verdana"/>
                                              <w:sz w:val="20"/>
                                              <w:szCs w:val="20"/>
                                            </w:rPr>
                                          </w:pPr>
                                          <w:del w:id="871" w:author="Lisa Wald" w:date="2016-06-06T15:15:00Z">
                                            <w:r w:rsidRPr="003D4F11" w:rsidDel="00723F2F">
                                              <w:rPr>
                                                <w:rFonts w:ascii="Verdana" w:hAnsi="Verdana"/>
                                                <w:sz w:val="20"/>
                                                <w:szCs w:val="20"/>
                                              </w:rPr>
                                              <w:delText>Select</w:delText>
                                            </w:r>
                                          </w:del>
                                        </w:p>
                                      </w:tc>
                                      <w:tc>
                                        <w:tcPr>
                                          <w:tcW w:w="75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872" w:author="Lisa Wald" w:date="2016-06-06T15:15:00Z"/>
                                              <w:rFonts w:ascii="Verdana" w:hAnsi="Verdana"/>
                                              <w:sz w:val="20"/>
                                              <w:szCs w:val="20"/>
                                            </w:rPr>
                                          </w:pPr>
                                          <w:del w:id="873" w:author="Lisa Wald" w:date="2016-06-06T15:15:00Z">
                                            <w:r w:rsidRPr="003D4F11" w:rsidDel="00723F2F">
                                              <w:rPr>
                                                <w:rFonts w:ascii="Verdana" w:hAnsi="Verdana"/>
                                                <w:sz w:val="20"/>
                                                <w:szCs w:val="20"/>
                                              </w:rPr>
                                              <w:delText>Purpose</w:delText>
                                            </w:r>
                                          </w:del>
                                        </w:p>
                                      </w:tc>
                                      <w:tc>
                                        <w:tcPr>
                                          <w:tcW w:w="115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874" w:author="Lisa Wald" w:date="2016-06-06T15:15:00Z"/>
                                              <w:rFonts w:ascii="Verdana" w:hAnsi="Verdana"/>
                                              <w:sz w:val="20"/>
                                              <w:szCs w:val="20"/>
                                            </w:rPr>
                                          </w:pPr>
                                          <w:del w:id="875" w:author="Lisa Wald" w:date="2016-06-06T15:15:00Z">
                                            <w:r w:rsidRPr="003D4F11" w:rsidDel="00723F2F">
                                              <w:rPr>
                                                <w:rFonts w:ascii="Verdana" w:hAnsi="Verdana"/>
                                                <w:sz w:val="20"/>
                                                <w:szCs w:val="20"/>
                                              </w:rPr>
                                              <w:delText>Document Name</w:delText>
                                            </w:r>
                                          </w:del>
                                        </w:p>
                                      </w:tc>
                                      <w:tc>
                                        <w:tcPr>
                                          <w:tcW w:w="45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876" w:author="Lisa Wald" w:date="2016-06-06T15:15:00Z"/>
                                              <w:rFonts w:ascii="Verdana" w:hAnsi="Verdana"/>
                                              <w:sz w:val="20"/>
                                              <w:szCs w:val="20"/>
                                            </w:rPr>
                                          </w:pPr>
                                          <w:del w:id="877" w:author="Lisa Wald" w:date="2016-06-06T15:15:00Z">
                                            <w:r w:rsidRPr="003D4F11" w:rsidDel="00723F2F">
                                              <w:rPr>
                                                <w:rFonts w:ascii="Verdana" w:hAnsi="Verdana"/>
                                                <w:sz w:val="20"/>
                                                <w:szCs w:val="20"/>
                                              </w:rPr>
                                              <w:delText>Size</w:delText>
                                            </w:r>
                                          </w:del>
                                        </w:p>
                                      </w:tc>
                                      <w:tc>
                                        <w:tcPr>
                                          <w:tcW w:w="100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878" w:author="Lisa Wald" w:date="2016-06-06T15:15:00Z"/>
                                              <w:rFonts w:ascii="Verdana" w:hAnsi="Verdana"/>
                                              <w:sz w:val="20"/>
                                              <w:szCs w:val="20"/>
                                            </w:rPr>
                                          </w:pPr>
                                          <w:del w:id="879" w:author="Lisa Wald" w:date="2016-06-06T15:15:00Z">
                                            <w:r w:rsidRPr="003D4F11" w:rsidDel="00723F2F">
                                              <w:rPr>
                                                <w:rFonts w:ascii="Verdana" w:hAnsi="Verdana"/>
                                                <w:sz w:val="20"/>
                                                <w:szCs w:val="20"/>
                                              </w:rPr>
                                              <w:delText>Uploaded By</w:delText>
                                            </w:r>
                                          </w:del>
                                        </w:p>
                                      </w:tc>
                                      <w:tc>
                                        <w:tcPr>
                                          <w:tcW w:w="1400" w:type="pct"/>
                                          <w:tcBorders>
                                            <w:top w:val="single" w:sz="6" w:space="0" w:color="auto"/>
                                            <w:bottom w:val="single" w:sz="6" w:space="0" w:color="auto"/>
                                          </w:tcBorders>
                                          <w:shd w:val="clear" w:color="auto" w:fill="FFFFCC"/>
                                          <w:vAlign w:val="center"/>
                                          <w:hideMark/>
                                        </w:tcPr>
                                        <w:p w:rsidR="00723F2F" w:rsidRPr="003D4F11" w:rsidDel="00723F2F" w:rsidRDefault="00723F2F" w:rsidP="005A2C99">
                                          <w:pPr>
                                            <w:jc w:val="center"/>
                                            <w:rPr>
                                              <w:del w:id="880" w:author="Lisa Wald" w:date="2016-06-06T15:15:00Z"/>
                                              <w:rFonts w:ascii="Verdana" w:hAnsi="Verdana"/>
                                              <w:sz w:val="20"/>
                                              <w:szCs w:val="20"/>
                                            </w:rPr>
                                          </w:pPr>
                                          <w:del w:id="881" w:author="Lisa Wald" w:date="2016-06-06T15:15:00Z">
                                            <w:r w:rsidRPr="003D4F11" w:rsidDel="00723F2F">
                                              <w:rPr>
                                                <w:rFonts w:ascii="Verdana" w:hAnsi="Verdana"/>
                                                <w:sz w:val="20"/>
                                                <w:szCs w:val="20"/>
                                              </w:rPr>
                                              <w:delText>Description</w:delText>
                                            </w:r>
                                          </w:del>
                                        </w:p>
                                      </w:tc>
                                    </w:tr>
                                    <w:tr w:rsidR="00723F2F" w:rsidRPr="003D4F11" w:rsidDel="00723F2F" w:rsidTr="005A2C99">
                                      <w:trPr>
                                        <w:tblCellSpacing w:w="7" w:type="dxa"/>
                                        <w:jc w:val="center"/>
                                        <w:del w:id="882" w:author="Lisa Wald" w:date="2016-06-06T15:15:00Z"/>
                                      </w:trPr>
                                      <w:tc>
                                        <w:tcPr>
                                          <w:tcW w:w="0" w:type="auto"/>
                                          <w:gridSpan w:val="6"/>
                                          <w:shd w:val="clear" w:color="auto" w:fill="FFFFFF"/>
                                          <w:vAlign w:val="center"/>
                                          <w:hideMark/>
                                        </w:tcPr>
                                        <w:p w:rsidR="00723F2F" w:rsidRPr="003D4F11" w:rsidDel="00723F2F" w:rsidRDefault="00723F2F" w:rsidP="005A2C99">
                                          <w:pPr>
                                            <w:jc w:val="center"/>
                                            <w:rPr>
                                              <w:del w:id="883" w:author="Lisa Wald" w:date="2016-06-06T15:15:00Z"/>
                                              <w:rFonts w:ascii="Verdana" w:hAnsi="Verdana"/>
                                              <w:sz w:val="20"/>
                                              <w:szCs w:val="20"/>
                                            </w:rPr>
                                          </w:pPr>
                                          <w:del w:id="884" w:author="Lisa Wald" w:date="2016-06-06T15:15:00Z">
                                            <w:r w:rsidRPr="003D4F11" w:rsidDel="00723F2F">
                                              <w:rPr>
                                                <w:rFonts w:ascii="Verdana" w:hAnsi="Verdana"/>
                                                <w:sz w:val="20"/>
                                                <w:szCs w:val="20"/>
                                              </w:rPr>
                                              <w:lastRenderedPageBreak/>
                                              <w:delText>No attached document exists.</w:delText>
                                            </w:r>
                                          </w:del>
                                        </w:p>
                                      </w:tc>
                                    </w:tr>
                                    <w:tr w:rsidR="00723F2F" w:rsidRPr="003D4F11" w:rsidDel="00723F2F" w:rsidTr="005A2C99">
                                      <w:trPr>
                                        <w:tblCellSpacing w:w="7" w:type="dxa"/>
                                        <w:jc w:val="center"/>
                                        <w:del w:id="885" w:author="Lisa Wald" w:date="2016-06-06T15:15:00Z"/>
                                      </w:trPr>
                                      <w:tc>
                                        <w:tcPr>
                                          <w:tcW w:w="0" w:type="auto"/>
                                          <w:gridSpan w:val="6"/>
                                          <w:shd w:val="clear" w:color="auto" w:fill="FFFFFF"/>
                                          <w:vAlign w:val="center"/>
                                          <w:hideMark/>
                                        </w:tcPr>
                                        <w:p w:rsidR="00723F2F" w:rsidRPr="003D4F11" w:rsidDel="00723F2F" w:rsidRDefault="00723F2F" w:rsidP="005A2C99">
                                          <w:pPr>
                                            <w:jc w:val="center"/>
                                            <w:rPr>
                                              <w:del w:id="886" w:author="Lisa Wald" w:date="2016-06-06T15:15:00Z"/>
                                              <w:rFonts w:ascii="Verdana" w:hAnsi="Verdana"/>
                                              <w:sz w:val="20"/>
                                              <w:szCs w:val="20"/>
                                            </w:rPr>
                                          </w:pPr>
                                          <w:del w:id="887" w:author="Lisa Wald" w:date="2016-06-06T15:15:00Z">
                                            <w:r w:rsidRPr="003D4F11" w:rsidDel="00723F2F">
                                              <w:rPr>
                                                <w:rFonts w:ascii="Verdana" w:hAnsi="Verdana"/>
                                                <w:sz w:val="20"/>
                                                <w:szCs w:val="20"/>
                                              </w:rPr>
                                              <w:object w:dxaOrig="225" w:dyaOrig="225">
                                                <v:shape id="_x0000_i1422" type="#_x0000_t75" style="width:34.35pt;height:20.2pt" o:ole="">
                                                  <v:imagedata r:id="rId63" o:title=""/>
                                                </v:shape>
                                                <w:control r:id="rId64" w:name="DefaultOcxName66" w:shapeid="_x0000_i1422"/>
                                              </w:object>
                                            </w:r>
                                          </w:del>
                                        </w:p>
                                      </w:tc>
                                    </w:tr>
                                  </w:tbl>
                                  <w:p w:rsidR="00723F2F" w:rsidRPr="003D4F11" w:rsidDel="00723F2F" w:rsidRDefault="00723F2F" w:rsidP="005A2C99">
                                    <w:pPr>
                                      <w:rPr>
                                        <w:del w:id="888" w:author="Lisa Wald" w:date="2016-06-06T15:15:00Z"/>
                                        <w:rFonts w:ascii="Verdana" w:hAnsi="Verdana"/>
                                        <w:sz w:val="20"/>
                                        <w:szCs w:val="20"/>
                                      </w:rPr>
                                    </w:pPr>
                                  </w:p>
                                </w:tc>
                              </w:tr>
                            </w:tbl>
                            <w:p w:rsidR="00723F2F" w:rsidRPr="003D4F11" w:rsidDel="00723F2F" w:rsidRDefault="00723F2F" w:rsidP="005A2C99">
                              <w:pPr>
                                <w:jc w:val="center"/>
                                <w:rPr>
                                  <w:del w:id="889" w:author="Lisa Wald" w:date="2016-06-06T15:15:00Z"/>
                                  <w:rFonts w:ascii="Verdana" w:hAnsi="Verdana"/>
                                  <w:sz w:val="20"/>
                                  <w:szCs w:val="20"/>
                                </w:rPr>
                              </w:pPr>
                            </w:p>
                          </w:tc>
                        </w:tr>
                      </w:tbl>
                      <w:p w:rsidR="00723F2F" w:rsidRPr="003D4F11" w:rsidDel="00723F2F" w:rsidRDefault="00723F2F" w:rsidP="005A2C99">
                        <w:pPr>
                          <w:rPr>
                            <w:del w:id="890" w:author="Lisa Wald" w:date="2016-06-06T15:15:00Z"/>
                            <w:rFonts w:ascii="Verdana" w:hAnsi="Verdana"/>
                            <w:sz w:val="20"/>
                            <w:szCs w:val="20"/>
                          </w:rPr>
                        </w:pPr>
                      </w:p>
                    </w:tc>
                  </w:tr>
                  <w:tr w:rsidR="00723F2F" w:rsidRPr="003D4F11" w:rsidDel="00723F2F" w:rsidTr="005A2C99">
                    <w:trPr>
                      <w:tblCellSpacing w:w="7" w:type="dxa"/>
                      <w:jc w:val="center"/>
                      <w:del w:id="891" w:author="Lisa Wald" w:date="2016-06-06T15:15:00Z"/>
                    </w:trPr>
                    <w:tc>
                      <w:tcPr>
                        <w:tcW w:w="0" w:type="auto"/>
                        <w:shd w:val="clear" w:color="auto" w:fill="FFFFFF"/>
                        <w:vAlign w:val="center"/>
                        <w:hideMark/>
                      </w:tcPr>
                      <w:tbl>
                        <w:tblPr>
                          <w:tblW w:w="5000" w:type="pct"/>
                          <w:tblCellSpacing w:w="0" w:type="dxa"/>
                          <w:shd w:val="clear" w:color="auto" w:fill="FFFFCC"/>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892" w:author="Lisa Wald" w:date="2016-06-06T15:15:00Z"/>
                          </w:trPr>
                          <w:tc>
                            <w:tcPr>
                              <w:tcW w:w="150" w:type="pct"/>
                              <w:shd w:val="clear" w:color="auto" w:fill="FFFFCC"/>
                              <w:hideMark/>
                            </w:tcPr>
                            <w:p w:rsidR="00723F2F" w:rsidRPr="003D4F11" w:rsidDel="00723F2F" w:rsidRDefault="00723F2F" w:rsidP="005A2C99">
                              <w:pPr>
                                <w:rPr>
                                  <w:del w:id="893" w:author="Lisa Wald" w:date="2016-06-06T15:15:00Z"/>
                                  <w:rFonts w:ascii="Verdana" w:hAnsi="Verdana"/>
                                  <w:sz w:val="20"/>
                                  <w:szCs w:val="20"/>
                                </w:rPr>
                              </w:pPr>
                              <w:del w:id="894" w:author="Lisa Wald" w:date="2016-06-06T15:15:00Z">
                                <w:r w:rsidRPr="003D4F11" w:rsidDel="00723F2F">
                                  <w:rPr>
                                    <w:rFonts w:ascii="Verdana" w:hAnsi="Verdana"/>
                                    <w:b/>
                                    <w:bCs/>
                                    <w:sz w:val="20"/>
                                    <w:szCs w:val="20"/>
                                  </w:rPr>
                                  <w:lastRenderedPageBreak/>
                                  <w:delText xml:space="preserve">8a. </w:delText>
                                </w:r>
                              </w:del>
                            </w:p>
                          </w:tc>
                          <w:tc>
                            <w:tcPr>
                              <w:tcW w:w="0" w:type="auto"/>
                              <w:shd w:val="clear" w:color="auto" w:fill="FFFFCC"/>
                              <w:vAlign w:val="center"/>
                              <w:hideMark/>
                            </w:tcPr>
                            <w:p w:rsidR="00723F2F" w:rsidRPr="003D4F11" w:rsidDel="00723F2F" w:rsidRDefault="00723F2F" w:rsidP="005A2C99">
                              <w:pPr>
                                <w:rPr>
                                  <w:del w:id="895" w:author="Lisa Wald" w:date="2016-06-06T15:15:00Z"/>
                                  <w:rFonts w:ascii="Verdana" w:hAnsi="Verdana"/>
                                  <w:sz w:val="20"/>
                                  <w:szCs w:val="20"/>
                                </w:rPr>
                              </w:pPr>
                              <w:del w:id="896" w:author="Lisa Wald" w:date="2016-06-06T15:15:00Z">
                                <w:r w:rsidRPr="003D4F11" w:rsidDel="00723F2F">
                                  <w:rPr>
                                    <w:rFonts w:ascii="Verdana" w:hAnsi="Verdana"/>
                                    <w:sz w:val="20"/>
                                    <w:szCs w:val="20"/>
                                  </w:rPr>
                                  <w:delText xml:space="preserve">Explain how the addition of the proposed target population to scope will be </w:delText>
                                </w:r>
                                <w:r w:rsidRPr="003D4F11" w:rsidDel="00723F2F">
                                  <w:rPr>
                                    <w:rFonts w:ascii="Verdana" w:hAnsi="Verdana"/>
                                    <w:sz w:val="20"/>
                                    <w:szCs w:val="20"/>
                                    <w:u w:val="single"/>
                                  </w:rPr>
                                  <w:delText>accomplished and sustained without additional section 330 Health Center Program funds.</w:delText>
                                </w:r>
                                <w:r w:rsidRPr="003D4F11" w:rsidDel="00723F2F">
                                  <w:rPr>
                                    <w:rFonts w:ascii="Verdana" w:hAnsi="Verdana"/>
                                    <w:sz w:val="20"/>
                                    <w:szCs w:val="20"/>
                                  </w:rPr>
                                  <w:delText xml:space="preserve"> Specifically (referencing the attached Financial Impact Analysis, as necessary) describe how </w:delText>
                                </w:r>
                                <w:r w:rsidRPr="003D4F11" w:rsidDel="00723F2F">
                                  <w:rPr>
                                    <w:rFonts w:ascii="Verdana" w:hAnsi="Verdana"/>
                                    <w:sz w:val="20"/>
                                    <w:szCs w:val="20"/>
                                    <w:u w:val="single"/>
                                  </w:rPr>
                                  <w:delText>adequate revenue will be generated to cover all expenses as well as an appropriate share of overhead costs</w:delText>
                                </w:r>
                                <w:r w:rsidRPr="003D4F11" w:rsidDel="00723F2F">
                                  <w:rPr>
                                    <w:rFonts w:ascii="Verdana" w:hAnsi="Verdana"/>
                                    <w:sz w:val="20"/>
                                    <w:szCs w:val="20"/>
                                  </w:rPr>
                                  <w:delText xml:space="preserve"> incurred by the health center in providing services to the new target population.</w:delText>
                                </w:r>
                                <w:r w:rsidRPr="003D4F11" w:rsidDel="00723F2F">
                                  <w:rPr>
                                    <w:rFonts w:ascii="Verdana" w:hAnsi="Verdana"/>
                                    <w:sz w:val="20"/>
                                    <w:szCs w:val="20"/>
                                  </w:rPr>
                                  <w:br/>
                                </w:r>
                                <w:r w:rsidRPr="003D4F11" w:rsidDel="00723F2F">
                                  <w:rPr>
                                    <w:rFonts w:ascii="Verdana" w:hAnsi="Verdana"/>
                                    <w:sz w:val="20"/>
                                    <w:szCs w:val="20"/>
                                  </w:rPr>
                                  <w:br/>
                                  <w:delText xml:space="preserve">The Financial Impact Analysis must at </w:delText>
                                </w:r>
                                <w:r w:rsidRPr="003D4F11" w:rsidDel="00723F2F">
                                  <w:rPr>
                                    <w:rFonts w:ascii="Verdana" w:hAnsi="Verdana"/>
                                    <w:sz w:val="20"/>
                                    <w:szCs w:val="20"/>
                                    <w:u w:val="single"/>
                                  </w:rPr>
                                  <w:delText>a minimum show a break-even scenario or the potential for generating additional revenue.</w:delText>
                                </w:r>
                                <w:r w:rsidRPr="003D4F11" w:rsidDel="00723F2F">
                                  <w:rPr>
                                    <w:rFonts w:ascii="Verdana" w:hAnsi="Verdana"/>
                                    <w:sz w:val="20"/>
                                    <w:szCs w:val="20"/>
                                  </w:rPr>
                                  <w:br/>
                                </w:r>
                                <w:r w:rsidRPr="003D4F11" w:rsidDel="00723F2F">
                                  <w:rPr>
                                    <w:rFonts w:ascii="Verdana" w:hAnsi="Verdana"/>
                                    <w:sz w:val="20"/>
                                    <w:szCs w:val="20"/>
                                  </w:rPr>
                                  <w:br/>
                                </w:r>
                                <w:r w:rsidRPr="003D4F11" w:rsidDel="00723F2F">
                                  <w:rPr>
                                    <w:rFonts w:ascii="Verdana" w:hAnsi="Verdana"/>
                                    <w:i/>
                                    <w:iCs/>
                                    <w:sz w:val="20"/>
                                    <w:szCs w:val="20"/>
                                  </w:rPr>
                                  <w:delText>Additional revenue (program income) obtained through the addition of a new target population must be invested in activities that further the objectives of the approved health center project, consistent with and not specifically prohibited by statute or regulations.</w:delText>
                                </w:r>
                              </w:del>
                            </w:p>
                          </w:tc>
                        </w:tr>
                      </w:tbl>
                      <w:p w:rsidR="00723F2F" w:rsidRPr="003D4F11" w:rsidDel="00723F2F" w:rsidRDefault="00723F2F" w:rsidP="005A2C99">
                        <w:pPr>
                          <w:rPr>
                            <w:del w:id="897" w:author="Lisa Wald" w:date="2016-06-06T15:15:00Z"/>
                            <w:rFonts w:ascii="Verdana" w:hAnsi="Verdana"/>
                            <w:sz w:val="20"/>
                            <w:szCs w:val="20"/>
                          </w:rPr>
                        </w:pPr>
                      </w:p>
                    </w:tc>
                  </w:tr>
                  <w:tr w:rsidR="00723F2F" w:rsidRPr="003D4F11" w:rsidDel="00723F2F" w:rsidTr="005A2C99">
                    <w:trPr>
                      <w:tblCellSpacing w:w="7" w:type="dxa"/>
                      <w:jc w:val="center"/>
                      <w:del w:id="898"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899" w:author="Lisa Wald" w:date="2016-06-06T15:15:00Z"/>
                          </w:trPr>
                          <w:tc>
                            <w:tcPr>
                              <w:tcW w:w="150" w:type="pct"/>
                              <w:hideMark/>
                            </w:tcPr>
                            <w:p w:rsidR="00723F2F" w:rsidRPr="003D4F11" w:rsidDel="00723F2F" w:rsidRDefault="00723F2F" w:rsidP="005A2C99">
                              <w:pPr>
                                <w:rPr>
                                  <w:del w:id="900"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901" w:author="Lisa Wald" w:date="2016-06-06T15:15:00Z"/>
                                  <w:rFonts w:ascii="Verdana" w:hAnsi="Verdana"/>
                                  <w:sz w:val="20"/>
                                  <w:szCs w:val="20"/>
                                </w:rPr>
                              </w:pPr>
                              <w:del w:id="902" w:author="Lisa Wald" w:date="2016-06-06T15:15:00Z">
                                <w:r w:rsidRPr="003D4F11" w:rsidDel="00723F2F">
                                  <w:rPr>
                                    <w:rFonts w:ascii="Verdana" w:hAnsi="Verdana"/>
                                    <w:sz w:val="20"/>
                                    <w:szCs w:val="20"/>
                                  </w:rPr>
                                  <w:delText>Maximum paragraph(s) allowed approximately: 3 (3000 character(s) remaining)</w:delText>
                                </w:r>
                                <w:r w:rsidRPr="003D4F11" w:rsidDel="00723F2F">
                                  <w:rPr>
                                    <w:rFonts w:ascii="Verdana" w:hAnsi="Verdana"/>
                                    <w:sz w:val="20"/>
                                    <w:szCs w:val="20"/>
                                  </w:rPr>
                                  <w:br/>
                                </w:r>
                                <w:r w:rsidRPr="003D4F11" w:rsidDel="00723F2F">
                                  <w:rPr>
                                    <w:rFonts w:ascii="Verdana" w:hAnsi="Verdana"/>
                                    <w:sz w:val="20"/>
                                    <w:szCs w:val="20"/>
                                  </w:rPr>
                                  <w:object w:dxaOrig="225" w:dyaOrig="225">
                                    <v:shape id="_x0000_i1421" type="#_x0000_t75" style="width:132.55pt;height:66.55pt" o:ole="">
                                      <v:imagedata r:id="rId11" o:title=""/>
                                    </v:shape>
                                    <w:control r:id="rId65" w:name="DefaultOcxName73" w:shapeid="_x0000_i1421"/>
                                  </w:object>
                                </w:r>
                              </w:del>
                            </w:p>
                          </w:tc>
                        </w:tr>
                      </w:tbl>
                      <w:p w:rsidR="00723F2F" w:rsidRPr="003D4F11" w:rsidDel="00723F2F" w:rsidRDefault="00723F2F" w:rsidP="005A2C99">
                        <w:pPr>
                          <w:rPr>
                            <w:del w:id="903" w:author="Lisa Wald" w:date="2016-06-06T15:15:00Z"/>
                            <w:rFonts w:ascii="Verdana" w:hAnsi="Verdana"/>
                            <w:sz w:val="20"/>
                            <w:szCs w:val="20"/>
                          </w:rPr>
                        </w:pPr>
                      </w:p>
                    </w:tc>
                  </w:tr>
                  <w:tr w:rsidR="00723F2F" w:rsidRPr="003D4F11" w:rsidDel="00723F2F" w:rsidTr="005A2C99">
                    <w:trPr>
                      <w:tblCellSpacing w:w="7" w:type="dxa"/>
                      <w:jc w:val="center"/>
                      <w:del w:id="904"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12501"/>
                          <w:gridCol w:w="1045"/>
                        </w:tblGrid>
                        <w:tr w:rsidR="00723F2F" w:rsidRPr="003D4F11" w:rsidDel="00723F2F" w:rsidTr="005A2C99">
                          <w:trPr>
                            <w:tblCellSpacing w:w="0" w:type="dxa"/>
                            <w:del w:id="905" w:author="Lisa Wald" w:date="2016-06-06T15:15:00Z"/>
                          </w:trPr>
                          <w:tc>
                            <w:tcPr>
                              <w:tcW w:w="0" w:type="auto"/>
                              <w:vAlign w:val="center"/>
                              <w:hideMark/>
                            </w:tcPr>
                            <w:p w:rsidR="00723F2F" w:rsidRPr="003D4F11" w:rsidDel="00723F2F" w:rsidRDefault="00723F2F" w:rsidP="005A2C99">
                              <w:pPr>
                                <w:rPr>
                                  <w:del w:id="906" w:author="Lisa Wald" w:date="2016-06-06T15:15:00Z"/>
                                  <w:rFonts w:ascii="Verdana" w:hAnsi="Verdana"/>
                                  <w:sz w:val="20"/>
                                  <w:szCs w:val="20"/>
                                </w:rPr>
                              </w:pPr>
                              <w:del w:id="907" w:author="Lisa Wald" w:date="2016-06-06T15:15:00Z">
                                <w:r w:rsidRPr="003D4F11" w:rsidDel="00723F2F">
                                  <w:rPr>
                                    <w:rFonts w:ascii="Verdana" w:hAnsi="Verdana"/>
                                    <w:b/>
                                    <w:bCs/>
                                    <w:sz w:val="20"/>
                                    <w:szCs w:val="20"/>
                                  </w:rPr>
                                  <w:delText xml:space="preserve">Click "Save" button to save all information within this page. </w:delText>
                                </w:r>
                              </w:del>
                            </w:p>
                          </w:tc>
                          <w:tc>
                            <w:tcPr>
                              <w:tcW w:w="0" w:type="auto"/>
                              <w:vAlign w:val="center"/>
                              <w:hideMark/>
                            </w:tcPr>
                            <w:p w:rsidR="00723F2F" w:rsidRPr="003D4F11" w:rsidDel="00723F2F" w:rsidRDefault="00723F2F" w:rsidP="005A2C99">
                              <w:pPr>
                                <w:jc w:val="right"/>
                                <w:rPr>
                                  <w:del w:id="908" w:author="Lisa Wald" w:date="2016-06-06T15:15:00Z"/>
                                  <w:rFonts w:ascii="Verdana" w:hAnsi="Verdana"/>
                                  <w:sz w:val="20"/>
                                  <w:szCs w:val="20"/>
                                </w:rPr>
                              </w:pPr>
                              <w:del w:id="909" w:author="Lisa Wald" w:date="2016-06-06T15:15:00Z">
                                <w:r w:rsidRPr="003D4F11" w:rsidDel="00723F2F">
                                  <w:rPr>
                                    <w:rFonts w:ascii="Verdana" w:hAnsi="Verdana"/>
                                    <w:sz w:val="20"/>
                                    <w:szCs w:val="20"/>
                                  </w:rPr>
                                  <w:object w:dxaOrig="225" w:dyaOrig="225">
                                    <v:shape id="_x0000_i1420" type="#_x0000_t75" style="width:28.35pt;height:20.2pt" o:ole="">
                                      <v:imagedata r:id="rId66" o:title=""/>
                                    </v:shape>
                                    <w:control r:id="rId67" w:name="DefaultOcxName74" w:shapeid="_x0000_i1420"/>
                                  </w:object>
                                </w:r>
                              </w:del>
                            </w:p>
                          </w:tc>
                        </w:tr>
                      </w:tbl>
                      <w:p w:rsidR="00723F2F" w:rsidRPr="003D4F11" w:rsidDel="00723F2F" w:rsidRDefault="00723F2F" w:rsidP="005A2C99">
                        <w:pPr>
                          <w:rPr>
                            <w:del w:id="910" w:author="Lisa Wald" w:date="2016-06-06T15:15:00Z"/>
                            <w:rFonts w:ascii="Verdana" w:hAnsi="Verdana"/>
                            <w:sz w:val="20"/>
                            <w:szCs w:val="20"/>
                          </w:rPr>
                        </w:pPr>
                      </w:p>
                    </w:tc>
                  </w:tr>
                  <w:tr w:rsidR="00723F2F" w:rsidRPr="003D4F11" w:rsidDel="00723F2F" w:rsidTr="005A2C99">
                    <w:trPr>
                      <w:tblCellSpacing w:w="7" w:type="dxa"/>
                      <w:jc w:val="center"/>
                      <w:del w:id="911" w:author="Lisa Wald" w:date="2016-06-06T15:15:00Z"/>
                    </w:trPr>
                    <w:tc>
                      <w:tcPr>
                        <w:tcW w:w="0" w:type="auto"/>
                        <w:shd w:val="clear" w:color="auto" w:fill="FFFFFF"/>
                        <w:vAlign w:val="center"/>
                        <w:hideMark/>
                      </w:tcPr>
                      <w:tbl>
                        <w:tblPr>
                          <w:tblW w:w="5000" w:type="pct"/>
                          <w:tblCellSpacing w:w="0" w:type="dxa"/>
                          <w:shd w:val="clear" w:color="auto" w:fill="FFFFCC"/>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912" w:author="Lisa Wald" w:date="2016-06-06T15:15:00Z"/>
                          </w:trPr>
                          <w:tc>
                            <w:tcPr>
                              <w:tcW w:w="150" w:type="pct"/>
                              <w:shd w:val="clear" w:color="auto" w:fill="FFFFCC"/>
                              <w:hideMark/>
                            </w:tcPr>
                            <w:p w:rsidR="00723F2F" w:rsidRPr="003D4F11" w:rsidDel="00723F2F" w:rsidRDefault="00723F2F" w:rsidP="005A2C99">
                              <w:pPr>
                                <w:rPr>
                                  <w:del w:id="913" w:author="Lisa Wald" w:date="2016-06-06T15:15:00Z"/>
                                  <w:rFonts w:ascii="Verdana" w:hAnsi="Verdana"/>
                                  <w:sz w:val="20"/>
                                  <w:szCs w:val="20"/>
                                </w:rPr>
                              </w:pPr>
                              <w:del w:id="914" w:author="Lisa Wald" w:date="2016-06-06T15:15:00Z">
                                <w:r w:rsidRPr="003D4F11" w:rsidDel="00723F2F">
                                  <w:rPr>
                                    <w:rFonts w:ascii="Verdana" w:hAnsi="Verdana"/>
                                    <w:b/>
                                    <w:bCs/>
                                    <w:sz w:val="20"/>
                                    <w:szCs w:val="20"/>
                                  </w:rPr>
                                  <w:delText xml:space="preserve">8b. </w:delText>
                                </w:r>
                              </w:del>
                            </w:p>
                          </w:tc>
                          <w:tc>
                            <w:tcPr>
                              <w:tcW w:w="0" w:type="auto"/>
                              <w:shd w:val="clear" w:color="auto" w:fill="FFFFCC"/>
                              <w:vAlign w:val="center"/>
                              <w:hideMark/>
                            </w:tcPr>
                            <w:p w:rsidR="00723F2F" w:rsidRPr="003D4F11" w:rsidDel="00723F2F" w:rsidRDefault="00723F2F" w:rsidP="005A2C99">
                              <w:pPr>
                                <w:rPr>
                                  <w:del w:id="915" w:author="Lisa Wald" w:date="2016-06-06T15:15:00Z"/>
                                  <w:rFonts w:ascii="Verdana" w:hAnsi="Verdana"/>
                                  <w:sz w:val="20"/>
                                  <w:szCs w:val="20"/>
                                </w:rPr>
                              </w:pPr>
                              <w:del w:id="916" w:author="Lisa Wald" w:date="2016-06-06T15:15:00Z">
                                <w:r w:rsidRPr="003D4F11" w:rsidDel="00723F2F">
                                  <w:rPr>
                                    <w:rFonts w:ascii="Verdana" w:hAnsi="Verdana"/>
                                    <w:sz w:val="20"/>
                                    <w:szCs w:val="20"/>
                                  </w:rPr>
                                  <w:delText xml:space="preserve">Is this change in scope dependent on any special grant, foundation or other funding that is time-limited, e.g., will only be available for 1 or 2 years? </w:delText>
                                </w:r>
                              </w:del>
                            </w:p>
                          </w:tc>
                        </w:tr>
                      </w:tbl>
                      <w:p w:rsidR="00723F2F" w:rsidRPr="003D4F11" w:rsidDel="00723F2F" w:rsidRDefault="00723F2F" w:rsidP="005A2C99">
                        <w:pPr>
                          <w:rPr>
                            <w:del w:id="917" w:author="Lisa Wald" w:date="2016-06-06T15:15:00Z"/>
                            <w:rFonts w:ascii="Verdana" w:hAnsi="Verdana"/>
                            <w:sz w:val="20"/>
                            <w:szCs w:val="20"/>
                          </w:rPr>
                        </w:pPr>
                      </w:p>
                    </w:tc>
                  </w:tr>
                  <w:tr w:rsidR="00723F2F" w:rsidRPr="003D4F11" w:rsidDel="00723F2F" w:rsidTr="005A2C99">
                    <w:trPr>
                      <w:tblCellSpacing w:w="7" w:type="dxa"/>
                      <w:jc w:val="center"/>
                      <w:del w:id="918"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919" w:author="Lisa Wald" w:date="2016-06-06T15:15:00Z"/>
                          </w:trPr>
                          <w:tc>
                            <w:tcPr>
                              <w:tcW w:w="150" w:type="pct"/>
                              <w:hideMark/>
                            </w:tcPr>
                            <w:p w:rsidR="00723F2F" w:rsidRPr="003D4F11" w:rsidDel="00723F2F" w:rsidRDefault="00723F2F" w:rsidP="005A2C99">
                              <w:pPr>
                                <w:rPr>
                                  <w:del w:id="920" w:author="Lisa Wald" w:date="2016-06-06T15:15:00Z"/>
                                  <w:rFonts w:ascii="Verdana" w:hAnsi="Verdana"/>
                                  <w:sz w:val="20"/>
                                  <w:szCs w:val="20"/>
                                </w:rPr>
                              </w:pPr>
                            </w:p>
                          </w:tc>
                          <w:tc>
                            <w:tcPr>
                              <w:tcW w:w="0" w:type="auto"/>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82"/>
                                <w:gridCol w:w="706"/>
                              </w:tblGrid>
                              <w:tr w:rsidR="00723F2F" w:rsidRPr="003D4F11" w:rsidDel="00723F2F" w:rsidTr="005A2C99">
                                <w:trPr>
                                  <w:tblCellSpacing w:w="15" w:type="dxa"/>
                                  <w:del w:id="921" w:author="Lisa Wald" w:date="2016-06-06T15:15:00Z"/>
                                </w:trPr>
                                <w:tc>
                                  <w:tcPr>
                                    <w:tcW w:w="0" w:type="auto"/>
                                    <w:vAlign w:val="center"/>
                                    <w:hideMark/>
                                  </w:tcPr>
                                  <w:p w:rsidR="00723F2F" w:rsidRPr="003D4F11" w:rsidDel="00723F2F" w:rsidRDefault="00723F2F" w:rsidP="005A2C99">
                                    <w:pPr>
                                      <w:rPr>
                                        <w:del w:id="922" w:author="Lisa Wald" w:date="2016-06-06T15:15:00Z"/>
                                        <w:rFonts w:ascii="Verdana" w:hAnsi="Verdana"/>
                                        <w:sz w:val="20"/>
                                        <w:szCs w:val="20"/>
                                      </w:rPr>
                                    </w:pPr>
                                    <w:del w:id="923" w:author="Lisa Wald" w:date="2016-06-06T15:15:00Z">
                                      <w:r w:rsidRPr="003D4F11" w:rsidDel="00723F2F">
                                        <w:rPr>
                                          <w:rFonts w:ascii="Verdana" w:hAnsi="Verdana"/>
                                          <w:sz w:val="20"/>
                                          <w:szCs w:val="20"/>
                                        </w:rPr>
                                        <w:object w:dxaOrig="225" w:dyaOrig="225">
                                          <v:shape id="_x0000_i1419" type="#_x0000_t75" style="width:18pt;height:15.8pt" o:ole="">
                                            <v:imagedata r:id="rId32" o:title=""/>
                                          </v:shape>
                                          <w:control r:id="rId68" w:name="DefaultOcxName75" w:shapeid="_x0000_i1419"/>
                                        </w:object>
                                      </w:r>
                                      <w:r w:rsidRPr="003D4F11" w:rsidDel="00723F2F">
                                        <w:rPr>
                                          <w:rFonts w:ascii="Verdana" w:hAnsi="Verdana"/>
                                          <w:sz w:val="20"/>
                                          <w:szCs w:val="20"/>
                                        </w:rPr>
                                        <w:delText>Yes</w:delText>
                                      </w:r>
                                    </w:del>
                                  </w:p>
                                </w:tc>
                                <w:tc>
                                  <w:tcPr>
                                    <w:tcW w:w="0" w:type="auto"/>
                                    <w:vAlign w:val="center"/>
                                    <w:hideMark/>
                                  </w:tcPr>
                                  <w:p w:rsidR="00723F2F" w:rsidRPr="003D4F11" w:rsidDel="00723F2F" w:rsidRDefault="00723F2F" w:rsidP="005A2C99">
                                    <w:pPr>
                                      <w:rPr>
                                        <w:del w:id="924" w:author="Lisa Wald" w:date="2016-06-06T15:15:00Z"/>
                                        <w:rFonts w:ascii="Verdana" w:hAnsi="Verdana"/>
                                        <w:sz w:val="20"/>
                                        <w:szCs w:val="20"/>
                                      </w:rPr>
                                    </w:pPr>
                                    <w:del w:id="925" w:author="Lisa Wald" w:date="2016-06-06T15:15:00Z">
                                      <w:r w:rsidRPr="003D4F11" w:rsidDel="00723F2F">
                                        <w:rPr>
                                          <w:rFonts w:ascii="Verdana" w:hAnsi="Verdana"/>
                                          <w:sz w:val="20"/>
                                          <w:szCs w:val="20"/>
                                        </w:rPr>
                                        <w:object w:dxaOrig="225" w:dyaOrig="225">
                                          <v:shape id="_x0000_i1418" type="#_x0000_t75" style="width:18pt;height:15.8pt" o:ole="">
                                            <v:imagedata r:id="rId32" o:title=""/>
                                          </v:shape>
                                          <w:control r:id="rId69" w:name="DefaultOcxName76" w:shapeid="_x0000_i1418"/>
                                        </w:object>
                                      </w:r>
                                      <w:r w:rsidRPr="003D4F11" w:rsidDel="00723F2F">
                                        <w:rPr>
                                          <w:rFonts w:ascii="Verdana" w:hAnsi="Verdana"/>
                                          <w:sz w:val="20"/>
                                          <w:szCs w:val="20"/>
                                        </w:rPr>
                                        <w:delText>No</w:delText>
                                      </w:r>
                                    </w:del>
                                  </w:p>
                                </w:tc>
                              </w:tr>
                            </w:tbl>
                            <w:p w:rsidR="00723F2F" w:rsidRPr="003D4F11" w:rsidDel="00723F2F" w:rsidRDefault="00723F2F" w:rsidP="005A2C99">
                              <w:pPr>
                                <w:rPr>
                                  <w:del w:id="926" w:author="Lisa Wald" w:date="2016-06-06T15:15:00Z"/>
                                  <w:rFonts w:ascii="Verdana" w:hAnsi="Verdana"/>
                                  <w:sz w:val="20"/>
                                  <w:szCs w:val="20"/>
                                </w:rPr>
                              </w:pPr>
                            </w:p>
                          </w:tc>
                        </w:tr>
                        <w:tr w:rsidR="00723F2F" w:rsidRPr="003D4F11" w:rsidDel="00723F2F" w:rsidTr="005A2C99">
                          <w:trPr>
                            <w:tblCellSpacing w:w="0" w:type="dxa"/>
                            <w:del w:id="927" w:author="Lisa Wald" w:date="2016-06-06T15:15:00Z"/>
                          </w:trPr>
                          <w:tc>
                            <w:tcPr>
                              <w:tcW w:w="150" w:type="pct"/>
                              <w:hideMark/>
                            </w:tcPr>
                            <w:p w:rsidR="00723F2F" w:rsidRPr="003D4F11" w:rsidDel="00723F2F" w:rsidRDefault="00723F2F" w:rsidP="005A2C99">
                              <w:pPr>
                                <w:rPr>
                                  <w:del w:id="928"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929" w:author="Lisa Wald" w:date="2016-06-06T15:15:00Z"/>
                                  <w:rFonts w:ascii="Verdana" w:hAnsi="Verdana"/>
                                  <w:sz w:val="20"/>
                                  <w:szCs w:val="20"/>
                                </w:rPr>
                              </w:pPr>
                              <w:del w:id="930" w:author="Lisa Wald" w:date="2016-06-06T15:15:00Z">
                                <w:r w:rsidRPr="003D4F11" w:rsidDel="00723F2F">
                                  <w:rPr>
                                    <w:rFonts w:ascii="Verdana" w:hAnsi="Verdana"/>
                                    <w:sz w:val="20"/>
                                    <w:szCs w:val="20"/>
                                  </w:rPr>
                                  <w:br/>
                                  <w:delText xml:space="preserve">If Yes, how will the new target population be supported and sustained when these funds are no longer available? Describe a clear </w:delText>
                                </w:r>
                                <w:r w:rsidRPr="003D4F11" w:rsidDel="00723F2F">
                                  <w:rPr>
                                    <w:rFonts w:ascii="Verdana" w:hAnsi="Verdana"/>
                                    <w:sz w:val="20"/>
                                    <w:szCs w:val="20"/>
                                  </w:rPr>
                                  <w:lastRenderedPageBreak/>
                                  <w:delText xml:space="preserve">plan for sustaining services for the new target population. </w:delText>
                                </w:r>
                              </w:del>
                            </w:p>
                          </w:tc>
                        </w:tr>
                        <w:tr w:rsidR="00723F2F" w:rsidRPr="003D4F11" w:rsidDel="00723F2F" w:rsidTr="005A2C99">
                          <w:trPr>
                            <w:tblCellSpacing w:w="0" w:type="dxa"/>
                            <w:del w:id="931" w:author="Lisa Wald" w:date="2016-06-06T15:15:00Z"/>
                          </w:trPr>
                          <w:tc>
                            <w:tcPr>
                              <w:tcW w:w="150" w:type="pct"/>
                              <w:hideMark/>
                            </w:tcPr>
                            <w:p w:rsidR="00723F2F" w:rsidRPr="003D4F11" w:rsidDel="00723F2F" w:rsidRDefault="00723F2F" w:rsidP="005A2C99">
                              <w:pPr>
                                <w:rPr>
                                  <w:del w:id="932"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933" w:author="Lisa Wald" w:date="2016-06-06T15:15:00Z"/>
                                  <w:rFonts w:ascii="Verdana" w:hAnsi="Verdana"/>
                                  <w:sz w:val="20"/>
                                  <w:szCs w:val="20"/>
                                </w:rPr>
                              </w:pPr>
                              <w:del w:id="934" w:author="Lisa Wald" w:date="2016-06-06T15:15:00Z">
                                <w:r w:rsidRPr="003D4F11" w:rsidDel="00723F2F">
                                  <w:rPr>
                                    <w:rFonts w:ascii="Verdana" w:hAnsi="Verdana"/>
                                    <w:sz w:val="20"/>
                                    <w:szCs w:val="20"/>
                                  </w:rPr>
                                  <w:br/>
                                  <w:delText>Maximum paragraph(s) allowed approximately: 3 (3000 character(s) remaining)</w:delText>
                                </w:r>
                                <w:r w:rsidRPr="003D4F11" w:rsidDel="00723F2F">
                                  <w:rPr>
                                    <w:rFonts w:ascii="Verdana" w:hAnsi="Verdana"/>
                                    <w:sz w:val="20"/>
                                    <w:szCs w:val="20"/>
                                  </w:rPr>
                                  <w:br/>
                                </w:r>
                                <w:r w:rsidRPr="003D4F11" w:rsidDel="00723F2F">
                                  <w:rPr>
                                    <w:rFonts w:ascii="Verdana" w:hAnsi="Verdana"/>
                                    <w:sz w:val="20"/>
                                    <w:szCs w:val="20"/>
                                  </w:rPr>
                                  <w:object w:dxaOrig="225" w:dyaOrig="225">
                                    <v:shape id="_x0000_i1417" type="#_x0000_t75" style="width:132.55pt;height:66.55pt" o:ole="">
                                      <v:imagedata r:id="rId11" o:title=""/>
                                    </v:shape>
                                    <w:control r:id="rId70" w:name="DefaultOcxName77" w:shapeid="_x0000_i1417"/>
                                  </w:object>
                                </w:r>
                              </w:del>
                            </w:p>
                          </w:tc>
                        </w:tr>
                        <w:tr w:rsidR="00723F2F" w:rsidRPr="003D4F11" w:rsidDel="00723F2F" w:rsidTr="005A2C99">
                          <w:trPr>
                            <w:tblCellSpacing w:w="0" w:type="dxa"/>
                            <w:del w:id="935" w:author="Lisa Wald" w:date="2016-06-06T15:15:00Z"/>
                          </w:trPr>
                          <w:tc>
                            <w:tcPr>
                              <w:tcW w:w="150" w:type="pct"/>
                              <w:hideMark/>
                            </w:tcPr>
                            <w:p w:rsidR="00723F2F" w:rsidRPr="003D4F11" w:rsidDel="00723F2F" w:rsidRDefault="00723F2F" w:rsidP="005A2C99">
                              <w:pPr>
                                <w:rPr>
                                  <w:del w:id="936"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937" w:author="Lisa Wald" w:date="2016-06-06T15:15:00Z"/>
                                  <w:rFonts w:ascii="Verdana" w:hAnsi="Verdana"/>
                                  <w:sz w:val="20"/>
                                  <w:szCs w:val="20"/>
                                </w:rPr>
                              </w:pPr>
                              <w:del w:id="938" w:author="Lisa Wald" w:date="2016-06-06T15:15:00Z">
                                <w:r w:rsidRPr="003D4F11" w:rsidDel="00723F2F">
                                  <w:rPr>
                                    <w:rFonts w:ascii="Verdana" w:hAnsi="Verdana"/>
                                    <w:i/>
                                    <w:iCs/>
                                    <w:sz w:val="20"/>
                                    <w:szCs w:val="20"/>
                                  </w:rPr>
                                  <w:delText xml:space="preserve">All time-limited or special one-time funds should be clearly identified as such in the Financial Impact Analysis. </w:delText>
                                </w:r>
                              </w:del>
                            </w:p>
                          </w:tc>
                        </w:tr>
                      </w:tbl>
                      <w:p w:rsidR="00723F2F" w:rsidRPr="003D4F11" w:rsidDel="00723F2F" w:rsidRDefault="00723F2F" w:rsidP="005A2C99">
                        <w:pPr>
                          <w:rPr>
                            <w:del w:id="939" w:author="Lisa Wald" w:date="2016-06-06T15:15:00Z"/>
                            <w:rFonts w:ascii="Verdana" w:hAnsi="Verdana"/>
                            <w:sz w:val="20"/>
                            <w:szCs w:val="20"/>
                          </w:rPr>
                        </w:pPr>
                      </w:p>
                    </w:tc>
                  </w:tr>
                  <w:tr w:rsidR="00723F2F" w:rsidRPr="003D4F11" w:rsidDel="00723F2F" w:rsidTr="005A2C99">
                    <w:trPr>
                      <w:tblCellSpacing w:w="7" w:type="dxa"/>
                      <w:jc w:val="center"/>
                      <w:del w:id="940"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24"/>
                        </w:tblGrid>
                        <w:tr w:rsidR="00723F2F" w:rsidRPr="003D4F11" w:rsidDel="00723F2F" w:rsidTr="005A2C99">
                          <w:trPr>
                            <w:tblCellSpacing w:w="0" w:type="dxa"/>
                            <w:del w:id="941" w:author="Lisa Wald" w:date="2016-06-06T15:15:00Z"/>
                          </w:trPr>
                          <w:tc>
                            <w:tcPr>
                              <w:tcW w:w="150" w:type="pct"/>
                              <w:tcBorders>
                                <w:top w:val="outset" w:sz="6" w:space="0" w:color="auto"/>
                                <w:left w:val="outset" w:sz="6" w:space="0" w:color="auto"/>
                                <w:bottom w:val="outset" w:sz="6" w:space="0" w:color="auto"/>
                              </w:tcBorders>
                              <w:shd w:val="clear" w:color="auto" w:fill="D9D9D9" w:themeFill="background1" w:themeFillShade="D9"/>
                              <w:hideMark/>
                            </w:tcPr>
                            <w:p w:rsidR="00723F2F" w:rsidRPr="003D4F11" w:rsidDel="00723F2F" w:rsidRDefault="00723F2F" w:rsidP="005A2C99">
                              <w:pPr>
                                <w:rPr>
                                  <w:del w:id="942" w:author="Lisa Wald" w:date="2016-06-06T15:15:00Z"/>
                                  <w:rFonts w:ascii="Verdana" w:hAnsi="Verdana"/>
                                  <w:sz w:val="20"/>
                                  <w:szCs w:val="20"/>
                                </w:rPr>
                              </w:pPr>
                              <w:del w:id="943" w:author="Lisa Wald" w:date="2016-06-06T15:15:00Z">
                                <w:r w:rsidRPr="003D4F11" w:rsidDel="00723F2F">
                                  <w:rPr>
                                    <w:rFonts w:ascii="Verdana" w:hAnsi="Verdana"/>
                                    <w:b/>
                                    <w:bCs/>
                                    <w:sz w:val="20"/>
                                    <w:szCs w:val="20"/>
                                  </w:rPr>
                                  <w:lastRenderedPageBreak/>
                                  <w:delText xml:space="preserve">9. </w:delText>
                                </w:r>
                              </w:del>
                            </w:p>
                          </w:tc>
                          <w:tc>
                            <w:tcPr>
                              <w:tcW w:w="0" w:type="auto"/>
                              <w:tcBorders>
                                <w:top w:val="outset" w:sz="6" w:space="0" w:color="auto"/>
                                <w:bottom w:val="outset" w:sz="6" w:space="0" w:color="auto"/>
                                <w:right w:val="outset" w:sz="6" w:space="0" w:color="auto"/>
                              </w:tcBorders>
                              <w:shd w:val="clear" w:color="auto" w:fill="D9D9D9" w:themeFill="background1" w:themeFillShade="D9"/>
                              <w:vAlign w:val="center"/>
                              <w:hideMark/>
                            </w:tcPr>
                            <w:p w:rsidR="00723F2F" w:rsidDel="00723F2F" w:rsidRDefault="00723F2F" w:rsidP="005A2C99">
                              <w:pPr>
                                <w:rPr>
                                  <w:del w:id="944" w:author="Lisa Wald" w:date="2016-06-06T15:15:00Z"/>
                                  <w:rFonts w:ascii="Verdana" w:hAnsi="Verdana"/>
                                  <w:sz w:val="20"/>
                                  <w:szCs w:val="20"/>
                                </w:rPr>
                              </w:pPr>
                              <w:del w:id="945" w:author="Lisa Wald" w:date="2016-06-06T15:15:00Z">
                                <w:r w:rsidRPr="003D4F11" w:rsidDel="00723F2F">
                                  <w:rPr>
                                    <w:rFonts w:ascii="Verdana" w:hAnsi="Verdana"/>
                                    <w:b/>
                                    <w:bCs/>
                                    <w:sz w:val="20"/>
                                    <w:szCs w:val="20"/>
                                  </w:rPr>
                                  <w:delText>PROPOSED REALLOCATION OF SECTION 330 FUNDS</w:delText>
                                </w:r>
                                <w:r w:rsidRPr="003D4F11" w:rsidDel="00723F2F">
                                  <w:rPr>
                                    <w:rFonts w:ascii="Verdana" w:hAnsi="Verdana"/>
                                    <w:sz w:val="20"/>
                                    <w:szCs w:val="20"/>
                                  </w:rPr>
                                  <w:br/>
                                  <w:delText xml:space="preserve">How do you propose that your current section 330 funding be reallocated to support services to the new target population? In proposing this reallocation, please provide a breakout of the current and projected number of patients served from both the current target population and the new target population. </w:delText>
                                </w:r>
                              </w:del>
                            </w:p>
                            <w:p w:rsidR="00723F2F" w:rsidDel="00723F2F" w:rsidRDefault="00723F2F" w:rsidP="005A2C99">
                              <w:pPr>
                                <w:rPr>
                                  <w:del w:id="946" w:author="Lisa Wald" w:date="2016-06-06T15:15:00Z"/>
                                  <w:rFonts w:ascii="Verdana" w:hAnsi="Verdana"/>
                                  <w:sz w:val="20"/>
                                  <w:szCs w:val="20"/>
                                </w:rPr>
                              </w:pPr>
                            </w:p>
                            <w:p w:rsidR="00723F2F" w:rsidDel="00723F2F" w:rsidRDefault="00723F2F" w:rsidP="005A2C99">
                              <w:pPr>
                                <w:rPr>
                                  <w:del w:id="947" w:author="Lisa Wald" w:date="2016-06-06T15:15:00Z"/>
                                  <w:rFonts w:ascii="Verdana" w:hAnsi="Verdana"/>
                                  <w:sz w:val="20"/>
                                  <w:szCs w:val="20"/>
                                </w:rPr>
                              </w:pPr>
                            </w:p>
                            <w:p w:rsidR="00723F2F" w:rsidRPr="003D4F11" w:rsidDel="00723F2F" w:rsidRDefault="00723F2F" w:rsidP="005A2C99">
                              <w:pPr>
                                <w:rPr>
                                  <w:del w:id="948" w:author="Lisa Wald" w:date="2016-06-06T15:15:00Z"/>
                                  <w:rFonts w:ascii="Verdana" w:hAnsi="Verdana"/>
                                  <w:sz w:val="20"/>
                                  <w:szCs w:val="20"/>
                                </w:rPr>
                              </w:pPr>
                            </w:p>
                          </w:tc>
                        </w:tr>
                      </w:tbl>
                      <w:p w:rsidR="00723F2F" w:rsidRPr="003D4F11" w:rsidDel="00723F2F" w:rsidRDefault="00723F2F" w:rsidP="005A2C99">
                        <w:pPr>
                          <w:rPr>
                            <w:del w:id="949" w:author="Lisa Wald" w:date="2016-06-06T15:15:00Z"/>
                            <w:rFonts w:ascii="Verdana" w:hAnsi="Verdana"/>
                            <w:sz w:val="20"/>
                            <w:szCs w:val="20"/>
                          </w:rPr>
                        </w:pPr>
                      </w:p>
                    </w:tc>
                  </w:tr>
                  <w:tr w:rsidR="00723F2F" w:rsidRPr="003D4F11" w:rsidDel="00723F2F" w:rsidTr="005A2C99">
                    <w:trPr>
                      <w:tblCellSpacing w:w="7" w:type="dxa"/>
                      <w:jc w:val="center"/>
                      <w:del w:id="950"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951" w:author="Lisa Wald" w:date="2016-06-06T15:15:00Z"/>
                          </w:trPr>
                          <w:tc>
                            <w:tcPr>
                              <w:tcW w:w="150" w:type="pct"/>
                              <w:hideMark/>
                            </w:tcPr>
                            <w:p w:rsidR="00723F2F" w:rsidRPr="003D4F11" w:rsidDel="00723F2F" w:rsidRDefault="00723F2F" w:rsidP="005A2C99">
                              <w:pPr>
                                <w:rPr>
                                  <w:del w:id="952" w:author="Lisa Wald" w:date="2016-06-06T15:15:00Z"/>
                                  <w:rFonts w:ascii="Verdana" w:hAnsi="Verdana"/>
                                  <w:sz w:val="20"/>
                                  <w:szCs w:val="20"/>
                                </w:rPr>
                              </w:pPr>
                            </w:p>
                          </w:tc>
                          <w:tc>
                            <w:tcPr>
                              <w:tcW w:w="0" w:type="auto"/>
                              <w:vAlign w:val="center"/>
                              <w:hideMark/>
                            </w:tcPr>
                            <w:tbl>
                              <w:tblPr>
                                <w:tblW w:w="5000" w:type="pct"/>
                                <w:jc w:val="center"/>
                                <w:tblBorders>
                                  <w:top w:val="outset" w:sz="6" w:space="0" w:color="auto"/>
                                  <w:left w:val="outset" w:sz="6" w:space="0" w:color="auto"/>
                                  <w:bottom w:val="outset" w:sz="6" w:space="0" w:color="auto"/>
                                  <w:right w:val="outset" w:sz="6" w:space="0" w:color="auto"/>
                                </w:tblBorders>
                                <w:tblCellMar>
                                  <w:top w:w="15" w:type="dxa"/>
                                  <w:left w:w="15" w:type="dxa"/>
                                  <w:bottom w:w="15" w:type="dxa"/>
                                  <w:right w:w="15" w:type="dxa"/>
                                </w:tblCellMar>
                                <w:tblLook w:val="04A0" w:firstRow="1" w:lastRow="0" w:firstColumn="1" w:lastColumn="0" w:noHBand="0" w:noVBand="1"/>
                              </w:tblPr>
                              <w:tblGrid>
                                <w:gridCol w:w="2733"/>
                                <w:gridCol w:w="2597"/>
                                <w:gridCol w:w="2598"/>
                                <w:gridCol w:w="2598"/>
                                <w:gridCol w:w="2598"/>
                              </w:tblGrid>
                              <w:tr w:rsidR="00723F2F" w:rsidRPr="003D4F11" w:rsidDel="00723F2F" w:rsidTr="005A2C99">
                                <w:trPr>
                                  <w:jc w:val="center"/>
                                  <w:del w:id="953" w:author="Lisa Wald" w:date="2016-06-06T15:15:00Z"/>
                                </w:trPr>
                                <w:tc>
                                  <w:tcPr>
                                    <w:tcW w:w="1000" w:type="pct"/>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954" w:author="Lisa Wald" w:date="2016-06-06T15:15:00Z"/>
                                        <w:rFonts w:ascii="Verdana" w:hAnsi="Verdana"/>
                                        <w:sz w:val="20"/>
                                        <w:szCs w:val="20"/>
                                      </w:rPr>
                                    </w:pPr>
                                    <w:del w:id="955" w:author="Lisa Wald" w:date="2016-06-06T15:15:00Z">
                                      <w:r w:rsidRPr="003D4F11" w:rsidDel="00723F2F">
                                        <w:rPr>
                                          <w:rFonts w:ascii="Verdana" w:hAnsi="Verdana"/>
                                          <w:sz w:val="20"/>
                                          <w:szCs w:val="20"/>
                                        </w:rPr>
                                        <w:delText xml:space="preserve">Section 330 Funding </w:delText>
                                      </w:r>
                                    </w:del>
                                  </w:p>
                                </w:tc>
                                <w:tc>
                                  <w:tcPr>
                                    <w:tcW w:w="950" w:type="pct"/>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956" w:author="Lisa Wald" w:date="2016-06-06T15:15:00Z"/>
                                        <w:rFonts w:ascii="Verdana" w:hAnsi="Verdana"/>
                                        <w:sz w:val="20"/>
                                        <w:szCs w:val="20"/>
                                      </w:rPr>
                                    </w:pPr>
                                    <w:del w:id="957" w:author="Lisa Wald" w:date="2016-06-06T15:15:00Z">
                                      <w:r w:rsidRPr="003D4F11" w:rsidDel="00723F2F">
                                        <w:rPr>
                                          <w:rFonts w:ascii="Verdana" w:hAnsi="Verdana"/>
                                          <w:sz w:val="20"/>
                                          <w:szCs w:val="20"/>
                                        </w:rPr>
                                        <w:delText>Current Annual (Federal) Section 330 Funding Allocation (Based on Current 12 Month Budget Period )</w:delText>
                                      </w:r>
                                    </w:del>
                                  </w:p>
                                </w:tc>
                                <w:tc>
                                  <w:tcPr>
                                    <w:tcW w:w="950" w:type="pct"/>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958" w:author="Lisa Wald" w:date="2016-06-06T15:15:00Z"/>
                                        <w:rFonts w:ascii="Verdana" w:hAnsi="Verdana"/>
                                        <w:sz w:val="20"/>
                                        <w:szCs w:val="20"/>
                                      </w:rPr>
                                    </w:pPr>
                                    <w:del w:id="959" w:author="Lisa Wald" w:date="2016-06-06T15:15:00Z">
                                      <w:r w:rsidRPr="003D4F11" w:rsidDel="00723F2F">
                                        <w:rPr>
                                          <w:rFonts w:ascii="Verdana" w:hAnsi="Verdana"/>
                                          <w:sz w:val="20"/>
                                          <w:szCs w:val="20"/>
                                        </w:rPr>
                                        <w:delText xml:space="preserve">Proposed Annual (Federal) Section 330 Funding Reallocation (Based on Current 12 Month Budget Period) </w:delText>
                                      </w:r>
                                    </w:del>
                                  </w:p>
                                </w:tc>
                                <w:tc>
                                  <w:tcPr>
                                    <w:tcW w:w="950" w:type="pct"/>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960" w:author="Lisa Wald" w:date="2016-06-06T15:15:00Z"/>
                                        <w:rFonts w:ascii="Verdana" w:hAnsi="Verdana"/>
                                        <w:sz w:val="20"/>
                                        <w:szCs w:val="20"/>
                                      </w:rPr>
                                    </w:pPr>
                                    <w:del w:id="961" w:author="Lisa Wald" w:date="2016-06-06T15:15:00Z">
                                      <w:r w:rsidRPr="003D4F11" w:rsidDel="00723F2F">
                                        <w:rPr>
                                          <w:rFonts w:ascii="Verdana" w:hAnsi="Verdana"/>
                                          <w:sz w:val="20"/>
                                          <w:szCs w:val="20"/>
                                        </w:rPr>
                                        <w:delText>Current Number of Patients Served in the most recent Calendar Year</w:delText>
                                      </w:r>
                                    </w:del>
                                  </w:p>
                                </w:tc>
                                <w:tc>
                                  <w:tcPr>
                                    <w:tcW w:w="950" w:type="pct"/>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962" w:author="Lisa Wald" w:date="2016-06-06T15:15:00Z"/>
                                        <w:rFonts w:ascii="Verdana" w:hAnsi="Verdana"/>
                                        <w:sz w:val="20"/>
                                        <w:szCs w:val="20"/>
                                      </w:rPr>
                                    </w:pPr>
                                    <w:del w:id="963" w:author="Lisa Wald" w:date="2016-06-06T15:15:00Z">
                                      <w:r w:rsidRPr="003D4F11" w:rsidDel="00723F2F">
                                        <w:rPr>
                                          <w:rFonts w:ascii="Verdana" w:hAnsi="Verdana"/>
                                          <w:sz w:val="20"/>
                                          <w:szCs w:val="20"/>
                                        </w:rPr>
                                        <w:delText>Projected Number of Patients to be Served in 12 Month Period following CIS Approval</w:delText>
                                      </w:r>
                                    </w:del>
                                  </w:p>
                                </w:tc>
                              </w:tr>
                              <w:tr w:rsidR="00723F2F" w:rsidRPr="003D4F11" w:rsidDel="00723F2F" w:rsidTr="005A2C99">
                                <w:trPr>
                                  <w:jc w:val="center"/>
                                  <w:del w:id="964" w:author="Lisa Wald" w:date="2016-06-06T15:15:00Z"/>
                                </w:trPr>
                                <w:tc>
                                  <w:tcPr>
                                    <w:tcW w:w="950" w:type="pct"/>
                                    <w:tcBorders>
                                      <w:top w:val="outset" w:sz="6" w:space="0" w:color="auto"/>
                                      <w:left w:val="outset" w:sz="6" w:space="0" w:color="auto"/>
                                      <w:bottom w:val="outset" w:sz="6" w:space="0" w:color="auto"/>
                                      <w:right w:val="outset" w:sz="6" w:space="0" w:color="auto"/>
                                    </w:tcBorders>
                                    <w:vAlign w:val="center"/>
                                  </w:tcPr>
                                  <w:p w:rsidR="00723F2F" w:rsidRPr="003D4F11" w:rsidDel="00723F2F" w:rsidRDefault="00723F2F" w:rsidP="005A2C99">
                                    <w:pPr>
                                      <w:rPr>
                                        <w:del w:id="965" w:author="Lisa Wald" w:date="2016-06-06T15:15:00Z"/>
                                        <w:rFonts w:ascii="Verdana" w:hAnsi="Verdana"/>
                                        <w:sz w:val="20"/>
                                        <w:szCs w:val="20"/>
                                      </w:rPr>
                                    </w:pPr>
                                    <w:del w:id="966" w:author="Lisa Wald" w:date="2016-06-06T15:15:00Z">
                                      <w:r w:rsidRPr="003D4F11" w:rsidDel="00723F2F">
                                        <w:rPr>
                                          <w:rFonts w:ascii="Verdana" w:hAnsi="Verdana"/>
                                          <w:sz w:val="20"/>
                                          <w:szCs w:val="20"/>
                                        </w:rPr>
                                        <w:delText>330(g)</w:delText>
                                      </w:r>
                                    </w:del>
                                  </w:p>
                                </w:tc>
                                <w:tc>
                                  <w:tcPr>
                                    <w:tcW w:w="950" w:type="pct"/>
                                    <w:tcBorders>
                                      <w:top w:val="outset" w:sz="6" w:space="0" w:color="auto"/>
                                      <w:left w:val="outset" w:sz="6" w:space="0" w:color="auto"/>
                                      <w:bottom w:val="outset" w:sz="6" w:space="0" w:color="auto"/>
                                      <w:right w:val="outset" w:sz="6" w:space="0" w:color="auto"/>
                                    </w:tcBorders>
                                    <w:vAlign w:val="center"/>
                                  </w:tcPr>
                                  <w:p w:rsidR="00723F2F" w:rsidRPr="003D4F11" w:rsidDel="00723F2F" w:rsidRDefault="00723F2F" w:rsidP="005A2C99">
                                    <w:pPr>
                                      <w:rPr>
                                        <w:del w:id="967" w:author="Lisa Wald" w:date="2016-06-06T15:15:00Z"/>
                                        <w:rFonts w:ascii="Verdana" w:hAnsi="Verdana"/>
                                        <w:sz w:val="20"/>
                                        <w:szCs w:val="20"/>
                                      </w:rPr>
                                    </w:pPr>
                                  </w:p>
                                </w:tc>
                                <w:tc>
                                  <w:tcPr>
                                    <w:tcW w:w="950" w:type="pct"/>
                                    <w:tcBorders>
                                      <w:top w:val="outset" w:sz="6" w:space="0" w:color="auto"/>
                                      <w:left w:val="outset" w:sz="6" w:space="0" w:color="auto"/>
                                      <w:bottom w:val="outset" w:sz="6" w:space="0" w:color="auto"/>
                                      <w:right w:val="outset" w:sz="6" w:space="0" w:color="auto"/>
                                    </w:tcBorders>
                                    <w:vAlign w:val="center"/>
                                  </w:tcPr>
                                  <w:p w:rsidR="00723F2F" w:rsidRPr="003D4F11" w:rsidDel="00723F2F" w:rsidRDefault="00723F2F" w:rsidP="005A2C99">
                                    <w:pPr>
                                      <w:rPr>
                                        <w:del w:id="968" w:author="Lisa Wald" w:date="2016-06-06T15:15:00Z"/>
                                        <w:rFonts w:ascii="Verdana" w:hAnsi="Verdana"/>
                                        <w:sz w:val="20"/>
                                        <w:szCs w:val="20"/>
                                      </w:rPr>
                                    </w:pPr>
                                  </w:p>
                                </w:tc>
                                <w:tc>
                                  <w:tcPr>
                                    <w:tcW w:w="950" w:type="pct"/>
                                    <w:tcBorders>
                                      <w:top w:val="outset" w:sz="6" w:space="0" w:color="auto"/>
                                      <w:left w:val="outset" w:sz="6" w:space="0" w:color="auto"/>
                                      <w:bottom w:val="outset" w:sz="6" w:space="0" w:color="auto"/>
                                      <w:right w:val="outset" w:sz="6" w:space="0" w:color="auto"/>
                                    </w:tcBorders>
                                    <w:vAlign w:val="center"/>
                                  </w:tcPr>
                                  <w:p w:rsidR="00723F2F" w:rsidRPr="003D4F11" w:rsidDel="00723F2F" w:rsidRDefault="00723F2F" w:rsidP="005A2C99">
                                    <w:pPr>
                                      <w:rPr>
                                        <w:del w:id="969" w:author="Lisa Wald" w:date="2016-06-06T15:15:00Z"/>
                                        <w:rFonts w:ascii="Verdana" w:hAnsi="Verdana"/>
                                        <w:sz w:val="20"/>
                                        <w:szCs w:val="20"/>
                                      </w:rPr>
                                    </w:pPr>
                                  </w:p>
                                </w:tc>
                                <w:tc>
                                  <w:tcPr>
                                    <w:tcW w:w="0" w:type="auto"/>
                                    <w:tcBorders>
                                      <w:top w:val="outset" w:sz="6" w:space="0" w:color="auto"/>
                                      <w:bottom w:val="single" w:sz="4" w:space="0" w:color="auto"/>
                                    </w:tcBorders>
                                    <w:vAlign w:val="center"/>
                                  </w:tcPr>
                                  <w:p w:rsidR="00723F2F" w:rsidRPr="003D4F11" w:rsidDel="00723F2F" w:rsidRDefault="00723F2F" w:rsidP="005A2C99">
                                    <w:pPr>
                                      <w:rPr>
                                        <w:del w:id="970" w:author="Lisa Wald" w:date="2016-06-06T15:15:00Z"/>
                                        <w:rFonts w:ascii="Verdana" w:hAnsi="Verdana"/>
                                        <w:sz w:val="20"/>
                                        <w:szCs w:val="20"/>
                                      </w:rPr>
                                    </w:pPr>
                                  </w:p>
                                </w:tc>
                              </w:tr>
                              <w:tr w:rsidR="00723F2F" w:rsidRPr="003D4F11" w:rsidDel="00723F2F" w:rsidTr="005A2C99">
                                <w:trPr>
                                  <w:jc w:val="center"/>
                                  <w:del w:id="971" w:author="Lisa Wald" w:date="2016-06-06T15:15:00Z"/>
                                </w:trPr>
                                <w:tc>
                                  <w:tcPr>
                                    <w:tcW w:w="950" w:type="pct"/>
                                    <w:tcBorders>
                                      <w:top w:val="outset" w:sz="6" w:space="0" w:color="auto"/>
                                      <w:left w:val="outset" w:sz="6" w:space="0" w:color="auto"/>
                                      <w:bottom w:val="outset" w:sz="6" w:space="0" w:color="auto"/>
                                      <w:right w:val="outset" w:sz="6" w:space="0" w:color="auto"/>
                                    </w:tcBorders>
                                    <w:vAlign w:val="center"/>
                                  </w:tcPr>
                                  <w:p w:rsidR="00723F2F" w:rsidRPr="003D4F11" w:rsidDel="00723F2F" w:rsidRDefault="00723F2F" w:rsidP="005A2C99">
                                    <w:pPr>
                                      <w:rPr>
                                        <w:del w:id="972" w:author="Lisa Wald" w:date="2016-06-06T15:15:00Z"/>
                                        <w:rFonts w:ascii="Verdana" w:hAnsi="Verdana"/>
                                        <w:sz w:val="20"/>
                                        <w:szCs w:val="20"/>
                                      </w:rPr>
                                    </w:pPr>
                                    <w:del w:id="973" w:author="Lisa Wald" w:date="2016-06-06T15:15:00Z">
                                      <w:r w:rsidRPr="003D4F11" w:rsidDel="00723F2F">
                                        <w:rPr>
                                          <w:rFonts w:ascii="Verdana" w:hAnsi="Verdana"/>
                                          <w:sz w:val="20"/>
                                          <w:szCs w:val="20"/>
                                        </w:rPr>
                                        <w:delText>330(e)</w:delText>
                                      </w:r>
                                    </w:del>
                                  </w:p>
                                </w:tc>
                                <w:tc>
                                  <w:tcPr>
                                    <w:tcW w:w="950" w:type="pct"/>
                                    <w:tcBorders>
                                      <w:top w:val="outset" w:sz="6" w:space="0" w:color="auto"/>
                                      <w:left w:val="outset" w:sz="6" w:space="0" w:color="auto"/>
                                      <w:bottom w:val="outset" w:sz="6" w:space="0" w:color="auto"/>
                                      <w:right w:val="outset" w:sz="6" w:space="0" w:color="auto"/>
                                    </w:tcBorders>
                                    <w:vAlign w:val="center"/>
                                  </w:tcPr>
                                  <w:p w:rsidR="00723F2F" w:rsidRPr="003D4F11" w:rsidDel="00723F2F" w:rsidRDefault="00723F2F" w:rsidP="005A2C99">
                                    <w:pPr>
                                      <w:rPr>
                                        <w:del w:id="974" w:author="Lisa Wald" w:date="2016-06-06T15:15:00Z"/>
                                        <w:rFonts w:ascii="Verdana" w:hAnsi="Verdana"/>
                                        <w:sz w:val="20"/>
                                        <w:szCs w:val="20"/>
                                      </w:rPr>
                                    </w:pPr>
                                  </w:p>
                                </w:tc>
                                <w:tc>
                                  <w:tcPr>
                                    <w:tcW w:w="950" w:type="pct"/>
                                    <w:tcBorders>
                                      <w:top w:val="outset" w:sz="6" w:space="0" w:color="auto"/>
                                      <w:left w:val="outset" w:sz="6" w:space="0" w:color="auto"/>
                                      <w:bottom w:val="outset" w:sz="6" w:space="0" w:color="auto"/>
                                      <w:right w:val="outset" w:sz="6" w:space="0" w:color="auto"/>
                                    </w:tcBorders>
                                    <w:vAlign w:val="center"/>
                                  </w:tcPr>
                                  <w:p w:rsidR="00723F2F" w:rsidRPr="003D4F11" w:rsidDel="00723F2F" w:rsidRDefault="00723F2F" w:rsidP="005A2C99">
                                    <w:pPr>
                                      <w:rPr>
                                        <w:del w:id="975" w:author="Lisa Wald" w:date="2016-06-06T15:15:00Z"/>
                                        <w:rFonts w:ascii="Verdana" w:hAnsi="Verdana"/>
                                        <w:sz w:val="20"/>
                                        <w:szCs w:val="20"/>
                                      </w:rPr>
                                    </w:pPr>
                                  </w:p>
                                </w:tc>
                                <w:tc>
                                  <w:tcPr>
                                    <w:tcW w:w="950" w:type="pct"/>
                                    <w:tcBorders>
                                      <w:top w:val="outset" w:sz="6" w:space="0" w:color="auto"/>
                                      <w:left w:val="outset" w:sz="6" w:space="0" w:color="auto"/>
                                      <w:bottom w:val="outset" w:sz="6" w:space="0" w:color="auto"/>
                                      <w:right w:val="outset" w:sz="6" w:space="0" w:color="auto"/>
                                    </w:tcBorders>
                                    <w:vAlign w:val="center"/>
                                  </w:tcPr>
                                  <w:p w:rsidR="00723F2F" w:rsidRPr="003D4F11" w:rsidDel="00723F2F" w:rsidRDefault="00723F2F" w:rsidP="005A2C99">
                                    <w:pPr>
                                      <w:rPr>
                                        <w:del w:id="976" w:author="Lisa Wald" w:date="2016-06-06T15:15:00Z"/>
                                        <w:rFonts w:ascii="Verdana" w:hAnsi="Verdana"/>
                                        <w:sz w:val="20"/>
                                        <w:szCs w:val="20"/>
                                      </w:rPr>
                                    </w:pPr>
                                  </w:p>
                                </w:tc>
                                <w:tc>
                                  <w:tcPr>
                                    <w:tcW w:w="0" w:type="auto"/>
                                    <w:tcBorders>
                                      <w:top w:val="single" w:sz="4" w:space="0" w:color="auto"/>
                                      <w:bottom w:val="single" w:sz="4" w:space="0" w:color="auto"/>
                                    </w:tcBorders>
                                    <w:vAlign w:val="center"/>
                                  </w:tcPr>
                                  <w:p w:rsidR="00723F2F" w:rsidRPr="003D4F11" w:rsidDel="00723F2F" w:rsidRDefault="00723F2F" w:rsidP="005A2C99">
                                    <w:pPr>
                                      <w:rPr>
                                        <w:del w:id="977" w:author="Lisa Wald" w:date="2016-06-06T15:15:00Z"/>
                                        <w:rFonts w:ascii="Verdana" w:hAnsi="Verdana"/>
                                        <w:sz w:val="20"/>
                                        <w:szCs w:val="20"/>
                                      </w:rPr>
                                    </w:pPr>
                                  </w:p>
                                </w:tc>
                              </w:tr>
                              <w:tr w:rsidR="00723F2F" w:rsidRPr="003D4F11" w:rsidDel="00723F2F" w:rsidTr="005A2C99">
                                <w:trPr>
                                  <w:jc w:val="center"/>
                                  <w:del w:id="978" w:author="Lisa Wald" w:date="2016-06-06T15:15:00Z"/>
                                </w:trPr>
                                <w:tc>
                                  <w:tcPr>
                                    <w:tcW w:w="950" w:type="pct"/>
                                    <w:tcBorders>
                                      <w:top w:val="outset" w:sz="6" w:space="0" w:color="auto"/>
                                      <w:left w:val="outset" w:sz="6" w:space="0" w:color="auto"/>
                                      <w:bottom w:val="outset" w:sz="6" w:space="0" w:color="auto"/>
                                      <w:right w:val="outset" w:sz="6" w:space="0" w:color="auto"/>
                                    </w:tcBorders>
                                    <w:vAlign w:val="center"/>
                                  </w:tcPr>
                                  <w:p w:rsidR="00723F2F" w:rsidRPr="003D4F11" w:rsidDel="00723F2F" w:rsidRDefault="00723F2F" w:rsidP="005A2C99">
                                    <w:pPr>
                                      <w:rPr>
                                        <w:del w:id="979" w:author="Lisa Wald" w:date="2016-06-06T15:15:00Z"/>
                                        <w:rFonts w:ascii="Verdana" w:hAnsi="Verdana"/>
                                        <w:sz w:val="20"/>
                                        <w:szCs w:val="20"/>
                                      </w:rPr>
                                    </w:pPr>
                                    <w:del w:id="980" w:author="Lisa Wald" w:date="2016-06-06T15:15:00Z">
                                      <w:r w:rsidRPr="003D4F11" w:rsidDel="00723F2F">
                                        <w:rPr>
                                          <w:rFonts w:ascii="Verdana" w:hAnsi="Verdana"/>
                                          <w:sz w:val="20"/>
                                          <w:szCs w:val="20"/>
                                        </w:rPr>
                                        <w:delText>330(i)</w:delText>
                                      </w:r>
                                    </w:del>
                                  </w:p>
                                </w:tc>
                                <w:tc>
                                  <w:tcPr>
                                    <w:tcW w:w="950" w:type="pct"/>
                                    <w:tcBorders>
                                      <w:top w:val="outset" w:sz="6" w:space="0" w:color="auto"/>
                                      <w:left w:val="outset" w:sz="6" w:space="0" w:color="auto"/>
                                      <w:bottom w:val="outset" w:sz="6" w:space="0" w:color="auto"/>
                                      <w:right w:val="outset" w:sz="6" w:space="0" w:color="auto"/>
                                    </w:tcBorders>
                                    <w:vAlign w:val="center"/>
                                  </w:tcPr>
                                  <w:p w:rsidR="00723F2F" w:rsidRPr="003D4F11" w:rsidDel="00723F2F" w:rsidRDefault="00723F2F" w:rsidP="005A2C99">
                                    <w:pPr>
                                      <w:rPr>
                                        <w:del w:id="981" w:author="Lisa Wald" w:date="2016-06-06T15:15:00Z"/>
                                        <w:rFonts w:ascii="Verdana" w:hAnsi="Verdana"/>
                                        <w:sz w:val="20"/>
                                        <w:szCs w:val="20"/>
                                      </w:rPr>
                                    </w:pPr>
                                  </w:p>
                                </w:tc>
                                <w:tc>
                                  <w:tcPr>
                                    <w:tcW w:w="950" w:type="pct"/>
                                    <w:tcBorders>
                                      <w:top w:val="outset" w:sz="6" w:space="0" w:color="auto"/>
                                      <w:left w:val="outset" w:sz="6" w:space="0" w:color="auto"/>
                                      <w:bottom w:val="outset" w:sz="6" w:space="0" w:color="auto"/>
                                      <w:right w:val="outset" w:sz="6" w:space="0" w:color="auto"/>
                                    </w:tcBorders>
                                    <w:vAlign w:val="center"/>
                                  </w:tcPr>
                                  <w:p w:rsidR="00723F2F" w:rsidRPr="003D4F11" w:rsidDel="00723F2F" w:rsidRDefault="00723F2F" w:rsidP="005A2C99">
                                    <w:pPr>
                                      <w:rPr>
                                        <w:del w:id="982" w:author="Lisa Wald" w:date="2016-06-06T15:15:00Z"/>
                                        <w:rFonts w:ascii="Verdana" w:hAnsi="Verdana"/>
                                        <w:sz w:val="20"/>
                                        <w:szCs w:val="20"/>
                                      </w:rPr>
                                    </w:pPr>
                                  </w:p>
                                </w:tc>
                                <w:tc>
                                  <w:tcPr>
                                    <w:tcW w:w="950" w:type="pct"/>
                                    <w:tcBorders>
                                      <w:top w:val="outset" w:sz="6" w:space="0" w:color="auto"/>
                                      <w:left w:val="outset" w:sz="6" w:space="0" w:color="auto"/>
                                      <w:bottom w:val="outset" w:sz="6" w:space="0" w:color="auto"/>
                                      <w:right w:val="outset" w:sz="6" w:space="0" w:color="auto"/>
                                    </w:tcBorders>
                                    <w:vAlign w:val="center"/>
                                  </w:tcPr>
                                  <w:p w:rsidR="00723F2F" w:rsidRPr="003D4F11" w:rsidDel="00723F2F" w:rsidRDefault="00723F2F" w:rsidP="005A2C99">
                                    <w:pPr>
                                      <w:rPr>
                                        <w:del w:id="983" w:author="Lisa Wald" w:date="2016-06-06T15:15:00Z"/>
                                        <w:rFonts w:ascii="Verdana" w:hAnsi="Verdana"/>
                                        <w:sz w:val="20"/>
                                        <w:szCs w:val="20"/>
                                      </w:rPr>
                                    </w:pPr>
                                  </w:p>
                                </w:tc>
                                <w:tc>
                                  <w:tcPr>
                                    <w:tcW w:w="0" w:type="auto"/>
                                    <w:tcBorders>
                                      <w:top w:val="single" w:sz="4" w:space="0" w:color="auto"/>
                                      <w:bottom w:val="single" w:sz="4" w:space="0" w:color="auto"/>
                                    </w:tcBorders>
                                    <w:vAlign w:val="center"/>
                                  </w:tcPr>
                                  <w:p w:rsidR="00723F2F" w:rsidRPr="003D4F11" w:rsidDel="00723F2F" w:rsidRDefault="00723F2F" w:rsidP="005A2C99">
                                    <w:pPr>
                                      <w:rPr>
                                        <w:del w:id="984" w:author="Lisa Wald" w:date="2016-06-06T15:15:00Z"/>
                                        <w:rFonts w:ascii="Verdana" w:hAnsi="Verdana"/>
                                        <w:sz w:val="20"/>
                                        <w:szCs w:val="20"/>
                                      </w:rPr>
                                    </w:pPr>
                                  </w:p>
                                </w:tc>
                              </w:tr>
                              <w:tr w:rsidR="00723F2F" w:rsidRPr="003D4F11" w:rsidDel="00723F2F" w:rsidTr="005A2C99">
                                <w:trPr>
                                  <w:jc w:val="center"/>
                                  <w:del w:id="985" w:author="Lisa Wald" w:date="2016-06-06T15:15:00Z"/>
                                </w:trPr>
                                <w:tc>
                                  <w:tcPr>
                                    <w:tcW w:w="950" w:type="pct"/>
                                    <w:tcBorders>
                                      <w:top w:val="outset" w:sz="6" w:space="0" w:color="auto"/>
                                      <w:left w:val="outset" w:sz="6" w:space="0" w:color="auto"/>
                                      <w:bottom w:val="outset" w:sz="6" w:space="0" w:color="auto"/>
                                      <w:right w:val="outset" w:sz="6" w:space="0" w:color="auto"/>
                                    </w:tcBorders>
                                    <w:vAlign w:val="center"/>
                                  </w:tcPr>
                                  <w:p w:rsidR="00723F2F" w:rsidRPr="003D4F11" w:rsidDel="00723F2F" w:rsidRDefault="00723F2F" w:rsidP="005A2C99">
                                    <w:pPr>
                                      <w:rPr>
                                        <w:del w:id="986" w:author="Lisa Wald" w:date="2016-06-06T15:15:00Z"/>
                                        <w:rFonts w:ascii="Verdana" w:hAnsi="Verdana"/>
                                        <w:sz w:val="20"/>
                                        <w:szCs w:val="20"/>
                                      </w:rPr>
                                    </w:pPr>
                                    <w:del w:id="987" w:author="Lisa Wald" w:date="2016-06-06T15:15:00Z">
                                      <w:r w:rsidRPr="003D4F11" w:rsidDel="00723F2F">
                                        <w:rPr>
                                          <w:rFonts w:ascii="Verdana" w:hAnsi="Verdana"/>
                                          <w:sz w:val="20"/>
                                          <w:szCs w:val="20"/>
                                        </w:rPr>
                                        <w:lastRenderedPageBreak/>
                                        <w:delText>330(h)</w:delText>
                                      </w:r>
                                    </w:del>
                                  </w:p>
                                </w:tc>
                                <w:tc>
                                  <w:tcPr>
                                    <w:tcW w:w="950" w:type="pct"/>
                                    <w:tcBorders>
                                      <w:top w:val="outset" w:sz="6" w:space="0" w:color="auto"/>
                                      <w:left w:val="outset" w:sz="6" w:space="0" w:color="auto"/>
                                      <w:bottom w:val="outset" w:sz="6" w:space="0" w:color="auto"/>
                                      <w:right w:val="outset" w:sz="6" w:space="0" w:color="auto"/>
                                    </w:tcBorders>
                                    <w:vAlign w:val="center"/>
                                  </w:tcPr>
                                  <w:p w:rsidR="00723F2F" w:rsidRPr="003D4F11" w:rsidDel="00723F2F" w:rsidRDefault="00723F2F" w:rsidP="005A2C99">
                                    <w:pPr>
                                      <w:rPr>
                                        <w:del w:id="988" w:author="Lisa Wald" w:date="2016-06-06T15:15:00Z"/>
                                        <w:rFonts w:ascii="Verdana" w:hAnsi="Verdana"/>
                                        <w:sz w:val="20"/>
                                        <w:szCs w:val="20"/>
                                      </w:rPr>
                                    </w:pPr>
                                  </w:p>
                                </w:tc>
                                <w:tc>
                                  <w:tcPr>
                                    <w:tcW w:w="950" w:type="pct"/>
                                    <w:tcBorders>
                                      <w:top w:val="outset" w:sz="6" w:space="0" w:color="auto"/>
                                      <w:left w:val="outset" w:sz="6" w:space="0" w:color="auto"/>
                                      <w:bottom w:val="outset" w:sz="6" w:space="0" w:color="auto"/>
                                      <w:right w:val="outset" w:sz="6" w:space="0" w:color="auto"/>
                                    </w:tcBorders>
                                    <w:vAlign w:val="center"/>
                                  </w:tcPr>
                                  <w:p w:rsidR="00723F2F" w:rsidRPr="003D4F11" w:rsidDel="00723F2F" w:rsidRDefault="00723F2F" w:rsidP="005A2C99">
                                    <w:pPr>
                                      <w:rPr>
                                        <w:del w:id="989" w:author="Lisa Wald" w:date="2016-06-06T15:15:00Z"/>
                                        <w:rFonts w:ascii="Verdana" w:hAnsi="Verdana"/>
                                        <w:sz w:val="20"/>
                                        <w:szCs w:val="20"/>
                                      </w:rPr>
                                    </w:pPr>
                                  </w:p>
                                </w:tc>
                                <w:tc>
                                  <w:tcPr>
                                    <w:tcW w:w="950" w:type="pct"/>
                                    <w:tcBorders>
                                      <w:top w:val="outset" w:sz="6" w:space="0" w:color="auto"/>
                                      <w:left w:val="outset" w:sz="6" w:space="0" w:color="auto"/>
                                      <w:bottom w:val="outset" w:sz="6" w:space="0" w:color="auto"/>
                                      <w:right w:val="outset" w:sz="6" w:space="0" w:color="auto"/>
                                    </w:tcBorders>
                                    <w:vAlign w:val="center"/>
                                  </w:tcPr>
                                  <w:p w:rsidR="00723F2F" w:rsidRPr="003D4F11" w:rsidDel="00723F2F" w:rsidRDefault="00723F2F" w:rsidP="005A2C99">
                                    <w:pPr>
                                      <w:rPr>
                                        <w:del w:id="990" w:author="Lisa Wald" w:date="2016-06-06T15:15:00Z"/>
                                        <w:rFonts w:ascii="Verdana" w:hAnsi="Verdana"/>
                                        <w:sz w:val="20"/>
                                        <w:szCs w:val="20"/>
                                      </w:rPr>
                                    </w:pPr>
                                  </w:p>
                                </w:tc>
                                <w:tc>
                                  <w:tcPr>
                                    <w:tcW w:w="0" w:type="auto"/>
                                    <w:tcBorders>
                                      <w:top w:val="single" w:sz="4" w:space="0" w:color="auto"/>
                                      <w:bottom w:val="single" w:sz="4" w:space="0" w:color="auto"/>
                                    </w:tcBorders>
                                    <w:vAlign w:val="center"/>
                                  </w:tcPr>
                                  <w:p w:rsidR="00723F2F" w:rsidRPr="003D4F11" w:rsidDel="00723F2F" w:rsidRDefault="00723F2F" w:rsidP="005A2C99">
                                    <w:pPr>
                                      <w:rPr>
                                        <w:del w:id="991" w:author="Lisa Wald" w:date="2016-06-06T15:15:00Z"/>
                                        <w:rFonts w:ascii="Verdana" w:hAnsi="Verdana"/>
                                        <w:sz w:val="20"/>
                                        <w:szCs w:val="20"/>
                                      </w:rPr>
                                    </w:pPr>
                                  </w:p>
                                </w:tc>
                              </w:tr>
                              <w:tr w:rsidR="00723F2F" w:rsidRPr="003D4F11" w:rsidDel="00723F2F" w:rsidTr="005A2C99">
                                <w:trPr>
                                  <w:jc w:val="center"/>
                                  <w:del w:id="992" w:author="Lisa Wald" w:date="2016-06-06T15:15:00Z"/>
                                </w:trPr>
                                <w:tc>
                                  <w:tcPr>
                                    <w:tcW w:w="950" w:type="pct"/>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993" w:author="Lisa Wald" w:date="2016-06-06T15:15:00Z"/>
                                        <w:rFonts w:ascii="Verdana" w:hAnsi="Verdana"/>
                                        <w:sz w:val="20"/>
                                        <w:szCs w:val="20"/>
                                      </w:rPr>
                                    </w:pPr>
                                    <w:del w:id="994" w:author="Lisa Wald" w:date="2016-06-06T15:15:00Z">
                                      <w:r w:rsidRPr="003D4F11" w:rsidDel="00723F2F">
                                        <w:rPr>
                                          <w:rFonts w:ascii="Verdana" w:hAnsi="Verdana"/>
                                          <w:sz w:val="20"/>
                                          <w:szCs w:val="20"/>
                                        </w:rPr>
                                        <w:delText>Total Section 330 Funding/Total Patients</w:delText>
                                      </w:r>
                                    </w:del>
                                  </w:p>
                                </w:tc>
                                <w:tc>
                                  <w:tcPr>
                                    <w:tcW w:w="950" w:type="pct"/>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995" w:author="Lisa Wald" w:date="2016-06-06T15:15:00Z"/>
                                        <w:rFonts w:ascii="Verdana" w:hAnsi="Verdana"/>
                                        <w:sz w:val="20"/>
                                        <w:szCs w:val="20"/>
                                      </w:rPr>
                                    </w:pPr>
                                    <w:del w:id="996" w:author="Lisa Wald" w:date="2016-06-06T15:15:00Z">
                                      <w:r w:rsidRPr="003D4F11" w:rsidDel="00723F2F">
                                        <w:rPr>
                                          <w:rFonts w:ascii="Verdana" w:hAnsi="Verdana"/>
                                          <w:sz w:val="20"/>
                                          <w:szCs w:val="20"/>
                                        </w:rPr>
                                        <w:delText>$</w:delText>
                                      </w:r>
                                    </w:del>
                                  </w:p>
                                </w:tc>
                                <w:tc>
                                  <w:tcPr>
                                    <w:tcW w:w="950" w:type="pct"/>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997" w:author="Lisa Wald" w:date="2016-06-06T15:15:00Z"/>
                                        <w:rFonts w:ascii="Verdana" w:hAnsi="Verdana"/>
                                        <w:sz w:val="20"/>
                                        <w:szCs w:val="20"/>
                                      </w:rPr>
                                    </w:pPr>
                                    <w:del w:id="998" w:author="Lisa Wald" w:date="2016-06-06T15:15:00Z">
                                      <w:r w:rsidRPr="003D4F11" w:rsidDel="00723F2F">
                                        <w:rPr>
                                          <w:rFonts w:ascii="Verdana" w:hAnsi="Verdana"/>
                                          <w:sz w:val="20"/>
                                          <w:szCs w:val="20"/>
                                        </w:rPr>
                                        <w:delText>$</w:delText>
                                      </w:r>
                                    </w:del>
                                  </w:p>
                                </w:tc>
                                <w:tc>
                                  <w:tcPr>
                                    <w:tcW w:w="950" w:type="pct"/>
                                    <w:tcBorders>
                                      <w:top w:val="outset" w:sz="6" w:space="0" w:color="auto"/>
                                      <w:left w:val="outset" w:sz="6" w:space="0" w:color="auto"/>
                                      <w:bottom w:val="outset" w:sz="6" w:space="0" w:color="auto"/>
                                      <w:right w:val="outset" w:sz="6" w:space="0" w:color="auto"/>
                                    </w:tcBorders>
                                    <w:vAlign w:val="center"/>
                                    <w:hideMark/>
                                  </w:tcPr>
                                  <w:p w:rsidR="00723F2F" w:rsidRPr="003D4F11" w:rsidDel="00723F2F" w:rsidRDefault="00723F2F" w:rsidP="005A2C99">
                                    <w:pPr>
                                      <w:rPr>
                                        <w:del w:id="999" w:author="Lisa Wald" w:date="2016-06-06T15:15:00Z"/>
                                        <w:rFonts w:ascii="Verdana" w:hAnsi="Verdana"/>
                                        <w:sz w:val="20"/>
                                        <w:szCs w:val="20"/>
                                      </w:rPr>
                                    </w:pPr>
                                  </w:p>
                                </w:tc>
                                <w:tc>
                                  <w:tcPr>
                                    <w:tcW w:w="0" w:type="auto"/>
                                    <w:tcBorders>
                                      <w:top w:val="single" w:sz="4" w:space="0" w:color="auto"/>
                                      <w:bottom w:val="outset" w:sz="6" w:space="0" w:color="auto"/>
                                    </w:tcBorders>
                                    <w:vAlign w:val="center"/>
                                    <w:hideMark/>
                                  </w:tcPr>
                                  <w:p w:rsidR="00723F2F" w:rsidRPr="003D4F11" w:rsidDel="00723F2F" w:rsidRDefault="00723F2F" w:rsidP="005A2C99">
                                    <w:pPr>
                                      <w:rPr>
                                        <w:del w:id="1000" w:author="Lisa Wald" w:date="2016-06-06T15:15:00Z"/>
                                        <w:rFonts w:ascii="Verdana" w:hAnsi="Verdana"/>
                                        <w:sz w:val="20"/>
                                        <w:szCs w:val="20"/>
                                      </w:rPr>
                                    </w:pPr>
                                  </w:p>
                                </w:tc>
                              </w:tr>
                            </w:tbl>
                            <w:p w:rsidR="00723F2F" w:rsidRPr="003D4F11" w:rsidDel="00723F2F" w:rsidRDefault="00723F2F" w:rsidP="005A2C99">
                              <w:pPr>
                                <w:jc w:val="center"/>
                                <w:rPr>
                                  <w:del w:id="1001" w:author="Lisa Wald" w:date="2016-06-06T15:15:00Z"/>
                                  <w:rFonts w:ascii="Verdana" w:hAnsi="Verdana"/>
                                  <w:sz w:val="20"/>
                                  <w:szCs w:val="20"/>
                                </w:rPr>
                              </w:pPr>
                            </w:p>
                          </w:tc>
                        </w:tr>
                      </w:tbl>
                      <w:p w:rsidR="00723F2F" w:rsidRPr="003D4F11" w:rsidDel="00723F2F" w:rsidRDefault="00723F2F" w:rsidP="005A2C99">
                        <w:pPr>
                          <w:rPr>
                            <w:del w:id="1002" w:author="Lisa Wald" w:date="2016-06-06T15:15:00Z"/>
                            <w:rFonts w:ascii="Verdana" w:hAnsi="Verdana"/>
                            <w:sz w:val="20"/>
                            <w:szCs w:val="20"/>
                          </w:rPr>
                        </w:pPr>
                      </w:p>
                    </w:tc>
                  </w:tr>
                  <w:tr w:rsidR="00723F2F" w:rsidRPr="003D4F11" w:rsidDel="00723F2F" w:rsidTr="005A2C99">
                    <w:trPr>
                      <w:tblCellSpacing w:w="7" w:type="dxa"/>
                      <w:jc w:val="center"/>
                      <w:del w:id="1003"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12501"/>
                          <w:gridCol w:w="1045"/>
                        </w:tblGrid>
                        <w:tr w:rsidR="00723F2F" w:rsidRPr="003D4F11" w:rsidDel="00723F2F" w:rsidTr="005A2C99">
                          <w:trPr>
                            <w:tblCellSpacing w:w="0" w:type="dxa"/>
                            <w:del w:id="1004" w:author="Lisa Wald" w:date="2016-06-06T15:15:00Z"/>
                          </w:trPr>
                          <w:tc>
                            <w:tcPr>
                              <w:tcW w:w="0" w:type="auto"/>
                              <w:vAlign w:val="center"/>
                              <w:hideMark/>
                            </w:tcPr>
                            <w:p w:rsidR="00723F2F" w:rsidRPr="003D4F11" w:rsidDel="00723F2F" w:rsidRDefault="00723F2F" w:rsidP="005A2C99">
                              <w:pPr>
                                <w:rPr>
                                  <w:del w:id="1005" w:author="Lisa Wald" w:date="2016-06-06T15:15:00Z"/>
                                  <w:rFonts w:ascii="Verdana" w:hAnsi="Verdana"/>
                                  <w:sz w:val="20"/>
                                  <w:szCs w:val="20"/>
                                </w:rPr>
                              </w:pPr>
                              <w:del w:id="1006" w:author="Lisa Wald" w:date="2016-06-06T15:15:00Z">
                                <w:r w:rsidRPr="003D4F11" w:rsidDel="00723F2F">
                                  <w:rPr>
                                    <w:rFonts w:ascii="Verdana" w:hAnsi="Verdana"/>
                                    <w:b/>
                                    <w:bCs/>
                                    <w:sz w:val="20"/>
                                    <w:szCs w:val="20"/>
                                  </w:rPr>
                                  <w:lastRenderedPageBreak/>
                                  <w:delText xml:space="preserve">Click "Save" button to save all information within this page. </w:delText>
                                </w:r>
                              </w:del>
                            </w:p>
                          </w:tc>
                          <w:tc>
                            <w:tcPr>
                              <w:tcW w:w="0" w:type="auto"/>
                              <w:vAlign w:val="center"/>
                              <w:hideMark/>
                            </w:tcPr>
                            <w:p w:rsidR="00723F2F" w:rsidRPr="003D4F11" w:rsidDel="00723F2F" w:rsidRDefault="00723F2F" w:rsidP="005A2C99">
                              <w:pPr>
                                <w:jc w:val="right"/>
                                <w:rPr>
                                  <w:del w:id="1007" w:author="Lisa Wald" w:date="2016-06-06T15:15:00Z"/>
                                  <w:rFonts w:ascii="Verdana" w:hAnsi="Verdana"/>
                                  <w:sz w:val="20"/>
                                  <w:szCs w:val="20"/>
                                </w:rPr>
                              </w:pPr>
                              <w:del w:id="1008" w:author="Lisa Wald" w:date="2016-06-06T15:15:00Z">
                                <w:r w:rsidRPr="003D4F11" w:rsidDel="00723F2F">
                                  <w:rPr>
                                    <w:rFonts w:ascii="Verdana" w:hAnsi="Verdana"/>
                                    <w:sz w:val="20"/>
                                    <w:szCs w:val="20"/>
                                  </w:rPr>
                                  <w:object w:dxaOrig="225" w:dyaOrig="225">
                                    <v:shape id="_x0000_i1416" type="#_x0000_t75" style="width:28.35pt;height:20.2pt" o:ole="">
                                      <v:imagedata r:id="rId71" o:title=""/>
                                    </v:shape>
                                    <w:control r:id="rId72" w:name="DefaultOcxName78" w:shapeid="_x0000_i1416"/>
                                  </w:object>
                                </w:r>
                              </w:del>
                            </w:p>
                          </w:tc>
                        </w:tr>
                      </w:tbl>
                      <w:p w:rsidR="00723F2F" w:rsidRPr="003D4F11" w:rsidDel="00723F2F" w:rsidRDefault="00723F2F" w:rsidP="005A2C99">
                        <w:pPr>
                          <w:rPr>
                            <w:del w:id="1009" w:author="Lisa Wald" w:date="2016-06-06T15:15:00Z"/>
                            <w:rFonts w:ascii="Verdana" w:hAnsi="Verdana"/>
                            <w:sz w:val="20"/>
                            <w:szCs w:val="20"/>
                          </w:rPr>
                        </w:pPr>
                      </w:p>
                    </w:tc>
                  </w:tr>
                  <w:tr w:rsidR="00723F2F" w:rsidRPr="003D4F11" w:rsidDel="00723F2F" w:rsidTr="005A2C99">
                    <w:trPr>
                      <w:tblCellSpacing w:w="7" w:type="dxa"/>
                      <w:jc w:val="center"/>
                      <w:del w:id="1010"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24"/>
                        </w:tblGrid>
                        <w:tr w:rsidR="00723F2F" w:rsidRPr="003D4F11" w:rsidDel="00723F2F" w:rsidTr="005A2C99">
                          <w:trPr>
                            <w:tblCellSpacing w:w="0" w:type="dxa"/>
                            <w:del w:id="1011" w:author="Lisa Wald" w:date="2016-06-06T15:15:00Z"/>
                          </w:trPr>
                          <w:tc>
                            <w:tcPr>
                              <w:tcW w:w="150" w:type="pct"/>
                              <w:tcBorders>
                                <w:top w:val="outset" w:sz="6" w:space="0" w:color="auto"/>
                                <w:left w:val="outset" w:sz="6" w:space="0" w:color="auto"/>
                                <w:bottom w:val="outset" w:sz="6" w:space="0" w:color="auto"/>
                              </w:tcBorders>
                              <w:shd w:val="clear" w:color="auto" w:fill="D9D9D9" w:themeFill="background1" w:themeFillShade="D9"/>
                              <w:hideMark/>
                            </w:tcPr>
                            <w:p w:rsidR="00723F2F" w:rsidRPr="003D4F11" w:rsidDel="00723F2F" w:rsidRDefault="00723F2F" w:rsidP="005A2C99">
                              <w:pPr>
                                <w:rPr>
                                  <w:del w:id="1012" w:author="Lisa Wald" w:date="2016-06-06T15:15:00Z"/>
                                  <w:rFonts w:ascii="Verdana" w:hAnsi="Verdana"/>
                                  <w:sz w:val="20"/>
                                  <w:szCs w:val="20"/>
                                </w:rPr>
                              </w:pPr>
                              <w:del w:id="1013" w:author="Lisa Wald" w:date="2016-06-06T15:15:00Z">
                                <w:r w:rsidRPr="003D4F11" w:rsidDel="00723F2F">
                                  <w:rPr>
                                    <w:rFonts w:ascii="Verdana" w:hAnsi="Verdana"/>
                                    <w:b/>
                                    <w:bCs/>
                                    <w:sz w:val="20"/>
                                    <w:szCs w:val="20"/>
                                  </w:rPr>
                                  <w:delText xml:space="preserve">10. </w:delText>
                                </w:r>
                              </w:del>
                            </w:p>
                          </w:tc>
                          <w:tc>
                            <w:tcPr>
                              <w:tcW w:w="0" w:type="auto"/>
                              <w:tcBorders>
                                <w:top w:val="outset" w:sz="6" w:space="0" w:color="auto"/>
                                <w:bottom w:val="outset" w:sz="6" w:space="0" w:color="auto"/>
                                <w:right w:val="outset" w:sz="6" w:space="0" w:color="auto"/>
                              </w:tcBorders>
                              <w:shd w:val="clear" w:color="auto" w:fill="D9D9D9" w:themeFill="background1" w:themeFillShade="D9"/>
                              <w:vAlign w:val="center"/>
                              <w:hideMark/>
                            </w:tcPr>
                            <w:p w:rsidR="00723F2F" w:rsidRPr="003D4F11" w:rsidDel="00723F2F" w:rsidRDefault="00723F2F" w:rsidP="005A2C99">
                              <w:pPr>
                                <w:rPr>
                                  <w:del w:id="1014" w:author="Lisa Wald" w:date="2016-06-06T15:15:00Z"/>
                                  <w:rFonts w:ascii="Verdana" w:hAnsi="Verdana"/>
                                  <w:sz w:val="20"/>
                                  <w:szCs w:val="20"/>
                                </w:rPr>
                              </w:pPr>
                              <w:del w:id="1015" w:author="Lisa Wald" w:date="2016-06-06T15:15:00Z">
                                <w:r w:rsidRPr="003D4F11" w:rsidDel="00723F2F">
                                  <w:rPr>
                                    <w:rFonts w:ascii="Verdana" w:hAnsi="Verdana"/>
                                    <w:b/>
                                    <w:bCs/>
                                    <w:sz w:val="20"/>
                                    <w:szCs w:val="20"/>
                                  </w:rPr>
                                  <w:delText>STAFFING</w:delText>
                                </w:r>
                                <w:r w:rsidRPr="003D4F11" w:rsidDel="00723F2F">
                                  <w:rPr>
                                    <w:rFonts w:ascii="Verdana" w:hAnsi="Verdana"/>
                                    <w:sz w:val="20"/>
                                    <w:szCs w:val="20"/>
                                  </w:rPr>
                                  <w:br/>
                                  <w:delText xml:space="preserve">Provide a clear and comprehensive description of the relevant staffing arrangements made to support the proposed new target population and to ensure staffing is/will be sufficient to meet any projected patient/visit increases. The discussion of “staffing” should include non-health center employees if the new target population will be served via contracts and/or subrecipient arrangements. In addition, describe any potential impact on the overall organization’s staffing plan (reference the Financial Impact Analysis as applicable). Specifically describe any key management staff that will supervise/oversee operations related to the new target population and who they will report to within the larger health center organizational structure (e.g. CMO, COO, etc.). </w:delText>
                                </w:r>
                              </w:del>
                            </w:p>
                          </w:tc>
                        </w:tr>
                      </w:tbl>
                      <w:p w:rsidR="00723F2F" w:rsidRPr="003D4F11" w:rsidDel="00723F2F" w:rsidRDefault="00723F2F" w:rsidP="005A2C99">
                        <w:pPr>
                          <w:rPr>
                            <w:del w:id="1016" w:author="Lisa Wald" w:date="2016-06-06T15:15:00Z"/>
                            <w:rFonts w:ascii="Verdana" w:hAnsi="Verdana"/>
                            <w:sz w:val="20"/>
                            <w:szCs w:val="20"/>
                          </w:rPr>
                        </w:pPr>
                      </w:p>
                    </w:tc>
                  </w:tr>
                  <w:tr w:rsidR="00723F2F" w:rsidRPr="003D4F11" w:rsidDel="00723F2F" w:rsidTr="005A2C99">
                    <w:trPr>
                      <w:tblCellSpacing w:w="7" w:type="dxa"/>
                      <w:jc w:val="center"/>
                      <w:del w:id="1017"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1018" w:author="Lisa Wald" w:date="2016-06-06T15:15:00Z"/>
                          </w:trPr>
                          <w:tc>
                            <w:tcPr>
                              <w:tcW w:w="150" w:type="pct"/>
                              <w:hideMark/>
                            </w:tcPr>
                            <w:p w:rsidR="00723F2F" w:rsidRPr="003D4F11" w:rsidDel="00723F2F" w:rsidRDefault="00723F2F" w:rsidP="005A2C99">
                              <w:pPr>
                                <w:rPr>
                                  <w:del w:id="1019"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1020" w:author="Lisa Wald" w:date="2016-06-06T15:15:00Z"/>
                                  <w:rFonts w:ascii="Verdana" w:hAnsi="Verdana"/>
                                  <w:sz w:val="20"/>
                                  <w:szCs w:val="20"/>
                                </w:rPr>
                              </w:pPr>
                              <w:del w:id="1021" w:author="Lisa Wald" w:date="2016-06-06T15:15:00Z">
                                <w:r w:rsidRPr="003D4F11" w:rsidDel="00723F2F">
                                  <w:rPr>
                                    <w:rFonts w:ascii="Verdana" w:hAnsi="Verdana"/>
                                    <w:sz w:val="20"/>
                                    <w:szCs w:val="20"/>
                                  </w:rPr>
                                  <w:delText>Maximum paragraph(s) allowed approximately: 3 (3000 character(s) remaining)</w:delText>
                                </w:r>
                                <w:r w:rsidRPr="003D4F11" w:rsidDel="00723F2F">
                                  <w:rPr>
                                    <w:rFonts w:ascii="Verdana" w:hAnsi="Verdana"/>
                                    <w:sz w:val="20"/>
                                    <w:szCs w:val="20"/>
                                  </w:rPr>
                                  <w:br/>
                                </w:r>
                                <w:r w:rsidRPr="003D4F11" w:rsidDel="00723F2F">
                                  <w:rPr>
                                    <w:rFonts w:ascii="Verdana" w:hAnsi="Verdana"/>
                                    <w:sz w:val="20"/>
                                    <w:szCs w:val="20"/>
                                  </w:rPr>
                                  <w:object w:dxaOrig="225" w:dyaOrig="225">
                                    <v:shape id="_x0000_i1415" type="#_x0000_t75" style="width:132.55pt;height:66.55pt" o:ole="">
                                      <v:imagedata r:id="rId11" o:title=""/>
                                    </v:shape>
                                    <w:control r:id="rId73" w:name="DefaultOcxName79" w:shapeid="_x0000_i1415"/>
                                  </w:object>
                                </w:r>
                              </w:del>
                            </w:p>
                          </w:tc>
                        </w:tr>
                      </w:tbl>
                      <w:p w:rsidR="00723F2F" w:rsidRPr="003D4F11" w:rsidDel="00723F2F" w:rsidRDefault="00723F2F" w:rsidP="005A2C99">
                        <w:pPr>
                          <w:rPr>
                            <w:del w:id="1022" w:author="Lisa Wald" w:date="2016-06-06T15:15:00Z"/>
                            <w:rFonts w:ascii="Verdana" w:hAnsi="Verdana"/>
                            <w:sz w:val="20"/>
                            <w:szCs w:val="20"/>
                          </w:rPr>
                        </w:pPr>
                      </w:p>
                    </w:tc>
                  </w:tr>
                  <w:tr w:rsidR="00723F2F" w:rsidRPr="003D4F11" w:rsidDel="00723F2F" w:rsidTr="005A2C99">
                    <w:trPr>
                      <w:tblCellSpacing w:w="7" w:type="dxa"/>
                      <w:jc w:val="center"/>
                      <w:del w:id="1023"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24"/>
                        </w:tblGrid>
                        <w:tr w:rsidR="00723F2F" w:rsidRPr="003D4F11" w:rsidDel="00723F2F" w:rsidTr="005A2C99">
                          <w:trPr>
                            <w:tblCellSpacing w:w="0" w:type="dxa"/>
                            <w:del w:id="1024" w:author="Lisa Wald" w:date="2016-06-06T15:15:00Z"/>
                          </w:trPr>
                          <w:tc>
                            <w:tcPr>
                              <w:tcW w:w="150" w:type="pct"/>
                              <w:tcBorders>
                                <w:top w:val="outset" w:sz="6" w:space="0" w:color="auto"/>
                                <w:left w:val="outset" w:sz="6" w:space="0" w:color="auto"/>
                                <w:bottom w:val="outset" w:sz="6" w:space="0" w:color="auto"/>
                              </w:tcBorders>
                              <w:shd w:val="clear" w:color="auto" w:fill="D9D9D9" w:themeFill="background1" w:themeFillShade="D9"/>
                              <w:hideMark/>
                            </w:tcPr>
                            <w:p w:rsidR="00723F2F" w:rsidRPr="003D4F11" w:rsidDel="00723F2F" w:rsidRDefault="00723F2F" w:rsidP="005A2C99">
                              <w:pPr>
                                <w:rPr>
                                  <w:del w:id="1025" w:author="Lisa Wald" w:date="2016-06-06T15:15:00Z"/>
                                  <w:rFonts w:ascii="Verdana" w:hAnsi="Verdana"/>
                                  <w:sz w:val="20"/>
                                  <w:szCs w:val="20"/>
                                </w:rPr>
                              </w:pPr>
                              <w:del w:id="1026" w:author="Lisa Wald" w:date="2016-06-06T15:15:00Z">
                                <w:r w:rsidRPr="003D4F11" w:rsidDel="00723F2F">
                                  <w:rPr>
                                    <w:rFonts w:ascii="Verdana" w:hAnsi="Verdana"/>
                                    <w:b/>
                                    <w:bCs/>
                                    <w:sz w:val="20"/>
                                    <w:szCs w:val="20"/>
                                  </w:rPr>
                                  <w:delText xml:space="preserve">11. </w:delText>
                                </w:r>
                              </w:del>
                            </w:p>
                          </w:tc>
                          <w:tc>
                            <w:tcPr>
                              <w:tcW w:w="0" w:type="auto"/>
                              <w:tcBorders>
                                <w:top w:val="outset" w:sz="6" w:space="0" w:color="auto"/>
                                <w:bottom w:val="outset" w:sz="6" w:space="0" w:color="auto"/>
                                <w:right w:val="outset" w:sz="6" w:space="0" w:color="auto"/>
                              </w:tcBorders>
                              <w:shd w:val="clear" w:color="auto" w:fill="D9D9D9" w:themeFill="background1" w:themeFillShade="D9"/>
                              <w:vAlign w:val="center"/>
                              <w:hideMark/>
                            </w:tcPr>
                            <w:p w:rsidR="00723F2F" w:rsidRPr="003D4F11" w:rsidDel="00723F2F" w:rsidRDefault="00723F2F" w:rsidP="005A2C99">
                              <w:pPr>
                                <w:rPr>
                                  <w:del w:id="1027" w:author="Lisa Wald" w:date="2016-06-06T15:15:00Z"/>
                                  <w:rFonts w:ascii="Verdana" w:hAnsi="Verdana"/>
                                  <w:sz w:val="20"/>
                                  <w:szCs w:val="20"/>
                                </w:rPr>
                              </w:pPr>
                              <w:del w:id="1028" w:author="Lisa Wald" w:date="2016-06-06T15:15:00Z">
                                <w:r w:rsidRPr="003D4F11" w:rsidDel="00723F2F">
                                  <w:rPr>
                                    <w:rFonts w:ascii="Verdana" w:hAnsi="Verdana"/>
                                    <w:b/>
                                    <w:bCs/>
                                    <w:sz w:val="20"/>
                                    <w:szCs w:val="20"/>
                                  </w:rPr>
                                  <w:delText>HEALTH CENTER STATUS</w:delText>
                                </w:r>
                                <w:r w:rsidRPr="003D4F11" w:rsidDel="00723F2F">
                                  <w:rPr>
                                    <w:rFonts w:ascii="Verdana" w:hAnsi="Verdana"/>
                                    <w:sz w:val="20"/>
                                    <w:szCs w:val="20"/>
                                  </w:rPr>
                                  <w:br/>
                                  <w:delText xml:space="preserve">Discuss any major changes in the health center’s staffing, financial position, governance, and/or other operational areas, as well as any unresolved areas of non-compliance with Program Requirements (e.g. active Progressive Action conditions) in the past 12 months that might impact the health center’s ability to implement the proposed change in scope. </w:delText>
                                </w:r>
                              </w:del>
                            </w:p>
                          </w:tc>
                        </w:tr>
                      </w:tbl>
                      <w:p w:rsidR="00723F2F" w:rsidRPr="003D4F11" w:rsidDel="00723F2F" w:rsidRDefault="00723F2F" w:rsidP="005A2C99">
                        <w:pPr>
                          <w:rPr>
                            <w:del w:id="1029" w:author="Lisa Wald" w:date="2016-06-06T15:15:00Z"/>
                            <w:rFonts w:ascii="Verdana" w:hAnsi="Verdana"/>
                            <w:sz w:val="20"/>
                            <w:szCs w:val="20"/>
                          </w:rPr>
                        </w:pPr>
                      </w:p>
                    </w:tc>
                  </w:tr>
                  <w:tr w:rsidR="00723F2F" w:rsidRPr="003D4F11" w:rsidDel="00723F2F" w:rsidTr="005A2C99">
                    <w:trPr>
                      <w:tblCellSpacing w:w="7" w:type="dxa"/>
                      <w:jc w:val="center"/>
                      <w:del w:id="1030"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1031" w:author="Lisa Wald" w:date="2016-06-06T15:15:00Z"/>
                          </w:trPr>
                          <w:tc>
                            <w:tcPr>
                              <w:tcW w:w="150" w:type="pct"/>
                              <w:hideMark/>
                            </w:tcPr>
                            <w:p w:rsidR="00723F2F" w:rsidRPr="003D4F11" w:rsidDel="00723F2F" w:rsidRDefault="00723F2F" w:rsidP="005A2C99">
                              <w:pPr>
                                <w:rPr>
                                  <w:del w:id="1032"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1033" w:author="Lisa Wald" w:date="2016-06-06T15:15:00Z"/>
                                  <w:rFonts w:ascii="Verdana" w:hAnsi="Verdana"/>
                                  <w:sz w:val="20"/>
                                  <w:szCs w:val="20"/>
                                </w:rPr>
                              </w:pPr>
                              <w:del w:id="1034" w:author="Lisa Wald" w:date="2016-06-06T15:15:00Z">
                                <w:r w:rsidRPr="003D4F11" w:rsidDel="00723F2F">
                                  <w:rPr>
                                    <w:rFonts w:ascii="Verdana" w:hAnsi="Verdana"/>
                                    <w:sz w:val="20"/>
                                    <w:szCs w:val="20"/>
                                  </w:rPr>
                                  <w:delText>Maximum paragraph(s) allowed approximately: 3 (3000 character(s) remaining)</w:delText>
                                </w:r>
                                <w:r w:rsidRPr="003D4F11" w:rsidDel="00723F2F">
                                  <w:rPr>
                                    <w:rFonts w:ascii="Verdana" w:hAnsi="Verdana"/>
                                    <w:sz w:val="20"/>
                                    <w:szCs w:val="20"/>
                                  </w:rPr>
                                  <w:br/>
                                </w:r>
                                <w:r w:rsidRPr="003D4F11" w:rsidDel="00723F2F">
                                  <w:rPr>
                                    <w:rFonts w:ascii="Verdana" w:hAnsi="Verdana"/>
                                    <w:sz w:val="20"/>
                                    <w:szCs w:val="20"/>
                                  </w:rPr>
                                  <w:lastRenderedPageBreak/>
                                  <w:object w:dxaOrig="225" w:dyaOrig="225">
                                    <v:shape id="_x0000_i1414" type="#_x0000_t75" style="width:132.55pt;height:66.55pt" o:ole="">
                                      <v:imagedata r:id="rId11" o:title=""/>
                                    </v:shape>
                                    <w:control r:id="rId74" w:name="DefaultOcxName80" w:shapeid="_x0000_i1414"/>
                                  </w:object>
                                </w:r>
                              </w:del>
                            </w:p>
                          </w:tc>
                        </w:tr>
                      </w:tbl>
                      <w:p w:rsidR="00723F2F" w:rsidRPr="003D4F11" w:rsidDel="00723F2F" w:rsidRDefault="00723F2F" w:rsidP="005A2C99">
                        <w:pPr>
                          <w:rPr>
                            <w:del w:id="1035" w:author="Lisa Wald" w:date="2016-06-06T15:15:00Z"/>
                            <w:rFonts w:ascii="Verdana" w:hAnsi="Verdana"/>
                            <w:sz w:val="20"/>
                            <w:szCs w:val="20"/>
                          </w:rPr>
                        </w:pPr>
                      </w:p>
                    </w:tc>
                  </w:tr>
                  <w:tr w:rsidR="00723F2F" w:rsidRPr="003D4F11" w:rsidDel="00723F2F" w:rsidTr="005A2C99">
                    <w:trPr>
                      <w:tblCellSpacing w:w="7" w:type="dxa"/>
                      <w:jc w:val="center"/>
                      <w:del w:id="1036"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24"/>
                        </w:tblGrid>
                        <w:tr w:rsidR="00723F2F" w:rsidRPr="003D4F11" w:rsidDel="00723F2F" w:rsidTr="005A2C99">
                          <w:trPr>
                            <w:tblCellSpacing w:w="0" w:type="dxa"/>
                            <w:del w:id="1037" w:author="Lisa Wald" w:date="2016-06-06T15:15:00Z"/>
                          </w:trPr>
                          <w:tc>
                            <w:tcPr>
                              <w:tcW w:w="150" w:type="pct"/>
                              <w:tcBorders>
                                <w:top w:val="outset" w:sz="6" w:space="0" w:color="auto"/>
                                <w:left w:val="outset" w:sz="6" w:space="0" w:color="auto"/>
                                <w:bottom w:val="outset" w:sz="6" w:space="0" w:color="auto"/>
                              </w:tcBorders>
                              <w:shd w:val="clear" w:color="auto" w:fill="D9D9D9" w:themeFill="background1" w:themeFillShade="D9"/>
                              <w:hideMark/>
                            </w:tcPr>
                            <w:p w:rsidR="00723F2F" w:rsidRPr="003D4F11" w:rsidDel="00723F2F" w:rsidRDefault="00723F2F" w:rsidP="005A2C99">
                              <w:pPr>
                                <w:rPr>
                                  <w:del w:id="1038" w:author="Lisa Wald" w:date="2016-06-06T15:15:00Z"/>
                                  <w:rFonts w:ascii="Verdana" w:hAnsi="Verdana"/>
                                  <w:sz w:val="20"/>
                                  <w:szCs w:val="20"/>
                                </w:rPr>
                              </w:pPr>
                              <w:del w:id="1039" w:author="Lisa Wald" w:date="2016-06-06T15:15:00Z">
                                <w:r w:rsidRPr="003D4F11" w:rsidDel="00723F2F">
                                  <w:rPr>
                                    <w:rFonts w:ascii="Verdana" w:hAnsi="Verdana"/>
                                    <w:b/>
                                    <w:bCs/>
                                    <w:sz w:val="20"/>
                                    <w:szCs w:val="20"/>
                                  </w:rPr>
                                  <w:lastRenderedPageBreak/>
                                  <w:delText xml:space="preserve">12. </w:delText>
                                </w:r>
                              </w:del>
                            </w:p>
                          </w:tc>
                          <w:tc>
                            <w:tcPr>
                              <w:tcW w:w="0" w:type="auto"/>
                              <w:tcBorders>
                                <w:top w:val="outset" w:sz="6" w:space="0" w:color="auto"/>
                                <w:bottom w:val="outset" w:sz="6" w:space="0" w:color="auto"/>
                                <w:right w:val="outset" w:sz="6" w:space="0" w:color="auto"/>
                              </w:tcBorders>
                              <w:shd w:val="clear" w:color="auto" w:fill="D9D9D9" w:themeFill="background1" w:themeFillShade="D9"/>
                              <w:vAlign w:val="center"/>
                              <w:hideMark/>
                            </w:tcPr>
                            <w:p w:rsidR="00723F2F" w:rsidRPr="003D4F11" w:rsidDel="00723F2F" w:rsidRDefault="00723F2F" w:rsidP="005A2C99">
                              <w:pPr>
                                <w:rPr>
                                  <w:del w:id="1040" w:author="Lisa Wald" w:date="2016-06-06T15:15:00Z"/>
                                  <w:rFonts w:ascii="Verdana" w:hAnsi="Verdana"/>
                                  <w:sz w:val="20"/>
                                  <w:szCs w:val="20"/>
                                </w:rPr>
                              </w:pPr>
                              <w:del w:id="1041" w:author="Lisa Wald" w:date="2016-06-06T15:15:00Z">
                                <w:r w:rsidRPr="003D4F11" w:rsidDel="00723F2F">
                                  <w:rPr>
                                    <w:rFonts w:ascii="Verdana" w:hAnsi="Verdana"/>
                                    <w:b/>
                                    <w:bCs/>
                                    <w:sz w:val="20"/>
                                    <w:szCs w:val="20"/>
                                  </w:rPr>
                                  <w:delText>CREDENTIALING AND PRIVILEGING</w:delText>
                                </w:r>
                                <w:r w:rsidRPr="003D4F11" w:rsidDel="00723F2F">
                                  <w:rPr>
                                    <w:rFonts w:ascii="Verdana" w:hAnsi="Verdana"/>
                                    <w:sz w:val="20"/>
                                    <w:szCs w:val="20"/>
                                  </w:rPr>
                                  <w:br/>
                                </w:r>
                                <w:r w:rsidRPr="003D4F11" w:rsidDel="00723F2F">
                                  <w:rPr>
                                    <w:rFonts w:ascii="Verdana" w:hAnsi="Verdana"/>
                                    <w:sz w:val="20"/>
                                    <w:szCs w:val="20"/>
                                  </w:rPr>
                                  <w:br/>
                                  <w:delText xml:space="preserve">How has the health center planned for the appropriate credentialing and privileging of all provider(s) that will serve the new target population in accordance with PIN 2002-22? If there will be no change in provider staffing, state this. </w:delText>
                                </w:r>
                                <w:r w:rsidRPr="003D4F11" w:rsidDel="00723F2F">
                                  <w:rPr>
                                    <w:rFonts w:ascii="Verdana" w:hAnsi="Verdana"/>
                                    <w:sz w:val="20"/>
                                    <w:szCs w:val="20"/>
                                  </w:rPr>
                                  <w:br/>
                                </w:r>
                                <w:r w:rsidRPr="003D4F11" w:rsidDel="00723F2F">
                                  <w:rPr>
                                    <w:rFonts w:ascii="Verdana" w:hAnsi="Verdana"/>
                                    <w:sz w:val="20"/>
                                    <w:szCs w:val="20"/>
                                  </w:rPr>
                                  <w:br/>
                                  <w:delText>In responding, consider the following:</w:delText>
                                </w:r>
                              </w:del>
                            </w:p>
                            <w:p w:rsidR="00723F2F" w:rsidRPr="003D4F11" w:rsidDel="00723F2F" w:rsidRDefault="00723F2F" w:rsidP="005A2C99">
                              <w:pPr>
                                <w:numPr>
                                  <w:ilvl w:val="0"/>
                                  <w:numId w:val="18"/>
                                </w:numPr>
                                <w:spacing w:before="100" w:beforeAutospacing="1" w:after="100" w:afterAutospacing="1" w:line="240" w:lineRule="auto"/>
                                <w:rPr>
                                  <w:del w:id="1042" w:author="Lisa Wald" w:date="2016-06-06T15:15:00Z"/>
                                  <w:rFonts w:ascii="Verdana" w:hAnsi="Verdana"/>
                                  <w:sz w:val="20"/>
                                  <w:szCs w:val="20"/>
                                </w:rPr>
                              </w:pPr>
                              <w:del w:id="1043" w:author="Lisa Wald" w:date="2016-06-06T15:15:00Z">
                                <w:r w:rsidRPr="003D4F11" w:rsidDel="00723F2F">
                                  <w:rPr>
                                    <w:rFonts w:ascii="Verdana" w:hAnsi="Verdana"/>
                                    <w:sz w:val="20"/>
                                    <w:szCs w:val="20"/>
                                  </w:rPr>
                                  <w:delText xml:space="preserve">It is the responsibility of the health center to ensure that all credentialing and privileging of providers has been completed BEFORE providing services to the current or new target population as part of their Federal scope of project. This includes services provided either Directly (Form 5A: Column I) OR via a (Form 5A: Column II) Formal Written Agreement (e.g. contract). For services provided via a Formal Written Referral Arrangement (Column III), the referral provider should be able to assure to the health center that all their providers are appropriately credentialed and privileged individually. </w:delText>
                                </w:r>
                              </w:del>
                            </w:p>
                            <w:p w:rsidR="00723F2F" w:rsidRPr="003D4F11" w:rsidDel="00723F2F" w:rsidRDefault="00723F2F" w:rsidP="005A2C99">
                              <w:pPr>
                                <w:numPr>
                                  <w:ilvl w:val="0"/>
                                  <w:numId w:val="18"/>
                                </w:numPr>
                                <w:spacing w:before="100" w:beforeAutospacing="1" w:after="100" w:afterAutospacing="1" w:line="240" w:lineRule="auto"/>
                                <w:rPr>
                                  <w:del w:id="1044" w:author="Lisa Wald" w:date="2016-06-06T15:15:00Z"/>
                                  <w:rFonts w:ascii="Verdana" w:hAnsi="Verdana"/>
                                  <w:sz w:val="20"/>
                                  <w:szCs w:val="20"/>
                                </w:rPr>
                              </w:pPr>
                              <w:del w:id="1045" w:author="Lisa Wald" w:date="2016-06-06T15:15:00Z">
                                <w:r w:rsidRPr="003D4F11" w:rsidDel="00723F2F">
                                  <w:rPr>
                                    <w:rFonts w:ascii="Verdana" w:hAnsi="Verdana"/>
                                    <w:sz w:val="20"/>
                                    <w:szCs w:val="20"/>
                                  </w:rPr>
                                  <w:delText xml:space="preserve">The health center’s current board-approved policy must cover the required verification of credentials and establishment of privileges to perform any new activities and procedures expected of providers by the health center or be updated to do so (for services provided either Directly (Form 5A: Column I) OR via a (Form 5A: Column II) Formal Written Agreement. </w:delText>
                                </w:r>
                              </w:del>
                            </w:p>
                          </w:tc>
                        </w:tr>
                      </w:tbl>
                      <w:p w:rsidR="00723F2F" w:rsidRPr="003D4F11" w:rsidDel="00723F2F" w:rsidRDefault="00723F2F" w:rsidP="005A2C99">
                        <w:pPr>
                          <w:rPr>
                            <w:del w:id="1046" w:author="Lisa Wald" w:date="2016-06-06T15:15:00Z"/>
                            <w:rFonts w:ascii="Verdana" w:hAnsi="Verdana"/>
                            <w:sz w:val="20"/>
                            <w:szCs w:val="20"/>
                          </w:rPr>
                        </w:pPr>
                      </w:p>
                    </w:tc>
                  </w:tr>
                  <w:tr w:rsidR="00723F2F" w:rsidRPr="003D4F11" w:rsidDel="00723F2F" w:rsidTr="005A2C99">
                    <w:trPr>
                      <w:tblCellSpacing w:w="7" w:type="dxa"/>
                      <w:jc w:val="center"/>
                      <w:del w:id="1047"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1048" w:author="Lisa Wald" w:date="2016-06-06T15:15:00Z"/>
                          </w:trPr>
                          <w:tc>
                            <w:tcPr>
                              <w:tcW w:w="150" w:type="pct"/>
                              <w:hideMark/>
                            </w:tcPr>
                            <w:p w:rsidR="00723F2F" w:rsidRPr="003D4F11" w:rsidDel="00723F2F" w:rsidRDefault="00723F2F" w:rsidP="005A2C99">
                              <w:pPr>
                                <w:rPr>
                                  <w:del w:id="1049"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1050" w:author="Lisa Wald" w:date="2016-06-06T15:15:00Z"/>
                                  <w:rFonts w:ascii="Verdana" w:hAnsi="Verdana"/>
                                  <w:sz w:val="20"/>
                                  <w:szCs w:val="20"/>
                                </w:rPr>
                              </w:pPr>
                              <w:del w:id="1051" w:author="Lisa Wald" w:date="2016-06-06T15:15:00Z">
                                <w:r w:rsidRPr="003D4F11" w:rsidDel="00723F2F">
                                  <w:rPr>
                                    <w:rFonts w:ascii="Verdana" w:hAnsi="Verdana"/>
                                    <w:sz w:val="20"/>
                                    <w:szCs w:val="20"/>
                                  </w:rPr>
                                  <w:delText>Maximum paragraph(s) allowed approximately: 3 (3000 character(s) remaining)</w:delText>
                                </w:r>
                                <w:r w:rsidRPr="003D4F11" w:rsidDel="00723F2F">
                                  <w:rPr>
                                    <w:rFonts w:ascii="Verdana" w:hAnsi="Verdana"/>
                                    <w:sz w:val="20"/>
                                    <w:szCs w:val="20"/>
                                  </w:rPr>
                                  <w:br/>
                                </w:r>
                                <w:r w:rsidRPr="003D4F11" w:rsidDel="00723F2F">
                                  <w:rPr>
                                    <w:rFonts w:ascii="Verdana" w:hAnsi="Verdana"/>
                                    <w:sz w:val="20"/>
                                    <w:szCs w:val="20"/>
                                  </w:rPr>
                                  <w:object w:dxaOrig="225" w:dyaOrig="225">
                                    <v:shape id="_x0000_i1413" type="#_x0000_t75" style="width:132.55pt;height:66.55pt" o:ole="">
                                      <v:imagedata r:id="rId11" o:title=""/>
                                    </v:shape>
                                    <w:control r:id="rId75" w:name="DefaultOcxName81" w:shapeid="_x0000_i1413"/>
                                  </w:object>
                                </w:r>
                              </w:del>
                            </w:p>
                          </w:tc>
                        </w:tr>
                      </w:tbl>
                      <w:p w:rsidR="00723F2F" w:rsidRPr="003D4F11" w:rsidDel="00723F2F" w:rsidRDefault="00723F2F" w:rsidP="005A2C99">
                        <w:pPr>
                          <w:rPr>
                            <w:del w:id="1052" w:author="Lisa Wald" w:date="2016-06-06T15:15:00Z"/>
                            <w:rFonts w:ascii="Verdana" w:hAnsi="Verdana"/>
                            <w:sz w:val="20"/>
                            <w:szCs w:val="20"/>
                          </w:rPr>
                        </w:pPr>
                      </w:p>
                    </w:tc>
                  </w:tr>
                  <w:tr w:rsidR="00723F2F" w:rsidRPr="003D4F11" w:rsidDel="00723F2F" w:rsidTr="005A2C99">
                    <w:trPr>
                      <w:tblCellSpacing w:w="7" w:type="dxa"/>
                      <w:jc w:val="center"/>
                      <w:del w:id="1053"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24"/>
                        </w:tblGrid>
                        <w:tr w:rsidR="00723F2F" w:rsidRPr="003D4F11" w:rsidDel="00723F2F" w:rsidTr="005A2C99">
                          <w:trPr>
                            <w:tblCellSpacing w:w="0" w:type="dxa"/>
                            <w:del w:id="1054" w:author="Lisa Wald" w:date="2016-06-06T15:15:00Z"/>
                          </w:trPr>
                          <w:tc>
                            <w:tcPr>
                              <w:tcW w:w="150" w:type="pct"/>
                              <w:tcBorders>
                                <w:top w:val="outset" w:sz="6" w:space="0" w:color="auto"/>
                                <w:left w:val="outset" w:sz="6" w:space="0" w:color="auto"/>
                                <w:bottom w:val="outset" w:sz="6" w:space="0" w:color="auto"/>
                              </w:tcBorders>
                              <w:shd w:val="clear" w:color="auto" w:fill="D9D9D9" w:themeFill="background1" w:themeFillShade="D9"/>
                              <w:hideMark/>
                            </w:tcPr>
                            <w:p w:rsidR="00723F2F" w:rsidRPr="003D4F11" w:rsidDel="00723F2F" w:rsidRDefault="00723F2F" w:rsidP="005A2C99">
                              <w:pPr>
                                <w:rPr>
                                  <w:del w:id="1055" w:author="Lisa Wald" w:date="2016-06-06T15:15:00Z"/>
                                  <w:rFonts w:ascii="Verdana" w:hAnsi="Verdana"/>
                                  <w:sz w:val="20"/>
                                  <w:szCs w:val="20"/>
                                </w:rPr>
                              </w:pPr>
                              <w:del w:id="1056" w:author="Lisa Wald" w:date="2016-06-06T15:15:00Z">
                                <w:r w:rsidRPr="003D4F11" w:rsidDel="00723F2F">
                                  <w:rPr>
                                    <w:rFonts w:ascii="Verdana" w:hAnsi="Verdana"/>
                                    <w:b/>
                                    <w:bCs/>
                                    <w:sz w:val="20"/>
                                    <w:szCs w:val="20"/>
                                  </w:rPr>
                                  <w:delText xml:space="preserve">13. </w:delText>
                                </w:r>
                              </w:del>
                            </w:p>
                          </w:tc>
                          <w:tc>
                            <w:tcPr>
                              <w:tcW w:w="0" w:type="auto"/>
                              <w:tcBorders>
                                <w:top w:val="outset" w:sz="6" w:space="0" w:color="auto"/>
                                <w:bottom w:val="outset" w:sz="6" w:space="0" w:color="auto"/>
                                <w:right w:val="outset" w:sz="6" w:space="0" w:color="auto"/>
                              </w:tcBorders>
                              <w:shd w:val="clear" w:color="auto" w:fill="D9D9D9" w:themeFill="background1" w:themeFillShade="D9"/>
                              <w:vAlign w:val="center"/>
                              <w:hideMark/>
                            </w:tcPr>
                            <w:p w:rsidR="00723F2F" w:rsidRPr="003D4F11" w:rsidDel="00723F2F" w:rsidRDefault="00723F2F" w:rsidP="005A2C99">
                              <w:pPr>
                                <w:rPr>
                                  <w:del w:id="1057" w:author="Lisa Wald" w:date="2016-06-06T15:15:00Z"/>
                                  <w:rFonts w:ascii="Verdana" w:hAnsi="Verdana"/>
                                  <w:sz w:val="20"/>
                                  <w:szCs w:val="20"/>
                                </w:rPr>
                              </w:pPr>
                              <w:del w:id="1058" w:author="Lisa Wald" w:date="2016-06-06T15:15:00Z">
                                <w:r w:rsidRPr="003D4F11" w:rsidDel="00723F2F">
                                  <w:rPr>
                                    <w:rFonts w:ascii="Verdana" w:hAnsi="Verdana"/>
                                    <w:b/>
                                    <w:bCs/>
                                    <w:sz w:val="20"/>
                                    <w:szCs w:val="20"/>
                                  </w:rPr>
                                  <w:delText>QUALITY IMPROVEMENT/ASSURANCE PLAN</w:delText>
                                </w:r>
                                <w:r w:rsidRPr="003D4F11" w:rsidDel="00723F2F">
                                  <w:rPr>
                                    <w:rFonts w:ascii="Verdana" w:hAnsi="Verdana"/>
                                    <w:sz w:val="20"/>
                                    <w:szCs w:val="20"/>
                                  </w:rPr>
                                  <w:br/>
                                </w:r>
                                <w:r w:rsidRPr="003D4F11" w:rsidDel="00723F2F">
                                  <w:rPr>
                                    <w:rFonts w:ascii="Verdana" w:hAnsi="Verdana"/>
                                    <w:sz w:val="20"/>
                                    <w:szCs w:val="20"/>
                                  </w:rPr>
                                  <w:br/>
                                  <w:delText xml:space="preserve">How will the proposed new target population be integrated into and assessed via the health center’s quality improvement/assurance and risk management plans? In responding, please address the following: </w:delText>
                                </w:r>
                              </w:del>
                            </w:p>
                            <w:p w:rsidR="00723F2F" w:rsidRPr="003D4F11" w:rsidDel="00723F2F" w:rsidRDefault="00723F2F" w:rsidP="005A2C99">
                              <w:pPr>
                                <w:numPr>
                                  <w:ilvl w:val="0"/>
                                  <w:numId w:val="19"/>
                                </w:numPr>
                                <w:spacing w:before="100" w:beforeAutospacing="1" w:after="100" w:afterAutospacing="1" w:line="240" w:lineRule="auto"/>
                                <w:rPr>
                                  <w:del w:id="1059" w:author="Lisa Wald" w:date="2016-06-06T15:15:00Z"/>
                                  <w:rFonts w:ascii="Verdana" w:hAnsi="Verdana"/>
                                  <w:sz w:val="20"/>
                                  <w:szCs w:val="20"/>
                                </w:rPr>
                              </w:pPr>
                              <w:del w:id="1060" w:author="Lisa Wald" w:date="2016-06-06T15:15:00Z">
                                <w:r w:rsidRPr="003D4F11" w:rsidDel="00723F2F">
                                  <w:rPr>
                                    <w:rFonts w:ascii="Verdana" w:hAnsi="Verdana"/>
                                    <w:sz w:val="20"/>
                                    <w:szCs w:val="20"/>
                                  </w:rPr>
                                  <w:lastRenderedPageBreak/>
                                  <w:delText xml:space="preserve">Will the new target population be integrated into the current QI/QA plan? </w:delText>
                                </w:r>
                              </w:del>
                            </w:p>
                            <w:p w:rsidR="00723F2F" w:rsidRPr="003D4F11" w:rsidDel="00723F2F" w:rsidRDefault="00723F2F" w:rsidP="005A2C99">
                              <w:pPr>
                                <w:numPr>
                                  <w:ilvl w:val="0"/>
                                  <w:numId w:val="19"/>
                                </w:numPr>
                                <w:spacing w:before="100" w:beforeAutospacing="1" w:after="100" w:afterAutospacing="1" w:line="240" w:lineRule="auto"/>
                                <w:rPr>
                                  <w:del w:id="1061" w:author="Lisa Wald" w:date="2016-06-06T15:15:00Z"/>
                                  <w:rFonts w:ascii="Verdana" w:hAnsi="Verdana"/>
                                  <w:sz w:val="20"/>
                                  <w:szCs w:val="20"/>
                                </w:rPr>
                              </w:pPr>
                              <w:del w:id="1062" w:author="Lisa Wald" w:date="2016-06-06T15:15:00Z">
                                <w:r w:rsidRPr="003D4F11" w:rsidDel="00723F2F">
                                  <w:rPr>
                                    <w:rFonts w:ascii="Verdana" w:hAnsi="Verdana"/>
                                    <w:sz w:val="20"/>
                                    <w:szCs w:val="20"/>
                                  </w:rPr>
                                  <w:delText xml:space="preserve">Are risk management plans in place to assure that any appropriate liability coverage areas related to providing services to the new target population will be addressed (e.g. non-medical/dental professional liability coverage, general liability coverage, automobile and collision coverage, fire coverage, theft coverage, etc.)? </w:delText>
                                </w:r>
                              </w:del>
                            </w:p>
                          </w:tc>
                        </w:tr>
                      </w:tbl>
                      <w:p w:rsidR="00723F2F" w:rsidRPr="003D4F11" w:rsidDel="00723F2F" w:rsidRDefault="00723F2F" w:rsidP="005A2C99">
                        <w:pPr>
                          <w:rPr>
                            <w:del w:id="1063" w:author="Lisa Wald" w:date="2016-06-06T15:15:00Z"/>
                            <w:rFonts w:ascii="Verdana" w:hAnsi="Verdana"/>
                            <w:sz w:val="20"/>
                            <w:szCs w:val="20"/>
                          </w:rPr>
                        </w:pPr>
                      </w:p>
                    </w:tc>
                  </w:tr>
                  <w:tr w:rsidR="00723F2F" w:rsidRPr="003D4F11" w:rsidDel="00723F2F" w:rsidTr="005A2C99">
                    <w:trPr>
                      <w:tblCellSpacing w:w="7" w:type="dxa"/>
                      <w:jc w:val="center"/>
                      <w:del w:id="1064"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1065" w:author="Lisa Wald" w:date="2016-06-06T15:15:00Z"/>
                          </w:trPr>
                          <w:tc>
                            <w:tcPr>
                              <w:tcW w:w="150" w:type="pct"/>
                              <w:hideMark/>
                            </w:tcPr>
                            <w:p w:rsidR="00723F2F" w:rsidRPr="003D4F11" w:rsidDel="00723F2F" w:rsidRDefault="00723F2F" w:rsidP="005A2C99">
                              <w:pPr>
                                <w:rPr>
                                  <w:del w:id="1066"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1067" w:author="Lisa Wald" w:date="2016-06-06T15:15:00Z"/>
                                  <w:rFonts w:ascii="Verdana" w:hAnsi="Verdana"/>
                                  <w:sz w:val="20"/>
                                  <w:szCs w:val="20"/>
                                </w:rPr>
                              </w:pPr>
                              <w:del w:id="1068" w:author="Lisa Wald" w:date="2016-06-06T15:15:00Z">
                                <w:r w:rsidRPr="003D4F11" w:rsidDel="00723F2F">
                                  <w:rPr>
                                    <w:rFonts w:ascii="Verdana" w:hAnsi="Verdana"/>
                                    <w:sz w:val="20"/>
                                    <w:szCs w:val="20"/>
                                  </w:rPr>
                                  <w:delText>Maximum paragraph(s) allowed approximately: 3 (3000 character(s) remaining)</w:delText>
                                </w:r>
                                <w:r w:rsidRPr="003D4F11" w:rsidDel="00723F2F">
                                  <w:rPr>
                                    <w:rFonts w:ascii="Verdana" w:hAnsi="Verdana"/>
                                    <w:sz w:val="20"/>
                                    <w:szCs w:val="20"/>
                                  </w:rPr>
                                  <w:br/>
                                </w:r>
                                <w:r w:rsidRPr="003D4F11" w:rsidDel="00723F2F">
                                  <w:rPr>
                                    <w:rFonts w:ascii="Verdana" w:hAnsi="Verdana"/>
                                    <w:sz w:val="20"/>
                                    <w:szCs w:val="20"/>
                                  </w:rPr>
                                  <w:object w:dxaOrig="225" w:dyaOrig="225">
                                    <v:shape id="_x0000_i1412" type="#_x0000_t75" style="width:132.55pt;height:66.55pt" o:ole="">
                                      <v:imagedata r:id="rId11" o:title=""/>
                                    </v:shape>
                                    <w:control r:id="rId76" w:name="DefaultOcxName82" w:shapeid="_x0000_i1412"/>
                                  </w:object>
                                </w:r>
                              </w:del>
                            </w:p>
                          </w:tc>
                        </w:tr>
                      </w:tbl>
                      <w:p w:rsidR="00723F2F" w:rsidRPr="003D4F11" w:rsidDel="00723F2F" w:rsidRDefault="00723F2F" w:rsidP="005A2C99">
                        <w:pPr>
                          <w:rPr>
                            <w:del w:id="1069" w:author="Lisa Wald" w:date="2016-06-06T15:15:00Z"/>
                            <w:rFonts w:ascii="Verdana" w:hAnsi="Verdana"/>
                            <w:sz w:val="20"/>
                            <w:szCs w:val="20"/>
                          </w:rPr>
                        </w:pPr>
                      </w:p>
                    </w:tc>
                  </w:tr>
                  <w:tr w:rsidR="00723F2F" w:rsidRPr="003D4F11" w:rsidDel="00723F2F" w:rsidTr="005A2C99">
                    <w:trPr>
                      <w:tblCellSpacing w:w="7" w:type="dxa"/>
                      <w:jc w:val="center"/>
                      <w:del w:id="1070"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12501"/>
                          <w:gridCol w:w="1045"/>
                        </w:tblGrid>
                        <w:tr w:rsidR="00723F2F" w:rsidRPr="003D4F11" w:rsidDel="00723F2F" w:rsidTr="005A2C99">
                          <w:trPr>
                            <w:tblCellSpacing w:w="0" w:type="dxa"/>
                            <w:del w:id="1071" w:author="Lisa Wald" w:date="2016-06-06T15:15:00Z"/>
                          </w:trPr>
                          <w:tc>
                            <w:tcPr>
                              <w:tcW w:w="0" w:type="auto"/>
                              <w:vAlign w:val="center"/>
                              <w:hideMark/>
                            </w:tcPr>
                            <w:p w:rsidR="00723F2F" w:rsidRPr="003D4F11" w:rsidDel="00723F2F" w:rsidRDefault="00723F2F" w:rsidP="005A2C99">
                              <w:pPr>
                                <w:rPr>
                                  <w:del w:id="1072" w:author="Lisa Wald" w:date="2016-06-06T15:15:00Z"/>
                                  <w:rFonts w:ascii="Verdana" w:hAnsi="Verdana"/>
                                  <w:sz w:val="20"/>
                                  <w:szCs w:val="20"/>
                                </w:rPr>
                              </w:pPr>
                              <w:del w:id="1073" w:author="Lisa Wald" w:date="2016-06-06T15:15:00Z">
                                <w:r w:rsidRPr="003D4F11" w:rsidDel="00723F2F">
                                  <w:rPr>
                                    <w:rFonts w:ascii="Verdana" w:hAnsi="Verdana"/>
                                    <w:b/>
                                    <w:bCs/>
                                    <w:sz w:val="20"/>
                                    <w:szCs w:val="20"/>
                                  </w:rPr>
                                  <w:delText xml:space="preserve">Click "Save" button to save all information within this page. </w:delText>
                                </w:r>
                              </w:del>
                            </w:p>
                          </w:tc>
                          <w:tc>
                            <w:tcPr>
                              <w:tcW w:w="0" w:type="auto"/>
                              <w:vAlign w:val="center"/>
                              <w:hideMark/>
                            </w:tcPr>
                            <w:p w:rsidR="00723F2F" w:rsidRPr="003D4F11" w:rsidDel="00723F2F" w:rsidRDefault="00723F2F" w:rsidP="005A2C99">
                              <w:pPr>
                                <w:jc w:val="right"/>
                                <w:rPr>
                                  <w:del w:id="1074" w:author="Lisa Wald" w:date="2016-06-06T15:15:00Z"/>
                                  <w:rFonts w:ascii="Verdana" w:hAnsi="Verdana"/>
                                  <w:sz w:val="20"/>
                                  <w:szCs w:val="20"/>
                                </w:rPr>
                              </w:pPr>
                              <w:del w:id="1075" w:author="Lisa Wald" w:date="2016-06-06T15:15:00Z">
                                <w:r w:rsidRPr="003D4F11" w:rsidDel="00723F2F">
                                  <w:rPr>
                                    <w:rFonts w:ascii="Verdana" w:hAnsi="Verdana"/>
                                    <w:sz w:val="20"/>
                                    <w:szCs w:val="20"/>
                                  </w:rPr>
                                  <w:object w:dxaOrig="225" w:dyaOrig="225">
                                    <v:shape id="_x0000_i1411" type="#_x0000_t75" style="width:28.35pt;height:20.2pt" o:ole="">
                                      <v:imagedata r:id="rId77" o:title=""/>
                                    </v:shape>
                                    <w:control r:id="rId78" w:name="DefaultOcxName83" w:shapeid="_x0000_i1411"/>
                                  </w:object>
                                </w:r>
                              </w:del>
                            </w:p>
                          </w:tc>
                        </w:tr>
                      </w:tbl>
                      <w:p w:rsidR="00723F2F" w:rsidRPr="003D4F11" w:rsidDel="00723F2F" w:rsidRDefault="00723F2F" w:rsidP="005A2C99">
                        <w:pPr>
                          <w:rPr>
                            <w:del w:id="1076" w:author="Lisa Wald" w:date="2016-06-06T15:15:00Z"/>
                            <w:rFonts w:ascii="Verdana" w:hAnsi="Verdana"/>
                            <w:sz w:val="20"/>
                            <w:szCs w:val="20"/>
                          </w:rPr>
                        </w:pPr>
                      </w:p>
                    </w:tc>
                  </w:tr>
                  <w:tr w:rsidR="00723F2F" w:rsidRPr="003D4F11" w:rsidDel="00723F2F" w:rsidTr="005A2C99">
                    <w:trPr>
                      <w:tblCellSpacing w:w="7" w:type="dxa"/>
                      <w:jc w:val="center"/>
                      <w:del w:id="1077"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24"/>
                        </w:tblGrid>
                        <w:tr w:rsidR="00723F2F" w:rsidRPr="003D4F11" w:rsidDel="00723F2F" w:rsidTr="005A2C99">
                          <w:trPr>
                            <w:tblCellSpacing w:w="0" w:type="dxa"/>
                            <w:del w:id="1078" w:author="Lisa Wald" w:date="2016-06-06T15:15:00Z"/>
                          </w:trPr>
                          <w:tc>
                            <w:tcPr>
                              <w:tcW w:w="150" w:type="pct"/>
                              <w:tcBorders>
                                <w:top w:val="outset" w:sz="6" w:space="0" w:color="auto"/>
                                <w:left w:val="outset" w:sz="6" w:space="0" w:color="auto"/>
                                <w:bottom w:val="outset" w:sz="6" w:space="0" w:color="auto"/>
                              </w:tcBorders>
                              <w:shd w:val="clear" w:color="auto" w:fill="D9D9D9" w:themeFill="background1" w:themeFillShade="D9"/>
                              <w:hideMark/>
                            </w:tcPr>
                            <w:p w:rsidR="00723F2F" w:rsidRPr="003D4F11" w:rsidDel="00723F2F" w:rsidRDefault="00723F2F" w:rsidP="005A2C99">
                              <w:pPr>
                                <w:rPr>
                                  <w:del w:id="1079" w:author="Lisa Wald" w:date="2016-06-06T15:15:00Z"/>
                                  <w:rFonts w:ascii="Verdana" w:hAnsi="Verdana"/>
                                  <w:sz w:val="20"/>
                                  <w:szCs w:val="20"/>
                                </w:rPr>
                              </w:pPr>
                              <w:del w:id="1080" w:author="Lisa Wald" w:date="2016-06-06T15:15:00Z">
                                <w:r w:rsidRPr="003D4F11" w:rsidDel="00723F2F">
                                  <w:rPr>
                                    <w:rFonts w:ascii="Verdana" w:hAnsi="Verdana"/>
                                    <w:b/>
                                    <w:bCs/>
                                    <w:sz w:val="20"/>
                                    <w:szCs w:val="20"/>
                                  </w:rPr>
                                  <w:delText xml:space="preserve">14. </w:delText>
                                </w:r>
                              </w:del>
                            </w:p>
                          </w:tc>
                          <w:tc>
                            <w:tcPr>
                              <w:tcW w:w="0" w:type="auto"/>
                              <w:tcBorders>
                                <w:top w:val="outset" w:sz="6" w:space="0" w:color="auto"/>
                                <w:bottom w:val="outset" w:sz="6" w:space="0" w:color="auto"/>
                                <w:right w:val="outset" w:sz="6" w:space="0" w:color="auto"/>
                              </w:tcBorders>
                              <w:shd w:val="clear" w:color="auto" w:fill="D9D9D9" w:themeFill="background1" w:themeFillShade="D9"/>
                              <w:vAlign w:val="center"/>
                              <w:hideMark/>
                            </w:tcPr>
                            <w:p w:rsidR="00723F2F" w:rsidRPr="003D4F11" w:rsidDel="00723F2F" w:rsidRDefault="00723F2F" w:rsidP="005A2C99">
                              <w:pPr>
                                <w:rPr>
                                  <w:del w:id="1081" w:author="Lisa Wald" w:date="2016-06-06T15:15:00Z"/>
                                  <w:rFonts w:ascii="Verdana" w:hAnsi="Verdana"/>
                                  <w:sz w:val="20"/>
                                  <w:szCs w:val="20"/>
                                </w:rPr>
                              </w:pPr>
                              <w:del w:id="1082" w:author="Lisa Wald" w:date="2016-06-06T15:15:00Z">
                                <w:r w:rsidRPr="003D4F11" w:rsidDel="00723F2F">
                                  <w:rPr>
                                    <w:rFonts w:ascii="Verdana" w:hAnsi="Verdana"/>
                                    <w:b/>
                                    <w:bCs/>
                                    <w:sz w:val="20"/>
                                    <w:szCs w:val="20"/>
                                  </w:rPr>
                                  <w:delText>SITES AND SERVICES</w:delText>
                                </w:r>
                                <w:r w:rsidRPr="003D4F11" w:rsidDel="00723F2F">
                                  <w:rPr>
                                    <w:rFonts w:ascii="Verdana" w:hAnsi="Verdana"/>
                                    <w:sz w:val="20"/>
                                    <w:szCs w:val="20"/>
                                  </w:rPr>
                                  <w:br/>
                                </w:r>
                                <w:r w:rsidRPr="003D4F11" w:rsidDel="00723F2F">
                                  <w:rPr>
                                    <w:rFonts w:ascii="Verdana" w:hAnsi="Verdana"/>
                                    <w:sz w:val="20"/>
                                    <w:szCs w:val="20"/>
                                  </w:rPr>
                                  <w:br/>
                                  <w:delText>Will this change in scope result in the need to add new sites, services and/or other locations to the cu</w:delText>
                                </w:r>
                                <w:r w:rsidDel="00723F2F">
                                  <w:rPr>
                                    <w:rFonts w:ascii="Verdana" w:hAnsi="Verdana"/>
                                    <w:sz w:val="20"/>
                                    <w:szCs w:val="20"/>
                                  </w:rPr>
                                  <w:delText>rrent scope of project (Form 5A, Form 5B, Form 5C</w:delText>
                                </w:r>
                                <w:r w:rsidRPr="003D4F11" w:rsidDel="00723F2F">
                                  <w:rPr>
                                    <w:rFonts w:ascii="Verdana" w:hAnsi="Verdana"/>
                                    <w:sz w:val="20"/>
                                    <w:szCs w:val="20"/>
                                  </w:rPr>
                                  <w:delText xml:space="preserve">)? </w:delText>
                                </w:r>
                              </w:del>
                            </w:p>
                          </w:tc>
                        </w:tr>
                      </w:tbl>
                      <w:p w:rsidR="00723F2F" w:rsidRPr="003D4F11" w:rsidDel="00723F2F" w:rsidRDefault="00723F2F" w:rsidP="005A2C99">
                        <w:pPr>
                          <w:rPr>
                            <w:del w:id="1083" w:author="Lisa Wald" w:date="2016-06-06T15:15:00Z"/>
                            <w:rFonts w:ascii="Verdana" w:hAnsi="Verdana"/>
                            <w:sz w:val="20"/>
                            <w:szCs w:val="20"/>
                          </w:rPr>
                        </w:pPr>
                      </w:p>
                    </w:tc>
                  </w:tr>
                  <w:tr w:rsidR="00723F2F" w:rsidRPr="003D4F11" w:rsidDel="00723F2F" w:rsidTr="005A2C99">
                    <w:trPr>
                      <w:tblCellSpacing w:w="7" w:type="dxa"/>
                      <w:jc w:val="center"/>
                      <w:del w:id="1084"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6"/>
                          <w:gridCol w:w="13140"/>
                        </w:tblGrid>
                        <w:tr w:rsidR="00723F2F" w:rsidRPr="003D4F11" w:rsidDel="00723F2F" w:rsidTr="005A2C99">
                          <w:trPr>
                            <w:tblCellSpacing w:w="0" w:type="dxa"/>
                            <w:del w:id="1085" w:author="Lisa Wald" w:date="2016-06-06T15:15:00Z"/>
                          </w:trPr>
                          <w:tc>
                            <w:tcPr>
                              <w:tcW w:w="150" w:type="pct"/>
                              <w:hideMark/>
                            </w:tcPr>
                            <w:p w:rsidR="00723F2F" w:rsidRPr="003D4F11" w:rsidDel="00723F2F" w:rsidRDefault="00723F2F" w:rsidP="005A2C99">
                              <w:pPr>
                                <w:rPr>
                                  <w:del w:id="1086" w:author="Lisa Wald" w:date="2016-06-06T15:15:00Z"/>
                                  <w:rFonts w:ascii="Verdana" w:hAnsi="Verdana"/>
                                  <w:sz w:val="20"/>
                                  <w:szCs w:val="20"/>
                                </w:rPr>
                              </w:pPr>
                            </w:p>
                          </w:tc>
                          <w:tc>
                            <w:tcPr>
                              <w:tcW w:w="0" w:type="auto"/>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11922"/>
                              </w:tblGrid>
                              <w:tr w:rsidR="00723F2F" w:rsidRPr="003D4F11" w:rsidDel="00723F2F" w:rsidTr="005A2C99">
                                <w:trPr>
                                  <w:tblCellSpacing w:w="15" w:type="dxa"/>
                                  <w:del w:id="1087" w:author="Lisa Wald" w:date="2016-06-06T15:15:00Z"/>
                                </w:trPr>
                                <w:tc>
                                  <w:tcPr>
                                    <w:tcW w:w="0" w:type="auto"/>
                                    <w:vAlign w:val="center"/>
                                    <w:hideMark/>
                                  </w:tcPr>
                                  <w:p w:rsidR="00723F2F" w:rsidRPr="003D4F11" w:rsidDel="00723F2F" w:rsidRDefault="00723F2F" w:rsidP="005A2C99">
                                    <w:pPr>
                                      <w:rPr>
                                        <w:del w:id="1088" w:author="Lisa Wald" w:date="2016-06-06T15:15:00Z"/>
                                        <w:rFonts w:ascii="Verdana" w:hAnsi="Verdana"/>
                                        <w:sz w:val="20"/>
                                        <w:szCs w:val="20"/>
                                      </w:rPr>
                                    </w:pPr>
                                    <w:del w:id="1089" w:author="Lisa Wald" w:date="2016-06-06T15:15:00Z">
                                      <w:r w:rsidRPr="003D4F11" w:rsidDel="00723F2F">
                                        <w:rPr>
                                          <w:rFonts w:ascii="Verdana" w:hAnsi="Verdana"/>
                                          <w:sz w:val="20"/>
                                          <w:szCs w:val="20"/>
                                        </w:rPr>
                                        <w:object w:dxaOrig="225" w:dyaOrig="225">
                                          <v:shape id="_x0000_i1410" type="#_x0000_t75" style="width:18pt;height:15.8pt" o:ole="">
                                            <v:imagedata r:id="rId32" o:title=""/>
                                          </v:shape>
                                          <w:control r:id="rId79" w:name="DefaultOcxName84" w:shapeid="_x0000_i1410"/>
                                        </w:object>
                                      </w:r>
                                      <w:r w:rsidRPr="003D4F11" w:rsidDel="00723F2F">
                                        <w:rPr>
                                          <w:rFonts w:ascii="Verdana" w:hAnsi="Verdana"/>
                                          <w:sz w:val="20"/>
                                          <w:szCs w:val="20"/>
                                        </w:rPr>
                                        <w:delText>Yes, but a separate CIS request(s) will be submitted to add all new sites, services and/or other locations to scope</w:delText>
                                      </w:r>
                                    </w:del>
                                  </w:p>
                                </w:tc>
                              </w:tr>
                              <w:tr w:rsidR="00723F2F" w:rsidRPr="003D4F11" w:rsidDel="00723F2F" w:rsidTr="005A2C99">
                                <w:trPr>
                                  <w:tblCellSpacing w:w="15" w:type="dxa"/>
                                  <w:del w:id="1090" w:author="Lisa Wald" w:date="2016-06-06T15:15:00Z"/>
                                </w:trPr>
                                <w:tc>
                                  <w:tcPr>
                                    <w:tcW w:w="0" w:type="auto"/>
                                    <w:vAlign w:val="center"/>
                                    <w:hideMark/>
                                  </w:tcPr>
                                  <w:p w:rsidR="00723F2F" w:rsidRPr="003D4F11" w:rsidDel="00723F2F" w:rsidRDefault="00723F2F" w:rsidP="005A2C99">
                                    <w:pPr>
                                      <w:rPr>
                                        <w:del w:id="1091" w:author="Lisa Wald" w:date="2016-06-06T15:15:00Z"/>
                                        <w:rFonts w:ascii="Verdana" w:hAnsi="Verdana"/>
                                        <w:sz w:val="20"/>
                                        <w:szCs w:val="20"/>
                                      </w:rPr>
                                    </w:pPr>
                                    <w:del w:id="1092" w:author="Lisa Wald" w:date="2016-06-06T15:15:00Z">
                                      <w:r w:rsidRPr="003D4F11" w:rsidDel="00723F2F">
                                        <w:rPr>
                                          <w:rFonts w:ascii="Verdana" w:hAnsi="Verdana"/>
                                          <w:sz w:val="20"/>
                                          <w:szCs w:val="20"/>
                                        </w:rPr>
                                        <w:object w:dxaOrig="225" w:dyaOrig="225">
                                          <v:shape id="_x0000_i1409" type="#_x0000_t75" style="width:18pt;height:15.8pt" o:ole="">
                                            <v:imagedata r:id="rId32" o:title=""/>
                                          </v:shape>
                                          <w:control r:id="rId80" w:name="DefaultOcxName85" w:shapeid="_x0000_i1409"/>
                                        </w:object>
                                      </w:r>
                                      <w:r w:rsidRPr="003D4F11" w:rsidDel="00723F2F">
                                        <w:rPr>
                                          <w:rFonts w:ascii="Verdana" w:hAnsi="Verdana"/>
                                          <w:sz w:val="20"/>
                                          <w:szCs w:val="20"/>
                                        </w:rPr>
                                        <w:delText>No</w:delText>
                                      </w:r>
                                    </w:del>
                                  </w:p>
                                </w:tc>
                              </w:tr>
                            </w:tbl>
                            <w:p w:rsidR="00723F2F" w:rsidRPr="003D4F11" w:rsidDel="00723F2F" w:rsidRDefault="00723F2F" w:rsidP="005A2C99">
                              <w:pPr>
                                <w:rPr>
                                  <w:del w:id="1093" w:author="Lisa Wald" w:date="2016-06-06T15:15:00Z"/>
                                  <w:rFonts w:ascii="Verdana" w:hAnsi="Verdana"/>
                                  <w:sz w:val="20"/>
                                  <w:szCs w:val="20"/>
                                </w:rPr>
                              </w:pPr>
                            </w:p>
                          </w:tc>
                        </w:tr>
                      </w:tbl>
                      <w:p w:rsidR="00723F2F" w:rsidRPr="003D4F11" w:rsidDel="00723F2F" w:rsidRDefault="00723F2F" w:rsidP="005A2C99">
                        <w:pPr>
                          <w:rPr>
                            <w:del w:id="1094" w:author="Lisa Wald" w:date="2016-06-06T15:15:00Z"/>
                            <w:rFonts w:ascii="Verdana" w:hAnsi="Verdana"/>
                            <w:sz w:val="20"/>
                            <w:szCs w:val="20"/>
                          </w:rPr>
                        </w:pPr>
                      </w:p>
                    </w:tc>
                  </w:tr>
                </w:tbl>
                <w:p w:rsidR="00723F2F" w:rsidRPr="003D4F11" w:rsidDel="00723F2F" w:rsidRDefault="00723F2F" w:rsidP="005A2C99">
                  <w:pPr>
                    <w:rPr>
                      <w:del w:id="1095" w:author="Lisa Wald" w:date="2016-06-06T15:15:00Z"/>
                      <w:rFonts w:ascii="Verdana" w:hAnsi="Verdana"/>
                      <w:sz w:val="20"/>
                      <w:szCs w:val="20"/>
                    </w:rPr>
                  </w:pPr>
                </w:p>
              </w:tc>
            </w:tr>
          </w:tbl>
          <w:p w:rsidR="00723F2F" w:rsidRPr="003D4F11" w:rsidDel="00723F2F" w:rsidRDefault="00723F2F" w:rsidP="005A2C99">
            <w:pPr>
              <w:jc w:val="center"/>
              <w:rPr>
                <w:del w:id="1096" w:author="Lisa Wald" w:date="2016-06-06T15:15:00Z"/>
                <w:rFonts w:ascii="Verdana" w:hAnsi="Verdana"/>
                <w:sz w:val="20"/>
                <w:szCs w:val="20"/>
              </w:rPr>
            </w:pPr>
          </w:p>
          <w:tbl>
            <w:tblPr>
              <w:tblW w:w="4750" w:type="pct"/>
              <w:jc w:val="center"/>
              <w:tblCellSpacing w:w="0" w:type="dxa"/>
              <w:tblCellMar>
                <w:left w:w="0" w:type="dxa"/>
                <w:right w:w="0" w:type="dxa"/>
              </w:tblCellMar>
              <w:tblLook w:val="04A0" w:firstRow="1" w:lastRow="0" w:firstColumn="1" w:lastColumn="0" w:noHBand="0" w:noVBand="1"/>
            </w:tblPr>
            <w:tblGrid>
              <w:gridCol w:w="13680"/>
            </w:tblGrid>
            <w:tr w:rsidR="00723F2F" w:rsidRPr="003D4F11" w:rsidDel="00723F2F" w:rsidTr="005A2C99">
              <w:trPr>
                <w:tblCellSpacing w:w="0" w:type="dxa"/>
                <w:jc w:val="center"/>
                <w:del w:id="1097" w:author="Lisa Wald" w:date="2016-06-06T15:15:00Z"/>
              </w:trPr>
              <w:tc>
                <w:tcPr>
                  <w:tcW w:w="5000" w:type="pct"/>
                  <w:shd w:val="clear" w:color="auto" w:fill="000000"/>
                  <w:vAlign w:val="center"/>
                  <w:hideMark/>
                </w:tcPr>
                <w:tbl>
                  <w:tblPr>
                    <w:tblW w:w="5000" w:type="pct"/>
                    <w:jc w:val="center"/>
                    <w:tblCellSpacing w:w="7" w:type="dxa"/>
                    <w:tblCellMar>
                      <w:top w:w="45" w:type="dxa"/>
                      <w:left w:w="45" w:type="dxa"/>
                      <w:bottom w:w="45" w:type="dxa"/>
                      <w:right w:w="45" w:type="dxa"/>
                    </w:tblCellMar>
                    <w:tblLook w:val="04A0" w:firstRow="1" w:lastRow="0" w:firstColumn="1" w:lastColumn="0" w:noHBand="0" w:noVBand="1"/>
                  </w:tblPr>
                  <w:tblGrid>
                    <w:gridCol w:w="13680"/>
                  </w:tblGrid>
                  <w:tr w:rsidR="00723F2F" w:rsidRPr="003D4F11" w:rsidDel="00723F2F" w:rsidTr="005A2C99">
                    <w:trPr>
                      <w:tblCellSpacing w:w="7" w:type="dxa"/>
                      <w:jc w:val="center"/>
                      <w:del w:id="1098" w:author="Lisa Wald" w:date="2016-06-06T15:15:00Z"/>
                    </w:trPr>
                    <w:tc>
                      <w:tcPr>
                        <w:tcW w:w="0" w:type="auto"/>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407"/>
                          <w:gridCol w:w="13152"/>
                        </w:tblGrid>
                        <w:tr w:rsidR="00723F2F" w:rsidRPr="003D4F11" w:rsidDel="00723F2F" w:rsidTr="005A2C99">
                          <w:trPr>
                            <w:tblCellSpacing w:w="0" w:type="dxa"/>
                            <w:del w:id="1099" w:author="Lisa Wald" w:date="2016-06-06T15:15:00Z"/>
                          </w:trPr>
                          <w:tc>
                            <w:tcPr>
                              <w:tcW w:w="150" w:type="pct"/>
                              <w:vAlign w:val="center"/>
                              <w:hideMark/>
                            </w:tcPr>
                            <w:p w:rsidR="00723F2F" w:rsidRPr="003D4F11" w:rsidDel="00723F2F" w:rsidRDefault="00723F2F" w:rsidP="005A2C99">
                              <w:pPr>
                                <w:rPr>
                                  <w:del w:id="1100" w:author="Lisa Wald" w:date="2016-06-06T15:15:00Z"/>
                                  <w:rFonts w:ascii="Verdana" w:hAnsi="Verdana"/>
                                  <w:sz w:val="20"/>
                                  <w:szCs w:val="20"/>
                                </w:rPr>
                              </w:pPr>
                            </w:p>
                          </w:tc>
                          <w:tc>
                            <w:tcPr>
                              <w:tcW w:w="0" w:type="auto"/>
                              <w:tcBorders>
                                <w:top w:val="single" w:sz="2" w:space="0" w:color="auto"/>
                                <w:left w:val="single" w:sz="2" w:space="0" w:color="auto"/>
                                <w:bottom w:val="single" w:sz="2" w:space="0" w:color="auto"/>
                                <w:right w:val="single" w:sz="2" w:space="0" w:color="auto"/>
                              </w:tcBorders>
                              <w:shd w:val="clear" w:color="auto" w:fill="D9D9D9" w:themeFill="background1" w:themeFillShade="D9"/>
                              <w:vAlign w:val="center"/>
                              <w:hideMark/>
                            </w:tcPr>
                            <w:p w:rsidR="00723F2F" w:rsidRPr="003D4F11" w:rsidDel="00723F2F" w:rsidRDefault="00723F2F" w:rsidP="005A2C99">
                              <w:pPr>
                                <w:jc w:val="center"/>
                                <w:rPr>
                                  <w:del w:id="1101" w:author="Lisa Wald" w:date="2016-06-06T15:15:00Z"/>
                                  <w:rFonts w:ascii="Verdana" w:hAnsi="Verdana"/>
                                  <w:b/>
                                  <w:bCs/>
                                  <w:sz w:val="20"/>
                                  <w:szCs w:val="20"/>
                                </w:rPr>
                              </w:pPr>
                              <w:del w:id="1102" w:author="Lisa Wald" w:date="2016-06-06T15:15:00Z">
                                <w:r w:rsidRPr="003D4F11" w:rsidDel="00723F2F">
                                  <w:rPr>
                                    <w:rFonts w:ascii="Verdana" w:hAnsi="Verdana"/>
                                    <w:b/>
                                    <w:bCs/>
                                    <w:sz w:val="20"/>
                                    <w:szCs w:val="20"/>
                                  </w:rPr>
                                  <w:delText>Additional Considerations for Adding a Target Population to Scope</w:delText>
                                </w:r>
                              </w:del>
                            </w:p>
                            <w:p w:rsidR="00723F2F" w:rsidRPr="003D4F11" w:rsidDel="00723F2F" w:rsidRDefault="00723F2F" w:rsidP="005A2C99">
                              <w:pPr>
                                <w:rPr>
                                  <w:del w:id="1103" w:author="Lisa Wald" w:date="2016-06-06T15:15:00Z"/>
                                  <w:rFonts w:ascii="Verdana" w:hAnsi="Verdana"/>
                                  <w:sz w:val="20"/>
                                  <w:szCs w:val="20"/>
                                </w:rPr>
                              </w:pPr>
                              <w:del w:id="1104" w:author="Lisa Wald" w:date="2016-06-06T15:15:00Z">
                                <w:r w:rsidRPr="003D4F11" w:rsidDel="00723F2F">
                                  <w:rPr>
                                    <w:rFonts w:ascii="Verdana" w:hAnsi="Verdana"/>
                                    <w:sz w:val="20"/>
                                    <w:szCs w:val="20"/>
                                  </w:rPr>
                                  <w:br/>
                                  <w:delText xml:space="preserve">While the following areas are not specific </w:delText>
                                </w:r>
                                <w:r w:rsidRPr="003D4F11" w:rsidDel="00723F2F">
                                  <w:rPr>
                                    <w:rFonts w:ascii="Verdana" w:hAnsi="Verdana"/>
                                    <w:sz w:val="20"/>
                                    <w:szCs w:val="20"/>
                                    <w:u w:val="single"/>
                                  </w:rPr>
                                  <w:delText>factors or criteria that will impact the CIS approval process, these are key elements that health centers should have considered or actively planned to address prior to adding a new target population to scope:</w:delText>
                                </w:r>
                              </w:del>
                            </w:p>
                          </w:tc>
                        </w:tr>
                      </w:tbl>
                      <w:p w:rsidR="00723F2F" w:rsidRPr="003D4F11" w:rsidDel="00723F2F" w:rsidRDefault="00723F2F" w:rsidP="005A2C99">
                        <w:pPr>
                          <w:rPr>
                            <w:del w:id="1105" w:author="Lisa Wald" w:date="2016-06-06T15:15:00Z"/>
                            <w:rFonts w:ascii="Verdana" w:hAnsi="Verdana"/>
                            <w:sz w:val="20"/>
                            <w:szCs w:val="20"/>
                          </w:rPr>
                        </w:pPr>
                      </w:p>
                    </w:tc>
                  </w:tr>
                  <w:tr w:rsidR="00723F2F" w:rsidRPr="003D4F11" w:rsidDel="00723F2F" w:rsidTr="005A2C99">
                    <w:trPr>
                      <w:tblCellSpacing w:w="7" w:type="dxa"/>
                      <w:jc w:val="center"/>
                      <w:del w:id="1106" w:author="Lisa Wald" w:date="2016-06-06T15:15:00Z"/>
                    </w:trPr>
                    <w:tc>
                      <w:tcPr>
                        <w:tcW w:w="0" w:type="auto"/>
                        <w:shd w:val="clear" w:color="auto" w:fill="FFFFFF"/>
                        <w:vAlign w:val="center"/>
                        <w:hideMark/>
                      </w:tcPr>
                      <w:p w:rsidR="00723F2F" w:rsidRPr="003D4F11" w:rsidDel="00723F2F" w:rsidRDefault="00723F2F" w:rsidP="005A2C99">
                        <w:pPr>
                          <w:jc w:val="center"/>
                          <w:rPr>
                            <w:del w:id="1107" w:author="Lisa Wald" w:date="2016-06-06T15:15:00Z"/>
                            <w:rFonts w:ascii="Verdana" w:hAnsi="Verdana"/>
                            <w:sz w:val="20"/>
                            <w:szCs w:val="20"/>
                          </w:rPr>
                        </w:pPr>
                      </w:p>
                      <w:tbl>
                        <w:tblPr>
                          <w:tblW w:w="4750" w:type="pct"/>
                          <w:jc w:val="center"/>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2869"/>
                        </w:tblGrid>
                        <w:tr w:rsidR="00723F2F" w:rsidRPr="003D4F11" w:rsidDel="00723F2F" w:rsidTr="005A2C99">
                          <w:trPr>
                            <w:jc w:val="center"/>
                            <w:del w:id="1108" w:author="Lisa Wald" w:date="2016-06-06T15:15:00Z"/>
                          </w:trPr>
                          <w:tc>
                            <w:tcPr>
                              <w:tcW w:w="0" w:type="auto"/>
                              <w:tcBorders>
                                <w:top w:val="outset" w:sz="6" w:space="0" w:color="auto"/>
                                <w:left w:val="outset" w:sz="6" w:space="0" w:color="auto"/>
                                <w:bottom w:val="outset" w:sz="6" w:space="0" w:color="auto"/>
                                <w:right w:val="outset" w:sz="6" w:space="0" w:color="auto"/>
                              </w:tcBorders>
                              <w:shd w:val="clear" w:color="auto" w:fill="D9D9D9" w:themeFill="background1" w:themeFillShade="D9"/>
                              <w:vAlign w:val="center"/>
                              <w:hideMark/>
                            </w:tcPr>
                            <w:tbl>
                              <w:tblPr>
                                <w:tblW w:w="5000" w:type="pct"/>
                                <w:tblCellSpacing w:w="0" w:type="dxa"/>
                                <w:tblCellMar>
                                  <w:left w:w="0" w:type="dxa"/>
                                  <w:right w:w="0" w:type="dxa"/>
                                </w:tblCellMar>
                                <w:tblLook w:val="04A0" w:firstRow="1" w:lastRow="0" w:firstColumn="1" w:lastColumn="0" w:noHBand="0" w:noVBand="1"/>
                              </w:tblPr>
                              <w:tblGrid>
                                <w:gridCol w:w="386"/>
                                <w:gridCol w:w="12468"/>
                              </w:tblGrid>
                              <w:tr w:rsidR="00723F2F" w:rsidRPr="003D4F11" w:rsidDel="00723F2F" w:rsidTr="005A2C99">
                                <w:trPr>
                                  <w:tblCellSpacing w:w="0" w:type="dxa"/>
                                  <w:del w:id="1109" w:author="Lisa Wald" w:date="2016-06-06T15:15:00Z"/>
                                </w:trPr>
                                <w:tc>
                                  <w:tcPr>
                                    <w:tcW w:w="150" w:type="pct"/>
                                    <w:hideMark/>
                                  </w:tcPr>
                                  <w:p w:rsidR="00723F2F" w:rsidRPr="003D4F11" w:rsidDel="00723F2F" w:rsidRDefault="00723F2F" w:rsidP="005A2C99">
                                    <w:pPr>
                                      <w:rPr>
                                        <w:del w:id="1110" w:author="Lisa Wald" w:date="2016-06-06T15:15:00Z"/>
                                        <w:rFonts w:ascii="Verdana" w:hAnsi="Verdana"/>
                                        <w:sz w:val="20"/>
                                        <w:szCs w:val="20"/>
                                      </w:rPr>
                                    </w:pPr>
                                    <w:del w:id="1111" w:author="Lisa Wald" w:date="2016-06-06T15:15:00Z">
                                      <w:r w:rsidRPr="003D4F11" w:rsidDel="00723F2F">
                                        <w:rPr>
                                          <w:rFonts w:ascii="Verdana" w:hAnsi="Verdana"/>
                                          <w:b/>
                                          <w:bCs/>
                                          <w:sz w:val="20"/>
                                          <w:szCs w:val="20"/>
                                        </w:rPr>
                                        <w:lastRenderedPageBreak/>
                                        <w:delText xml:space="preserve">A. </w:delText>
                                      </w:r>
                                    </w:del>
                                  </w:p>
                                </w:tc>
                                <w:tc>
                                  <w:tcPr>
                                    <w:tcW w:w="0" w:type="auto"/>
                                    <w:vAlign w:val="center"/>
                                    <w:hideMark/>
                                  </w:tcPr>
                                  <w:p w:rsidR="00723F2F" w:rsidRPr="003D4F11" w:rsidDel="00723F2F" w:rsidRDefault="00723F2F" w:rsidP="005A2C99">
                                    <w:pPr>
                                      <w:rPr>
                                        <w:del w:id="1112" w:author="Lisa Wald" w:date="2016-06-06T15:15:00Z"/>
                                        <w:rFonts w:ascii="Verdana" w:hAnsi="Verdana"/>
                                        <w:sz w:val="20"/>
                                        <w:szCs w:val="20"/>
                                      </w:rPr>
                                    </w:pPr>
                                    <w:del w:id="1113" w:author="Lisa Wald" w:date="2016-06-06T15:15:00Z">
                                      <w:r w:rsidRPr="003D4F11" w:rsidDel="00723F2F">
                                        <w:rPr>
                                          <w:rFonts w:ascii="Verdana" w:hAnsi="Verdana"/>
                                          <w:b/>
                                          <w:bCs/>
                                          <w:sz w:val="20"/>
                                          <w:szCs w:val="20"/>
                                          <w:u w:val="single"/>
                                        </w:rPr>
                                        <w:delText xml:space="preserve">Medical Malpractice Coverage: </w:delText>
                                      </w:r>
                                      <w:r w:rsidRPr="003D4F11" w:rsidDel="00723F2F">
                                        <w:rPr>
                                          <w:rFonts w:ascii="Verdana" w:hAnsi="Verdana"/>
                                          <w:sz w:val="20"/>
                                          <w:szCs w:val="20"/>
                                        </w:rPr>
                                        <w:delText xml:space="preserve">Your health center must develop plans for medical malpractice coverage for any new providers that will serve the new target population (e.g., extension of FTCA coverage, private malpractice coverage). Respond to the following as applicable: </w:delText>
                                      </w:r>
                                    </w:del>
                                  </w:p>
                                </w:tc>
                              </w:tr>
                            </w:tbl>
                            <w:p w:rsidR="00723F2F" w:rsidRPr="003D4F11" w:rsidDel="00723F2F" w:rsidRDefault="00723F2F" w:rsidP="005A2C99">
                              <w:pPr>
                                <w:rPr>
                                  <w:del w:id="1114" w:author="Lisa Wald" w:date="2016-06-06T15:15:00Z"/>
                                  <w:rFonts w:ascii="Verdana" w:hAnsi="Verdana"/>
                                  <w:sz w:val="20"/>
                                  <w:szCs w:val="20"/>
                                </w:rPr>
                              </w:pPr>
                            </w:p>
                          </w:tc>
                        </w:tr>
                        <w:tr w:rsidR="00723F2F" w:rsidRPr="003D4F11" w:rsidDel="00723F2F" w:rsidTr="005A2C99">
                          <w:trPr>
                            <w:jc w:val="center"/>
                            <w:del w:id="1115" w:author="Lisa Wald" w:date="2016-06-06T15:15:00Z"/>
                          </w:trPr>
                          <w:tc>
                            <w:tcPr>
                              <w:tcW w:w="0" w:type="auto"/>
                              <w:tcBorders>
                                <w:top w:val="outset" w:sz="6" w:space="0" w:color="auto"/>
                                <w:left w:val="outset" w:sz="6" w:space="0" w:color="auto"/>
                                <w:bottom w:val="outset" w:sz="6" w:space="0" w:color="auto"/>
                                <w:right w:val="outset" w:sz="6" w:space="0" w:color="auto"/>
                              </w:tcBorders>
                              <w:shd w:val="clear" w:color="auto" w:fill="FFFFFF"/>
                              <w:vAlign w:val="center"/>
                              <w:hideMark/>
                            </w:tcPr>
                            <w:tbl>
                              <w:tblPr>
                                <w:tblW w:w="5000" w:type="pct"/>
                                <w:tblCellSpacing w:w="0" w:type="dxa"/>
                                <w:shd w:val="clear" w:color="auto" w:fill="FFFFCC"/>
                                <w:tblCellMar>
                                  <w:left w:w="0" w:type="dxa"/>
                                  <w:right w:w="0" w:type="dxa"/>
                                </w:tblCellMar>
                                <w:tblLook w:val="04A0" w:firstRow="1" w:lastRow="0" w:firstColumn="1" w:lastColumn="0" w:noHBand="0" w:noVBand="1"/>
                              </w:tblPr>
                              <w:tblGrid>
                                <w:gridCol w:w="386"/>
                                <w:gridCol w:w="12468"/>
                              </w:tblGrid>
                              <w:tr w:rsidR="00723F2F" w:rsidRPr="003D4F11" w:rsidDel="00723F2F" w:rsidTr="005A2C99">
                                <w:trPr>
                                  <w:tblCellSpacing w:w="0" w:type="dxa"/>
                                  <w:del w:id="1116" w:author="Lisa Wald" w:date="2016-06-06T15:15:00Z"/>
                                </w:trPr>
                                <w:tc>
                                  <w:tcPr>
                                    <w:tcW w:w="150" w:type="pct"/>
                                    <w:shd w:val="clear" w:color="auto" w:fill="FFFFCC"/>
                                    <w:hideMark/>
                                  </w:tcPr>
                                  <w:p w:rsidR="00723F2F" w:rsidRPr="003D4F11" w:rsidDel="00723F2F" w:rsidRDefault="00723F2F" w:rsidP="005A2C99">
                                    <w:pPr>
                                      <w:rPr>
                                        <w:del w:id="1117" w:author="Lisa Wald" w:date="2016-06-06T15:15:00Z"/>
                                        <w:rFonts w:ascii="Verdana" w:hAnsi="Verdana"/>
                                        <w:sz w:val="20"/>
                                        <w:szCs w:val="20"/>
                                      </w:rPr>
                                    </w:pPr>
                                  </w:p>
                                </w:tc>
                                <w:tc>
                                  <w:tcPr>
                                    <w:tcW w:w="0" w:type="auto"/>
                                    <w:shd w:val="clear" w:color="auto" w:fill="FFFFCC"/>
                                    <w:vAlign w:val="center"/>
                                    <w:hideMark/>
                                  </w:tcPr>
                                  <w:p w:rsidR="00723F2F" w:rsidRPr="003D4F11" w:rsidDel="00723F2F" w:rsidRDefault="00723F2F" w:rsidP="005A2C99">
                                    <w:pPr>
                                      <w:rPr>
                                        <w:del w:id="1118" w:author="Lisa Wald" w:date="2016-06-06T15:15:00Z"/>
                                        <w:rFonts w:ascii="Verdana" w:hAnsi="Verdana"/>
                                        <w:sz w:val="20"/>
                                        <w:szCs w:val="20"/>
                                      </w:rPr>
                                    </w:pPr>
                                    <w:del w:id="1119" w:author="Lisa Wald" w:date="2016-06-06T15:15:00Z">
                                      <w:r w:rsidRPr="003D4F11" w:rsidDel="00723F2F">
                                        <w:rPr>
                                          <w:rFonts w:ascii="Verdana" w:hAnsi="Verdana"/>
                                          <w:b/>
                                          <w:bCs/>
                                          <w:sz w:val="20"/>
                                          <w:szCs w:val="20"/>
                                        </w:rPr>
                                        <w:delText>For grantees deemed under the FTCA, have your reviewed the FTCA Health Center Policy Manual or if appropriate, consulted with BPHC to assure the applicability of FTCA coverage?</w:delText>
                                      </w:r>
                                      <w:r w:rsidRPr="003D4F11" w:rsidDel="00723F2F">
                                        <w:rPr>
                                          <w:rFonts w:ascii="Verdana" w:hAnsi="Verdana"/>
                                          <w:sz w:val="20"/>
                                          <w:szCs w:val="20"/>
                                        </w:rPr>
                                        <w:br/>
                                      </w:r>
                                      <w:r w:rsidRPr="003D4F11" w:rsidDel="00723F2F">
                                        <w:rPr>
                                          <w:rFonts w:ascii="Verdana" w:hAnsi="Verdana"/>
                                          <w:sz w:val="20"/>
                                          <w:szCs w:val="20"/>
                                        </w:rPr>
                                        <w:br/>
                                      </w:r>
                                      <w:r w:rsidRPr="003D4F11" w:rsidDel="00723F2F">
                                        <w:rPr>
                                          <w:rFonts w:ascii="Verdana" w:hAnsi="Verdana"/>
                                          <w:i/>
                                          <w:iCs/>
                                          <w:sz w:val="20"/>
                                          <w:szCs w:val="20"/>
                                        </w:rPr>
                                        <w:delText>The FTCA Health Center Policy Manual is available at:</w:delText>
                                      </w:r>
                                      <w:r w:rsidRPr="003D4F11" w:rsidDel="00723F2F">
                                        <w:rPr>
                                          <w:rFonts w:ascii="Verdana" w:hAnsi="Verdana"/>
                                          <w:sz w:val="20"/>
                                          <w:szCs w:val="20"/>
                                        </w:rPr>
                                        <w:br/>
                                      </w:r>
                                      <w:r w:rsidDel="00723F2F">
                                        <w:fldChar w:fldCharType="begin"/>
                                      </w:r>
                                      <w:r w:rsidDel="00723F2F">
                                        <w:delInstrText xml:space="preserve"> HYPERLINK "http://www.bphc.hrsa.gov/policiesregulations/policies/pin201101.html" \t "_blank" </w:delInstrText>
                                      </w:r>
                                      <w:r w:rsidDel="00723F2F">
                                        <w:fldChar w:fldCharType="separate"/>
                                      </w:r>
                                      <w:r w:rsidRPr="003D4F11" w:rsidDel="00723F2F">
                                        <w:rPr>
                                          <w:rStyle w:val="Hyperlink"/>
                                          <w:rFonts w:ascii="Verdana" w:hAnsi="Verdana"/>
                                          <w:i/>
                                          <w:iCs/>
                                          <w:sz w:val="20"/>
                                          <w:szCs w:val="20"/>
                                        </w:rPr>
                                        <w:delText>http://www.bphc.hrsa.gov/policiesregulations/policies/pin201101.html</w:delText>
                                      </w:r>
                                      <w:r w:rsidDel="00723F2F">
                                        <w:rPr>
                                          <w:rStyle w:val="Hyperlink"/>
                                          <w:rFonts w:ascii="Verdana" w:hAnsi="Verdana"/>
                                          <w:i/>
                                          <w:iCs/>
                                          <w:sz w:val="20"/>
                                          <w:szCs w:val="20"/>
                                        </w:rPr>
                                        <w:fldChar w:fldCharType="end"/>
                                      </w:r>
                                      <w:r w:rsidRPr="003D4F11" w:rsidDel="00723F2F">
                                        <w:rPr>
                                          <w:rFonts w:ascii="Verdana" w:hAnsi="Verdana"/>
                                          <w:i/>
                                          <w:iCs/>
                                          <w:sz w:val="20"/>
                                          <w:szCs w:val="20"/>
                                        </w:rPr>
                                        <w:delText xml:space="preserve"> For specific questions, contact the BPHC HelpLine at: 1-877-974-BPHC (2742) or Email: </w:delText>
                                      </w:r>
                                      <w:r w:rsidDel="00723F2F">
                                        <w:fldChar w:fldCharType="begin"/>
                                      </w:r>
                                      <w:r w:rsidDel="00723F2F">
                                        <w:delInstrText xml:space="preserve"> HYPERLINK "mailto:bphchelpline@hrsa.gov" </w:delInstrText>
                                      </w:r>
                                      <w:r w:rsidDel="00723F2F">
                                        <w:fldChar w:fldCharType="separate"/>
                                      </w:r>
                                      <w:r w:rsidRPr="003D4F11" w:rsidDel="00723F2F">
                                        <w:rPr>
                                          <w:rStyle w:val="Hyperlink"/>
                                          <w:rFonts w:ascii="Verdana" w:hAnsi="Verdana"/>
                                          <w:i/>
                                          <w:iCs/>
                                          <w:sz w:val="20"/>
                                          <w:szCs w:val="20"/>
                                        </w:rPr>
                                        <w:delText>bphchelpline@hrsa.gov</w:delText>
                                      </w:r>
                                      <w:r w:rsidDel="00723F2F">
                                        <w:rPr>
                                          <w:rStyle w:val="Hyperlink"/>
                                          <w:rFonts w:ascii="Verdana" w:hAnsi="Verdana"/>
                                          <w:i/>
                                          <w:iCs/>
                                          <w:sz w:val="20"/>
                                          <w:szCs w:val="20"/>
                                        </w:rPr>
                                        <w:fldChar w:fldCharType="end"/>
                                      </w:r>
                                      <w:r w:rsidRPr="003D4F11" w:rsidDel="00723F2F">
                                        <w:rPr>
                                          <w:rFonts w:ascii="Verdana" w:hAnsi="Verdana"/>
                                          <w:i/>
                                          <w:iCs/>
                                          <w:sz w:val="20"/>
                                          <w:szCs w:val="20"/>
                                        </w:rPr>
                                        <w:delText xml:space="preserve">. Available Monday to Friday (excluding Federal holidays), from 8:30 AM – 5:30 PM (ET), with extra hours available during high volume periods. </w:delText>
                                      </w:r>
                                    </w:del>
                                  </w:p>
                                </w:tc>
                              </w:tr>
                            </w:tbl>
                            <w:p w:rsidR="00723F2F" w:rsidRPr="003D4F11" w:rsidDel="00723F2F" w:rsidRDefault="00723F2F" w:rsidP="005A2C99">
                              <w:pPr>
                                <w:rPr>
                                  <w:del w:id="1120" w:author="Lisa Wald" w:date="2016-06-06T15:15:00Z"/>
                                  <w:rFonts w:ascii="Verdana" w:hAnsi="Verdana"/>
                                  <w:sz w:val="20"/>
                                  <w:szCs w:val="20"/>
                                </w:rPr>
                              </w:pPr>
                            </w:p>
                          </w:tc>
                        </w:tr>
                        <w:tr w:rsidR="00723F2F" w:rsidRPr="003D4F11" w:rsidDel="00723F2F" w:rsidTr="005A2C99">
                          <w:trPr>
                            <w:jc w:val="center"/>
                            <w:del w:id="1121" w:author="Lisa Wald" w:date="2016-06-06T15:15:00Z"/>
                          </w:trPr>
                          <w:tc>
                            <w:tcPr>
                              <w:tcW w:w="0" w:type="auto"/>
                              <w:tcBorders>
                                <w:top w:val="outset" w:sz="6" w:space="0" w:color="auto"/>
                                <w:left w:val="outset" w:sz="6" w:space="0" w:color="auto"/>
                                <w:bottom w:val="outset" w:sz="6" w:space="0" w:color="auto"/>
                                <w:right w:val="outset" w:sz="6" w:space="0" w:color="auto"/>
                              </w:tcBorders>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386"/>
                                <w:gridCol w:w="12468"/>
                              </w:tblGrid>
                              <w:tr w:rsidR="00723F2F" w:rsidRPr="003D4F11" w:rsidDel="00723F2F" w:rsidTr="005A2C99">
                                <w:trPr>
                                  <w:tblCellSpacing w:w="0" w:type="dxa"/>
                                  <w:del w:id="1122" w:author="Lisa Wald" w:date="2016-06-06T15:15:00Z"/>
                                </w:trPr>
                                <w:tc>
                                  <w:tcPr>
                                    <w:tcW w:w="150" w:type="pct"/>
                                    <w:hideMark/>
                                  </w:tcPr>
                                  <w:p w:rsidR="00723F2F" w:rsidRPr="003D4F11" w:rsidDel="00723F2F" w:rsidRDefault="00723F2F" w:rsidP="005A2C99">
                                    <w:pPr>
                                      <w:rPr>
                                        <w:del w:id="1123" w:author="Lisa Wald" w:date="2016-06-06T15:15:00Z"/>
                                        <w:rFonts w:ascii="Verdana" w:hAnsi="Verdana"/>
                                        <w:sz w:val="20"/>
                                        <w:szCs w:val="20"/>
                                      </w:rPr>
                                    </w:pPr>
                                  </w:p>
                                </w:tc>
                                <w:tc>
                                  <w:tcPr>
                                    <w:tcW w:w="0" w:type="auto"/>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82"/>
                                      <w:gridCol w:w="8312"/>
                                    </w:tblGrid>
                                    <w:tr w:rsidR="00723F2F" w:rsidRPr="003D4F11" w:rsidDel="00723F2F" w:rsidTr="005A2C99">
                                      <w:trPr>
                                        <w:tblCellSpacing w:w="15" w:type="dxa"/>
                                        <w:del w:id="1124" w:author="Lisa Wald" w:date="2016-06-06T15:15:00Z"/>
                                      </w:trPr>
                                      <w:tc>
                                        <w:tcPr>
                                          <w:tcW w:w="0" w:type="auto"/>
                                          <w:vAlign w:val="center"/>
                                          <w:hideMark/>
                                        </w:tcPr>
                                        <w:p w:rsidR="00723F2F" w:rsidRPr="003D4F11" w:rsidDel="00723F2F" w:rsidRDefault="00723F2F" w:rsidP="005A2C99">
                                          <w:pPr>
                                            <w:rPr>
                                              <w:del w:id="1125" w:author="Lisa Wald" w:date="2016-06-06T15:15:00Z"/>
                                              <w:rFonts w:ascii="Verdana" w:hAnsi="Verdana"/>
                                              <w:sz w:val="20"/>
                                              <w:szCs w:val="20"/>
                                            </w:rPr>
                                          </w:pPr>
                                          <w:del w:id="1126" w:author="Lisa Wald" w:date="2016-06-06T15:15:00Z">
                                            <w:r w:rsidRPr="003D4F11" w:rsidDel="00723F2F">
                                              <w:rPr>
                                                <w:rFonts w:ascii="Verdana" w:hAnsi="Verdana"/>
                                                <w:sz w:val="20"/>
                                                <w:szCs w:val="20"/>
                                              </w:rPr>
                                              <w:object w:dxaOrig="225" w:dyaOrig="225">
                                                <v:shape id="_x0000_i1408" type="#_x0000_t75" style="width:18pt;height:15.8pt" o:ole="">
                                                  <v:imagedata r:id="rId32" o:title=""/>
                                                </v:shape>
                                                <w:control r:id="rId81" w:name="DefaultOcxName86" w:shapeid="_x0000_i1408"/>
                                              </w:object>
                                            </w:r>
                                            <w:r w:rsidRPr="003D4F11" w:rsidDel="00723F2F">
                                              <w:rPr>
                                                <w:rFonts w:ascii="Verdana" w:hAnsi="Verdana"/>
                                                <w:sz w:val="20"/>
                                                <w:szCs w:val="20"/>
                                              </w:rPr>
                                              <w:delText>Yes</w:delText>
                                            </w:r>
                                          </w:del>
                                        </w:p>
                                      </w:tc>
                                      <w:tc>
                                        <w:tcPr>
                                          <w:tcW w:w="0" w:type="auto"/>
                                          <w:vAlign w:val="center"/>
                                          <w:hideMark/>
                                        </w:tcPr>
                                        <w:p w:rsidR="00723F2F" w:rsidRPr="003D4F11" w:rsidDel="00723F2F" w:rsidRDefault="00723F2F" w:rsidP="005A2C99">
                                          <w:pPr>
                                            <w:rPr>
                                              <w:del w:id="1127" w:author="Lisa Wald" w:date="2016-06-06T15:15:00Z"/>
                                              <w:rFonts w:ascii="Verdana" w:hAnsi="Verdana"/>
                                              <w:sz w:val="20"/>
                                              <w:szCs w:val="20"/>
                                            </w:rPr>
                                          </w:pPr>
                                          <w:del w:id="1128" w:author="Lisa Wald" w:date="2016-06-06T15:15:00Z">
                                            <w:r w:rsidRPr="003D4F11" w:rsidDel="00723F2F">
                                              <w:rPr>
                                                <w:rFonts w:ascii="Verdana" w:hAnsi="Verdana"/>
                                                <w:sz w:val="20"/>
                                                <w:szCs w:val="20"/>
                                              </w:rPr>
                                              <w:object w:dxaOrig="225" w:dyaOrig="225">
                                                <v:shape id="_x0000_i1407" type="#_x0000_t75" style="width:18pt;height:15.8pt" o:ole="">
                                                  <v:imagedata r:id="rId32" o:title=""/>
                                                </v:shape>
                                                <w:control r:id="rId82" w:name="DefaultOcxName87" w:shapeid="_x0000_i1407"/>
                                              </w:object>
                                            </w:r>
                                            <w:r w:rsidRPr="003D4F11" w:rsidDel="00723F2F">
                                              <w:rPr>
                                                <w:rFonts w:ascii="Verdana" w:hAnsi="Verdana"/>
                                                <w:sz w:val="20"/>
                                                <w:szCs w:val="20"/>
                                              </w:rPr>
                                              <w:delText>Not Applicable, health center is not deemed or FTCA coverage does not apply.</w:delText>
                                            </w:r>
                                          </w:del>
                                        </w:p>
                                      </w:tc>
                                    </w:tr>
                                  </w:tbl>
                                  <w:p w:rsidR="00723F2F" w:rsidRPr="003D4F11" w:rsidDel="00723F2F" w:rsidRDefault="00723F2F" w:rsidP="005A2C99">
                                    <w:pPr>
                                      <w:rPr>
                                        <w:del w:id="1129" w:author="Lisa Wald" w:date="2016-06-06T15:15:00Z"/>
                                        <w:rFonts w:ascii="Verdana" w:hAnsi="Verdana"/>
                                        <w:sz w:val="20"/>
                                        <w:szCs w:val="20"/>
                                      </w:rPr>
                                    </w:pPr>
                                  </w:p>
                                </w:tc>
                              </w:tr>
                              <w:tr w:rsidR="00723F2F" w:rsidRPr="003D4F11" w:rsidDel="00723F2F" w:rsidTr="005A2C99">
                                <w:trPr>
                                  <w:tblCellSpacing w:w="0" w:type="dxa"/>
                                  <w:del w:id="1130" w:author="Lisa Wald" w:date="2016-06-06T15:15:00Z"/>
                                </w:trPr>
                                <w:tc>
                                  <w:tcPr>
                                    <w:tcW w:w="150" w:type="pct"/>
                                    <w:hideMark/>
                                  </w:tcPr>
                                  <w:p w:rsidR="00723F2F" w:rsidRPr="003D4F11" w:rsidDel="00723F2F" w:rsidRDefault="00723F2F" w:rsidP="005A2C99">
                                    <w:pPr>
                                      <w:rPr>
                                        <w:del w:id="1131"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1132" w:author="Lisa Wald" w:date="2016-06-06T15:15:00Z"/>
                                        <w:rFonts w:ascii="Verdana" w:hAnsi="Verdana"/>
                                        <w:sz w:val="20"/>
                                        <w:szCs w:val="20"/>
                                      </w:rPr>
                                    </w:pPr>
                                    <w:del w:id="1133" w:author="Lisa Wald" w:date="2016-06-06T15:15:00Z">
                                      <w:r w:rsidRPr="003D4F11" w:rsidDel="00723F2F">
                                        <w:rPr>
                                          <w:rFonts w:ascii="Verdana" w:hAnsi="Verdana"/>
                                          <w:sz w:val="20"/>
                                          <w:szCs w:val="20"/>
                                        </w:rPr>
                                        <w:br/>
                                      </w:r>
                                      <w:r w:rsidRPr="003D4F11" w:rsidDel="00723F2F">
                                        <w:rPr>
                                          <w:rFonts w:ascii="Verdana" w:hAnsi="Verdana"/>
                                          <w:b/>
                                          <w:bCs/>
                                          <w:sz w:val="20"/>
                                          <w:szCs w:val="20"/>
                                        </w:rPr>
                                        <w:delText>If you selected "Not Applicable", respond to the question below.</w:delText>
                                      </w:r>
                                    </w:del>
                                  </w:p>
                                </w:tc>
                              </w:tr>
                            </w:tbl>
                            <w:p w:rsidR="00723F2F" w:rsidRPr="003D4F11" w:rsidDel="00723F2F" w:rsidRDefault="00723F2F" w:rsidP="005A2C99">
                              <w:pPr>
                                <w:rPr>
                                  <w:del w:id="1134" w:author="Lisa Wald" w:date="2016-06-06T15:15:00Z"/>
                                  <w:rFonts w:ascii="Verdana" w:hAnsi="Verdana"/>
                                  <w:sz w:val="20"/>
                                  <w:szCs w:val="20"/>
                                </w:rPr>
                              </w:pPr>
                            </w:p>
                          </w:tc>
                        </w:tr>
                        <w:tr w:rsidR="00723F2F" w:rsidRPr="003D4F11" w:rsidDel="00723F2F" w:rsidTr="005A2C99">
                          <w:trPr>
                            <w:jc w:val="center"/>
                            <w:del w:id="1135" w:author="Lisa Wald" w:date="2016-06-06T15:15:00Z"/>
                          </w:trPr>
                          <w:tc>
                            <w:tcPr>
                              <w:tcW w:w="0" w:type="auto"/>
                              <w:tcBorders>
                                <w:top w:val="outset" w:sz="6" w:space="0" w:color="auto"/>
                                <w:left w:val="outset" w:sz="6" w:space="0" w:color="auto"/>
                                <w:bottom w:val="outset" w:sz="6" w:space="0" w:color="auto"/>
                                <w:right w:val="outset" w:sz="6" w:space="0" w:color="auto"/>
                              </w:tcBorders>
                              <w:shd w:val="clear" w:color="auto" w:fill="FFFFFF"/>
                              <w:vAlign w:val="center"/>
                              <w:hideMark/>
                            </w:tcPr>
                            <w:tbl>
                              <w:tblPr>
                                <w:tblW w:w="5000" w:type="pct"/>
                                <w:tblCellSpacing w:w="0" w:type="dxa"/>
                                <w:shd w:val="clear" w:color="auto" w:fill="FFFFCC"/>
                                <w:tblCellMar>
                                  <w:left w:w="0" w:type="dxa"/>
                                  <w:right w:w="0" w:type="dxa"/>
                                </w:tblCellMar>
                                <w:tblLook w:val="04A0" w:firstRow="1" w:lastRow="0" w:firstColumn="1" w:lastColumn="0" w:noHBand="0" w:noVBand="1"/>
                              </w:tblPr>
                              <w:tblGrid>
                                <w:gridCol w:w="386"/>
                                <w:gridCol w:w="12468"/>
                              </w:tblGrid>
                              <w:tr w:rsidR="00723F2F" w:rsidRPr="003D4F11" w:rsidDel="00723F2F" w:rsidTr="005A2C99">
                                <w:trPr>
                                  <w:tblCellSpacing w:w="0" w:type="dxa"/>
                                  <w:del w:id="1136" w:author="Lisa Wald" w:date="2016-06-06T15:15:00Z"/>
                                </w:trPr>
                                <w:tc>
                                  <w:tcPr>
                                    <w:tcW w:w="150" w:type="pct"/>
                                    <w:shd w:val="clear" w:color="auto" w:fill="FFFFCC"/>
                                    <w:hideMark/>
                                  </w:tcPr>
                                  <w:p w:rsidR="00723F2F" w:rsidRPr="003D4F11" w:rsidDel="00723F2F" w:rsidRDefault="00723F2F" w:rsidP="005A2C99">
                                    <w:pPr>
                                      <w:rPr>
                                        <w:del w:id="1137" w:author="Lisa Wald" w:date="2016-06-06T15:15:00Z"/>
                                        <w:rFonts w:ascii="Verdana" w:hAnsi="Verdana"/>
                                        <w:sz w:val="20"/>
                                        <w:szCs w:val="20"/>
                                      </w:rPr>
                                    </w:pPr>
                                  </w:p>
                                </w:tc>
                                <w:tc>
                                  <w:tcPr>
                                    <w:tcW w:w="0" w:type="auto"/>
                                    <w:shd w:val="clear" w:color="auto" w:fill="FFFFCC"/>
                                    <w:vAlign w:val="center"/>
                                    <w:hideMark/>
                                  </w:tcPr>
                                  <w:p w:rsidR="00723F2F" w:rsidRPr="003D4F11" w:rsidDel="00723F2F" w:rsidRDefault="00723F2F" w:rsidP="005A2C99">
                                    <w:pPr>
                                      <w:rPr>
                                        <w:del w:id="1138" w:author="Lisa Wald" w:date="2016-06-06T15:15:00Z"/>
                                        <w:rFonts w:ascii="Verdana" w:hAnsi="Verdana"/>
                                        <w:sz w:val="20"/>
                                        <w:szCs w:val="20"/>
                                      </w:rPr>
                                    </w:pPr>
                                    <w:del w:id="1139" w:author="Lisa Wald" w:date="2016-06-06T15:15:00Z">
                                      <w:r w:rsidRPr="003D4F11" w:rsidDel="00723F2F">
                                        <w:rPr>
                                          <w:rFonts w:ascii="Verdana" w:hAnsi="Verdana"/>
                                          <w:b/>
                                          <w:bCs/>
                                          <w:sz w:val="20"/>
                                          <w:szCs w:val="20"/>
                                        </w:rPr>
                                        <w:delText xml:space="preserve">For health centers not deemed under the FTCA or if FTCA coverage is not applicable, have you developed a plan for medical malpractice coverage? </w:delText>
                                      </w:r>
                                    </w:del>
                                  </w:p>
                                </w:tc>
                              </w:tr>
                            </w:tbl>
                            <w:p w:rsidR="00723F2F" w:rsidRPr="003D4F11" w:rsidDel="00723F2F" w:rsidRDefault="00723F2F" w:rsidP="005A2C99">
                              <w:pPr>
                                <w:rPr>
                                  <w:del w:id="1140" w:author="Lisa Wald" w:date="2016-06-06T15:15:00Z"/>
                                  <w:rFonts w:ascii="Verdana" w:hAnsi="Verdana"/>
                                  <w:sz w:val="20"/>
                                  <w:szCs w:val="20"/>
                                </w:rPr>
                              </w:pPr>
                            </w:p>
                          </w:tc>
                        </w:tr>
                        <w:tr w:rsidR="00723F2F" w:rsidRPr="003D4F11" w:rsidDel="00723F2F" w:rsidTr="005A2C99">
                          <w:trPr>
                            <w:jc w:val="center"/>
                            <w:del w:id="1141" w:author="Lisa Wald" w:date="2016-06-06T15:15:00Z"/>
                          </w:trPr>
                          <w:tc>
                            <w:tcPr>
                              <w:tcW w:w="0" w:type="auto"/>
                              <w:tcBorders>
                                <w:top w:val="outset" w:sz="6" w:space="0" w:color="auto"/>
                                <w:left w:val="outset" w:sz="6" w:space="0" w:color="auto"/>
                                <w:bottom w:val="outset" w:sz="6" w:space="0" w:color="auto"/>
                                <w:right w:val="outset" w:sz="6" w:space="0" w:color="auto"/>
                              </w:tcBorders>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386"/>
                                <w:gridCol w:w="12468"/>
                              </w:tblGrid>
                              <w:tr w:rsidR="00723F2F" w:rsidRPr="003D4F11" w:rsidDel="00723F2F" w:rsidTr="005A2C99">
                                <w:trPr>
                                  <w:tblCellSpacing w:w="0" w:type="dxa"/>
                                  <w:del w:id="1142" w:author="Lisa Wald" w:date="2016-06-06T15:15:00Z"/>
                                </w:trPr>
                                <w:tc>
                                  <w:tcPr>
                                    <w:tcW w:w="150" w:type="pct"/>
                                    <w:hideMark/>
                                  </w:tcPr>
                                  <w:p w:rsidR="00723F2F" w:rsidRPr="003D4F11" w:rsidDel="00723F2F" w:rsidRDefault="00723F2F" w:rsidP="005A2C99">
                                    <w:pPr>
                                      <w:rPr>
                                        <w:del w:id="1143" w:author="Lisa Wald" w:date="2016-06-06T15:15:00Z"/>
                                        <w:rFonts w:ascii="Verdana" w:hAnsi="Verdana"/>
                                        <w:sz w:val="20"/>
                                        <w:szCs w:val="20"/>
                                      </w:rPr>
                                    </w:pPr>
                                  </w:p>
                                </w:tc>
                                <w:tc>
                                  <w:tcPr>
                                    <w:tcW w:w="0" w:type="auto"/>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82"/>
                                      <w:gridCol w:w="691"/>
                                      <w:gridCol w:w="1874"/>
                                    </w:tblGrid>
                                    <w:tr w:rsidR="00723F2F" w:rsidRPr="003D4F11" w:rsidDel="00723F2F" w:rsidTr="005A2C99">
                                      <w:trPr>
                                        <w:tblCellSpacing w:w="15" w:type="dxa"/>
                                        <w:del w:id="1144" w:author="Lisa Wald" w:date="2016-06-06T15:15:00Z"/>
                                      </w:trPr>
                                      <w:tc>
                                        <w:tcPr>
                                          <w:tcW w:w="0" w:type="auto"/>
                                          <w:vAlign w:val="center"/>
                                          <w:hideMark/>
                                        </w:tcPr>
                                        <w:p w:rsidR="00723F2F" w:rsidRPr="003D4F11" w:rsidDel="00723F2F" w:rsidRDefault="00723F2F" w:rsidP="005A2C99">
                                          <w:pPr>
                                            <w:rPr>
                                              <w:del w:id="1145" w:author="Lisa Wald" w:date="2016-06-06T15:15:00Z"/>
                                              <w:rFonts w:ascii="Verdana" w:hAnsi="Verdana"/>
                                              <w:sz w:val="20"/>
                                              <w:szCs w:val="20"/>
                                            </w:rPr>
                                          </w:pPr>
                                          <w:del w:id="1146" w:author="Lisa Wald" w:date="2016-06-06T15:15:00Z">
                                            <w:r w:rsidRPr="003D4F11" w:rsidDel="00723F2F">
                                              <w:rPr>
                                                <w:rFonts w:ascii="Verdana" w:hAnsi="Verdana"/>
                                                <w:sz w:val="20"/>
                                                <w:szCs w:val="20"/>
                                              </w:rPr>
                                              <w:object w:dxaOrig="225" w:dyaOrig="225">
                                                <v:shape id="_x0000_i1406" type="#_x0000_t75" style="width:18pt;height:15.8pt" o:ole="">
                                                  <v:imagedata r:id="rId32" o:title=""/>
                                                </v:shape>
                                                <w:control r:id="rId83" w:name="DefaultOcxName88" w:shapeid="_x0000_i1406"/>
                                              </w:object>
                                            </w:r>
                                            <w:r w:rsidRPr="003D4F11" w:rsidDel="00723F2F">
                                              <w:rPr>
                                                <w:rFonts w:ascii="Verdana" w:hAnsi="Verdana"/>
                                                <w:sz w:val="20"/>
                                                <w:szCs w:val="20"/>
                                              </w:rPr>
                                              <w:delText>Yes</w:delText>
                                            </w:r>
                                          </w:del>
                                        </w:p>
                                      </w:tc>
                                      <w:tc>
                                        <w:tcPr>
                                          <w:tcW w:w="0" w:type="auto"/>
                                          <w:vAlign w:val="center"/>
                                          <w:hideMark/>
                                        </w:tcPr>
                                        <w:p w:rsidR="00723F2F" w:rsidRPr="003D4F11" w:rsidDel="00723F2F" w:rsidRDefault="00723F2F" w:rsidP="005A2C99">
                                          <w:pPr>
                                            <w:rPr>
                                              <w:del w:id="1147" w:author="Lisa Wald" w:date="2016-06-06T15:15:00Z"/>
                                              <w:rFonts w:ascii="Verdana" w:hAnsi="Verdana"/>
                                              <w:sz w:val="20"/>
                                              <w:szCs w:val="20"/>
                                            </w:rPr>
                                          </w:pPr>
                                          <w:del w:id="1148" w:author="Lisa Wald" w:date="2016-06-06T15:15:00Z">
                                            <w:r w:rsidRPr="003D4F11" w:rsidDel="00723F2F">
                                              <w:rPr>
                                                <w:rFonts w:ascii="Verdana" w:hAnsi="Verdana"/>
                                                <w:sz w:val="20"/>
                                                <w:szCs w:val="20"/>
                                              </w:rPr>
                                              <w:object w:dxaOrig="225" w:dyaOrig="225">
                                                <v:shape id="_x0000_i1405" type="#_x0000_t75" style="width:18pt;height:15.8pt" o:ole="">
                                                  <v:imagedata r:id="rId32" o:title=""/>
                                                </v:shape>
                                                <w:control r:id="rId84" w:name="DefaultOcxName89" w:shapeid="_x0000_i1405"/>
                                              </w:object>
                                            </w:r>
                                            <w:r w:rsidRPr="003D4F11" w:rsidDel="00723F2F">
                                              <w:rPr>
                                                <w:rFonts w:ascii="Verdana" w:hAnsi="Verdana"/>
                                                <w:sz w:val="20"/>
                                                <w:szCs w:val="20"/>
                                              </w:rPr>
                                              <w:delText>No</w:delText>
                                            </w:r>
                                          </w:del>
                                        </w:p>
                                      </w:tc>
                                      <w:tc>
                                        <w:tcPr>
                                          <w:tcW w:w="0" w:type="auto"/>
                                          <w:vAlign w:val="center"/>
                                          <w:hideMark/>
                                        </w:tcPr>
                                        <w:p w:rsidR="00723F2F" w:rsidRPr="003D4F11" w:rsidDel="00723F2F" w:rsidRDefault="00723F2F" w:rsidP="005A2C99">
                                          <w:pPr>
                                            <w:rPr>
                                              <w:del w:id="1149" w:author="Lisa Wald" w:date="2016-06-06T15:15:00Z"/>
                                              <w:rFonts w:ascii="Verdana" w:hAnsi="Verdana"/>
                                              <w:sz w:val="20"/>
                                              <w:szCs w:val="20"/>
                                            </w:rPr>
                                          </w:pPr>
                                          <w:del w:id="1150" w:author="Lisa Wald" w:date="2016-06-06T15:15:00Z">
                                            <w:r w:rsidRPr="003D4F11" w:rsidDel="00723F2F">
                                              <w:rPr>
                                                <w:rFonts w:ascii="Verdana" w:hAnsi="Verdana"/>
                                                <w:sz w:val="20"/>
                                                <w:szCs w:val="20"/>
                                              </w:rPr>
                                              <w:object w:dxaOrig="225" w:dyaOrig="225">
                                                <v:shape id="_x0000_i1404" type="#_x0000_t75" style="width:18pt;height:15.8pt" o:ole="">
                                                  <v:imagedata r:id="rId32" o:title=""/>
                                                </v:shape>
                                                <w:control r:id="rId85" w:name="DefaultOcxName90" w:shapeid="_x0000_i1404"/>
                                              </w:object>
                                            </w:r>
                                            <w:r w:rsidRPr="003D4F11" w:rsidDel="00723F2F">
                                              <w:rPr>
                                                <w:rFonts w:ascii="Verdana" w:hAnsi="Verdana"/>
                                                <w:sz w:val="20"/>
                                                <w:szCs w:val="20"/>
                                              </w:rPr>
                                              <w:delText>Not Applicable</w:delText>
                                            </w:r>
                                          </w:del>
                                        </w:p>
                                      </w:tc>
                                    </w:tr>
                                  </w:tbl>
                                  <w:p w:rsidR="00723F2F" w:rsidRPr="003D4F11" w:rsidDel="00723F2F" w:rsidRDefault="00723F2F" w:rsidP="005A2C99">
                                    <w:pPr>
                                      <w:rPr>
                                        <w:del w:id="1151" w:author="Lisa Wald" w:date="2016-06-06T15:15:00Z"/>
                                        <w:rFonts w:ascii="Verdana" w:hAnsi="Verdana"/>
                                        <w:sz w:val="20"/>
                                        <w:szCs w:val="20"/>
                                      </w:rPr>
                                    </w:pPr>
                                  </w:p>
                                </w:tc>
                              </w:tr>
                              <w:tr w:rsidR="00723F2F" w:rsidRPr="003D4F11" w:rsidDel="00723F2F" w:rsidTr="005A2C99">
                                <w:trPr>
                                  <w:tblCellSpacing w:w="0" w:type="dxa"/>
                                  <w:del w:id="1152" w:author="Lisa Wald" w:date="2016-06-06T15:15:00Z"/>
                                </w:trPr>
                                <w:tc>
                                  <w:tcPr>
                                    <w:tcW w:w="150" w:type="pct"/>
                                    <w:hideMark/>
                                  </w:tcPr>
                                  <w:p w:rsidR="00723F2F" w:rsidRPr="003D4F11" w:rsidDel="00723F2F" w:rsidRDefault="00723F2F" w:rsidP="005A2C99">
                                    <w:pPr>
                                      <w:rPr>
                                        <w:del w:id="1153"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1154" w:author="Lisa Wald" w:date="2016-06-06T15:15:00Z"/>
                                        <w:rFonts w:ascii="Verdana" w:hAnsi="Verdana"/>
                                        <w:sz w:val="20"/>
                                        <w:szCs w:val="20"/>
                                      </w:rPr>
                                    </w:pPr>
                                    <w:del w:id="1155" w:author="Lisa Wald" w:date="2016-06-06T15:15:00Z">
                                      <w:r w:rsidRPr="003D4F11" w:rsidDel="00723F2F">
                                        <w:rPr>
                                          <w:rFonts w:ascii="Verdana" w:hAnsi="Verdana"/>
                                          <w:sz w:val="20"/>
                                          <w:szCs w:val="20"/>
                                        </w:rPr>
                                        <w:br/>
                                      </w:r>
                                      <w:r w:rsidRPr="003D4F11" w:rsidDel="00723F2F">
                                        <w:rPr>
                                          <w:rFonts w:ascii="Verdana" w:hAnsi="Verdana"/>
                                          <w:b/>
                                          <w:bCs/>
                                          <w:sz w:val="20"/>
                                          <w:szCs w:val="20"/>
                                        </w:rPr>
                                        <w:delText xml:space="preserve">Briefly explain your response: </w:delText>
                                      </w:r>
                                    </w:del>
                                  </w:p>
                                </w:tc>
                              </w:tr>
                              <w:tr w:rsidR="00723F2F" w:rsidRPr="003D4F11" w:rsidDel="00723F2F" w:rsidTr="005A2C99">
                                <w:trPr>
                                  <w:tblCellSpacing w:w="0" w:type="dxa"/>
                                  <w:del w:id="1156" w:author="Lisa Wald" w:date="2016-06-06T15:15:00Z"/>
                                </w:trPr>
                                <w:tc>
                                  <w:tcPr>
                                    <w:tcW w:w="150" w:type="pct"/>
                                    <w:hideMark/>
                                  </w:tcPr>
                                  <w:p w:rsidR="00723F2F" w:rsidRPr="003D4F11" w:rsidDel="00723F2F" w:rsidRDefault="00723F2F" w:rsidP="005A2C99">
                                    <w:pPr>
                                      <w:rPr>
                                        <w:del w:id="1157"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1158" w:author="Lisa Wald" w:date="2016-06-06T15:15:00Z"/>
                                        <w:rFonts w:ascii="Verdana" w:hAnsi="Verdana"/>
                                        <w:sz w:val="20"/>
                                        <w:szCs w:val="20"/>
                                      </w:rPr>
                                    </w:pPr>
                                    <w:del w:id="1159" w:author="Lisa Wald" w:date="2016-06-06T15:15:00Z">
                                      <w:r w:rsidRPr="003D4F11" w:rsidDel="00723F2F">
                                        <w:rPr>
                                          <w:rFonts w:ascii="Verdana" w:hAnsi="Verdana"/>
                                          <w:sz w:val="20"/>
                                          <w:szCs w:val="20"/>
                                        </w:rPr>
                                        <w:delText>Maximum paragraph(s) allowed approximately: 3 (3000 character(s) remaining)</w:delText>
                                      </w:r>
                                      <w:r w:rsidRPr="003D4F11" w:rsidDel="00723F2F">
                                        <w:rPr>
                                          <w:rFonts w:ascii="Verdana" w:hAnsi="Verdana"/>
                                          <w:sz w:val="20"/>
                                          <w:szCs w:val="20"/>
                                        </w:rPr>
                                        <w:br/>
                                      </w:r>
                                      <w:r w:rsidRPr="003D4F11" w:rsidDel="00723F2F">
                                        <w:rPr>
                                          <w:rFonts w:ascii="Verdana" w:hAnsi="Verdana"/>
                                          <w:sz w:val="20"/>
                                          <w:szCs w:val="20"/>
                                        </w:rPr>
                                        <w:object w:dxaOrig="225" w:dyaOrig="225">
                                          <v:shape id="_x0000_i1403" type="#_x0000_t75" style="width:132.55pt;height:66.55pt" o:ole="">
                                            <v:imagedata r:id="rId11" o:title=""/>
                                          </v:shape>
                                          <w:control r:id="rId86" w:name="DefaultOcxName91" w:shapeid="_x0000_i1403"/>
                                        </w:object>
                                      </w:r>
                                    </w:del>
                                  </w:p>
                                </w:tc>
                              </w:tr>
                            </w:tbl>
                            <w:p w:rsidR="00723F2F" w:rsidRPr="003D4F11" w:rsidDel="00723F2F" w:rsidRDefault="00723F2F" w:rsidP="005A2C99">
                              <w:pPr>
                                <w:rPr>
                                  <w:del w:id="1160" w:author="Lisa Wald" w:date="2016-06-06T15:15:00Z"/>
                                  <w:rFonts w:ascii="Verdana" w:hAnsi="Verdana"/>
                                  <w:sz w:val="20"/>
                                  <w:szCs w:val="20"/>
                                </w:rPr>
                              </w:pPr>
                            </w:p>
                          </w:tc>
                        </w:tr>
                        <w:tr w:rsidR="00723F2F" w:rsidRPr="003D4F11" w:rsidDel="00723F2F" w:rsidTr="005A2C99">
                          <w:trPr>
                            <w:jc w:val="center"/>
                            <w:del w:id="1161" w:author="Lisa Wald" w:date="2016-06-06T15:15:00Z"/>
                          </w:trPr>
                          <w:tc>
                            <w:tcPr>
                              <w:tcW w:w="0" w:type="auto"/>
                              <w:tcBorders>
                                <w:top w:val="outset" w:sz="6" w:space="0" w:color="auto"/>
                                <w:left w:val="outset" w:sz="6" w:space="0" w:color="auto"/>
                                <w:bottom w:val="outset" w:sz="6" w:space="0" w:color="auto"/>
                                <w:right w:val="outset" w:sz="6" w:space="0" w:color="auto"/>
                              </w:tcBorders>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385"/>
                                <w:gridCol w:w="12453"/>
                              </w:tblGrid>
                              <w:tr w:rsidR="00723F2F" w:rsidRPr="003D4F11" w:rsidDel="00723F2F" w:rsidTr="005A2C99">
                                <w:trPr>
                                  <w:tblCellSpacing w:w="0" w:type="dxa"/>
                                  <w:del w:id="1162" w:author="Lisa Wald" w:date="2016-06-06T15:15:00Z"/>
                                </w:trPr>
                                <w:tc>
                                  <w:tcPr>
                                    <w:tcW w:w="150" w:type="pct"/>
                                    <w:tcBorders>
                                      <w:top w:val="outset" w:sz="6" w:space="0" w:color="auto"/>
                                      <w:left w:val="outset" w:sz="6" w:space="0" w:color="auto"/>
                                      <w:bottom w:val="outset" w:sz="6" w:space="0" w:color="auto"/>
                                    </w:tcBorders>
                                    <w:shd w:val="clear" w:color="auto" w:fill="D9D9D9" w:themeFill="background1" w:themeFillShade="D9"/>
                                    <w:hideMark/>
                                  </w:tcPr>
                                  <w:p w:rsidR="00723F2F" w:rsidRPr="003D4F11" w:rsidDel="00723F2F" w:rsidRDefault="00723F2F" w:rsidP="005A2C99">
                                    <w:pPr>
                                      <w:rPr>
                                        <w:del w:id="1163" w:author="Lisa Wald" w:date="2016-06-06T15:15:00Z"/>
                                        <w:rFonts w:ascii="Verdana" w:hAnsi="Verdana"/>
                                        <w:sz w:val="20"/>
                                        <w:szCs w:val="20"/>
                                      </w:rPr>
                                    </w:pPr>
                                    <w:del w:id="1164" w:author="Lisa Wald" w:date="2016-06-06T15:15:00Z">
                                      <w:r w:rsidRPr="003D4F11" w:rsidDel="00723F2F">
                                        <w:rPr>
                                          <w:rFonts w:ascii="Verdana" w:hAnsi="Verdana"/>
                                          <w:b/>
                                          <w:bCs/>
                                          <w:sz w:val="20"/>
                                          <w:szCs w:val="20"/>
                                        </w:rPr>
                                        <w:delText xml:space="preserve">B. </w:delText>
                                      </w:r>
                                    </w:del>
                                  </w:p>
                                </w:tc>
                                <w:tc>
                                  <w:tcPr>
                                    <w:tcW w:w="0" w:type="auto"/>
                                    <w:tcBorders>
                                      <w:top w:val="outset" w:sz="6" w:space="0" w:color="auto"/>
                                      <w:bottom w:val="outset" w:sz="6" w:space="0" w:color="auto"/>
                                      <w:right w:val="outset" w:sz="6" w:space="0" w:color="auto"/>
                                    </w:tcBorders>
                                    <w:shd w:val="clear" w:color="auto" w:fill="D9D9D9" w:themeFill="background1" w:themeFillShade="D9"/>
                                    <w:vAlign w:val="center"/>
                                    <w:hideMark/>
                                  </w:tcPr>
                                  <w:p w:rsidR="00723F2F" w:rsidRPr="003D4F11" w:rsidDel="00723F2F" w:rsidRDefault="00723F2F" w:rsidP="005A2C99">
                                    <w:pPr>
                                      <w:rPr>
                                        <w:del w:id="1165" w:author="Lisa Wald" w:date="2016-06-06T15:15:00Z"/>
                                        <w:rFonts w:ascii="Verdana" w:hAnsi="Verdana"/>
                                        <w:sz w:val="20"/>
                                        <w:szCs w:val="20"/>
                                      </w:rPr>
                                    </w:pPr>
                                    <w:del w:id="1166" w:author="Lisa Wald" w:date="2016-06-06T15:15:00Z">
                                      <w:r w:rsidRPr="003D4F11" w:rsidDel="00723F2F">
                                        <w:rPr>
                                          <w:rFonts w:ascii="Verdana" w:hAnsi="Verdana"/>
                                          <w:b/>
                                          <w:bCs/>
                                          <w:sz w:val="20"/>
                                          <w:szCs w:val="20"/>
                                          <w:u w:val="single"/>
                                        </w:rPr>
                                        <w:delText xml:space="preserve">Facility Requirements: </w:delText>
                                      </w:r>
                                      <w:r w:rsidRPr="003D4F11" w:rsidDel="00723F2F">
                                        <w:rPr>
                                          <w:rFonts w:ascii="Verdana" w:hAnsi="Verdana"/>
                                          <w:b/>
                                          <w:bCs/>
                                          <w:sz w:val="20"/>
                                          <w:szCs w:val="20"/>
                                        </w:rPr>
                                        <w:delText xml:space="preserve">Has your health center assured that all applicable Federal, State and local standards/accreditation requirements of the facility(ies) where the proposed new target population will be </w:delText>
                                      </w:r>
                                      <w:r w:rsidRPr="003D4F11" w:rsidDel="00723F2F">
                                        <w:rPr>
                                          <w:rFonts w:ascii="Verdana" w:hAnsi="Verdana"/>
                                          <w:b/>
                                          <w:bCs/>
                                          <w:sz w:val="20"/>
                                          <w:szCs w:val="20"/>
                                        </w:rPr>
                                        <w:lastRenderedPageBreak/>
                                        <w:delText xml:space="preserve">served have been fully met (including those associated with CMS FQHC certification)? </w:delText>
                                      </w:r>
                                    </w:del>
                                  </w:p>
                                </w:tc>
                              </w:tr>
                            </w:tbl>
                            <w:p w:rsidR="00723F2F" w:rsidRPr="003D4F11" w:rsidDel="00723F2F" w:rsidRDefault="00723F2F" w:rsidP="005A2C99">
                              <w:pPr>
                                <w:rPr>
                                  <w:del w:id="1167" w:author="Lisa Wald" w:date="2016-06-06T15:15:00Z"/>
                                  <w:rFonts w:ascii="Verdana" w:hAnsi="Verdana"/>
                                  <w:sz w:val="20"/>
                                  <w:szCs w:val="20"/>
                                </w:rPr>
                              </w:pPr>
                            </w:p>
                          </w:tc>
                        </w:tr>
                        <w:tr w:rsidR="00723F2F" w:rsidRPr="003D4F11" w:rsidDel="00723F2F" w:rsidTr="005A2C99">
                          <w:trPr>
                            <w:jc w:val="center"/>
                            <w:del w:id="1168" w:author="Lisa Wald" w:date="2016-06-06T15:15:00Z"/>
                          </w:trPr>
                          <w:tc>
                            <w:tcPr>
                              <w:tcW w:w="0" w:type="auto"/>
                              <w:tcBorders>
                                <w:top w:val="outset" w:sz="6" w:space="0" w:color="auto"/>
                                <w:left w:val="outset" w:sz="6" w:space="0" w:color="auto"/>
                                <w:bottom w:val="outset" w:sz="6" w:space="0" w:color="auto"/>
                                <w:right w:val="outset" w:sz="6" w:space="0" w:color="auto"/>
                              </w:tcBorders>
                              <w:shd w:val="clear" w:color="auto" w:fill="FFFFFF"/>
                              <w:vAlign w:val="center"/>
                              <w:hideMark/>
                            </w:tcPr>
                            <w:tbl>
                              <w:tblPr>
                                <w:tblW w:w="5000" w:type="pct"/>
                                <w:tblCellSpacing w:w="0" w:type="dxa"/>
                                <w:tblCellMar>
                                  <w:left w:w="0" w:type="dxa"/>
                                  <w:right w:w="0" w:type="dxa"/>
                                </w:tblCellMar>
                                <w:tblLook w:val="04A0" w:firstRow="1" w:lastRow="0" w:firstColumn="1" w:lastColumn="0" w:noHBand="0" w:noVBand="1"/>
                              </w:tblPr>
                              <w:tblGrid>
                                <w:gridCol w:w="386"/>
                                <w:gridCol w:w="12468"/>
                              </w:tblGrid>
                              <w:tr w:rsidR="00723F2F" w:rsidRPr="003D4F11" w:rsidDel="00723F2F" w:rsidTr="005A2C99">
                                <w:trPr>
                                  <w:tblCellSpacing w:w="0" w:type="dxa"/>
                                  <w:del w:id="1169" w:author="Lisa Wald" w:date="2016-06-06T15:15:00Z"/>
                                </w:trPr>
                                <w:tc>
                                  <w:tcPr>
                                    <w:tcW w:w="150" w:type="pct"/>
                                    <w:hideMark/>
                                  </w:tcPr>
                                  <w:p w:rsidR="00723F2F" w:rsidRPr="003D4F11" w:rsidDel="00723F2F" w:rsidRDefault="00723F2F" w:rsidP="005A2C99">
                                    <w:pPr>
                                      <w:rPr>
                                        <w:del w:id="1170" w:author="Lisa Wald" w:date="2016-06-06T15:15:00Z"/>
                                        <w:rFonts w:ascii="Verdana" w:hAnsi="Verdana"/>
                                        <w:sz w:val="20"/>
                                        <w:szCs w:val="20"/>
                                      </w:rPr>
                                    </w:pPr>
                                  </w:p>
                                </w:tc>
                                <w:tc>
                                  <w:tcPr>
                                    <w:tcW w:w="0" w:type="auto"/>
                                    <w:vAlign w:val="center"/>
                                    <w:hideMark/>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782"/>
                                      <w:gridCol w:w="1874"/>
                                    </w:tblGrid>
                                    <w:tr w:rsidR="00723F2F" w:rsidRPr="003D4F11" w:rsidDel="00723F2F" w:rsidTr="005A2C99">
                                      <w:trPr>
                                        <w:tblCellSpacing w:w="15" w:type="dxa"/>
                                        <w:del w:id="1171" w:author="Lisa Wald" w:date="2016-06-06T15:15:00Z"/>
                                      </w:trPr>
                                      <w:tc>
                                        <w:tcPr>
                                          <w:tcW w:w="0" w:type="auto"/>
                                          <w:vAlign w:val="center"/>
                                          <w:hideMark/>
                                        </w:tcPr>
                                        <w:p w:rsidR="00723F2F" w:rsidRPr="003D4F11" w:rsidDel="00723F2F" w:rsidRDefault="00723F2F" w:rsidP="005A2C99">
                                          <w:pPr>
                                            <w:rPr>
                                              <w:del w:id="1172" w:author="Lisa Wald" w:date="2016-06-06T15:15:00Z"/>
                                              <w:rFonts w:ascii="Verdana" w:hAnsi="Verdana"/>
                                              <w:sz w:val="20"/>
                                              <w:szCs w:val="20"/>
                                            </w:rPr>
                                          </w:pPr>
                                          <w:del w:id="1173" w:author="Lisa Wald" w:date="2016-06-06T15:15:00Z">
                                            <w:r w:rsidRPr="003D4F11" w:rsidDel="00723F2F">
                                              <w:rPr>
                                                <w:rFonts w:ascii="Verdana" w:hAnsi="Verdana"/>
                                                <w:sz w:val="20"/>
                                                <w:szCs w:val="20"/>
                                              </w:rPr>
                                              <w:object w:dxaOrig="225" w:dyaOrig="225">
                                                <v:shape id="_x0000_i1402" type="#_x0000_t75" style="width:18pt;height:15.8pt" o:ole="">
                                                  <v:imagedata r:id="rId32" o:title=""/>
                                                </v:shape>
                                                <w:control r:id="rId87" w:name="DefaultOcxName92" w:shapeid="_x0000_i1402"/>
                                              </w:object>
                                            </w:r>
                                            <w:r w:rsidRPr="003D4F11" w:rsidDel="00723F2F">
                                              <w:rPr>
                                                <w:rFonts w:ascii="Verdana" w:hAnsi="Verdana"/>
                                                <w:sz w:val="20"/>
                                                <w:szCs w:val="20"/>
                                              </w:rPr>
                                              <w:delText>Yes</w:delText>
                                            </w:r>
                                          </w:del>
                                        </w:p>
                                      </w:tc>
                                      <w:tc>
                                        <w:tcPr>
                                          <w:tcW w:w="0" w:type="auto"/>
                                          <w:vAlign w:val="center"/>
                                          <w:hideMark/>
                                        </w:tcPr>
                                        <w:p w:rsidR="00723F2F" w:rsidRPr="003D4F11" w:rsidDel="00723F2F" w:rsidRDefault="00723F2F" w:rsidP="005A2C99">
                                          <w:pPr>
                                            <w:rPr>
                                              <w:del w:id="1174" w:author="Lisa Wald" w:date="2016-06-06T15:15:00Z"/>
                                              <w:rFonts w:ascii="Verdana" w:hAnsi="Verdana"/>
                                              <w:sz w:val="20"/>
                                              <w:szCs w:val="20"/>
                                            </w:rPr>
                                          </w:pPr>
                                          <w:del w:id="1175" w:author="Lisa Wald" w:date="2016-06-06T15:15:00Z">
                                            <w:r w:rsidRPr="003D4F11" w:rsidDel="00723F2F">
                                              <w:rPr>
                                                <w:rFonts w:ascii="Verdana" w:hAnsi="Verdana"/>
                                                <w:sz w:val="20"/>
                                                <w:szCs w:val="20"/>
                                              </w:rPr>
                                              <w:object w:dxaOrig="225" w:dyaOrig="225">
                                                <v:shape id="_x0000_i1401" type="#_x0000_t75" style="width:18pt;height:15.8pt" o:ole="">
                                                  <v:imagedata r:id="rId32" o:title=""/>
                                                </v:shape>
                                                <w:control r:id="rId88" w:name="DefaultOcxName93" w:shapeid="_x0000_i1401"/>
                                              </w:object>
                                            </w:r>
                                            <w:r w:rsidRPr="003D4F11" w:rsidDel="00723F2F">
                                              <w:rPr>
                                                <w:rFonts w:ascii="Verdana" w:hAnsi="Verdana"/>
                                                <w:sz w:val="20"/>
                                                <w:szCs w:val="20"/>
                                              </w:rPr>
                                              <w:delText xml:space="preserve">Not Applicable </w:delText>
                                            </w:r>
                                          </w:del>
                                        </w:p>
                                      </w:tc>
                                    </w:tr>
                                  </w:tbl>
                                  <w:p w:rsidR="00723F2F" w:rsidRPr="003D4F11" w:rsidDel="00723F2F" w:rsidRDefault="00723F2F" w:rsidP="005A2C99">
                                    <w:pPr>
                                      <w:rPr>
                                        <w:del w:id="1176" w:author="Lisa Wald" w:date="2016-06-06T15:15:00Z"/>
                                        <w:rFonts w:ascii="Verdana" w:hAnsi="Verdana"/>
                                        <w:sz w:val="20"/>
                                        <w:szCs w:val="20"/>
                                      </w:rPr>
                                    </w:pPr>
                                  </w:p>
                                </w:tc>
                              </w:tr>
                              <w:tr w:rsidR="00723F2F" w:rsidRPr="003D4F11" w:rsidDel="00723F2F" w:rsidTr="005A2C99">
                                <w:trPr>
                                  <w:tblCellSpacing w:w="0" w:type="dxa"/>
                                  <w:del w:id="1177" w:author="Lisa Wald" w:date="2016-06-06T15:15:00Z"/>
                                </w:trPr>
                                <w:tc>
                                  <w:tcPr>
                                    <w:tcW w:w="150" w:type="pct"/>
                                    <w:hideMark/>
                                  </w:tcPr>
                                  <w:p w:rsidR="00723F2F" w:rsidRPr="003D4F11" w:rsidDel="00723F2F" w:rsidRDefault="00723F2F" w:rsidP="005A2C99">
                                    <w:pPr>
                                      <w:rPr>
                                        <w:del w:id="1178"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1179" w:author="Lisa Wald" w:date="2016-06-06T15:15:00Z"/>
                                        <w:rFonts w:ascii="Verdana" w:hAnsi="Verdana"/>
                                        <w:sz w:val="20"/>
                                        <w:szCs w:val="20"/>
                                      </w:rPr>
                                    </w:pPr>
                                    <w:del w:id="1180" w:author="Lisa Wald" w:date="2016-06-06T15:15:00Z">
                                      <w:r w:rsidRPr="003D4F11" w:rsidDel="00723F2F">
                                        <w:rPr>
                                          <w:rFonts w:ascii="Verdana" w:hAnsi="Verdana"/>
                                          <w:sz w:val="20"/>
                                          <w:szCs w:val="20"/>
                                        </w:rPr>
                                        <w:br/>
                                      </w:r>
                                      <w:r w:rsidRPr="003D4F11" w:rsidDel="00723F2F">
                                        <w:rPr>
                                          <w:rFonts w:ascii="Verdana" w:hAnsi="Verdana"/>
                                          <w:b/>
                                          <w:bCs/>
                                          <w:sz w:val="20"/>
                                          <w:szCs w:val="20"/>
                                        </w:rPr>
                                        <w:delText>Briefly explain your response:</w:delText>
                                      </w:r>
                                    </w:del>
                                  </w:p>
                                </w:tc>
                              </w:tr>
                              <w:tr w:rsidR="00723F2F" w:rsidRPr="003D4F11" w:rsidDel="00723F2F" w:rsidTr="005A2C99">
                                <w:trPr>
                                  <w:tblCellSpacing w:w="0" w:type="dxa"/>
                                  <w:del w:id="1181" w:author="Lisa Wald" w:date="2016-06-06T15:15:00Z"/>
                                </w:trPr>
                                <w:tc>
                                  <w:tcPr>
                                    <w:tcW w:w="150" w:type="pct"/>
                                    <w:hideMark/>
                                  </w:tcPr>
                                  <w:p w:rsidR="00723F2F" w:rsidRPr="003D4F11" w:rsidDel="00723F2F" w:rsidRDefault="00723F2F" w:rsidP="005A2C99">
                                    <w:pPr>
                                      <w:rPr>
                                        <w:del w:id="1182" w:author="Lisa Wald" w:date="2016-06-06T15:15:00Z"/>
                                        <w:rFonts w:ascii="Verdana" w:hAnsi="Verdana"/>
                                        <w:sz w:val="20"/>
                                        <w:szCs w:val="20"/>
                                      </w:rPr>
                                    </w:pPr>
                                  </w:p>
                                </w:tc>
                                <w:tc>
                                  <w:tcPr>
                                    <w:tcW w:w="0" w:type="auto"/>
                                    <w:vAlign w:val="center"/>
                                    <w:hideMark/>
                                  </w:tcPr>
                                  <w:p w:rsidR="00723F2F" w:rsidRPr="003D4F11" w:rsidDel="00723F2F" w:rsidRDefault="00723F2F" w:rsidP="005A2C99">
                                    <w:pPr>
                                      <w:rPr>
                                        <w:del w:id="1183" w:author="Lisa Wald" w:date="2016-06-06T15:15:00Z"/>
                                        <w:rFonts w:ascii="Verdana" w:hAnsi="Verdana"/>
                                        <w:sz w:val="20"/>
                                        <w:szCs w:val="20"/>
                                      </w:rPr>
                                    </w:pPr>
                                    <w:del w:id="1184" w:author="Lisa Wald" w:date="2016-06-06T15:15:00Z">
                                      <w:r w:rsidRPr="003D4F11" w:rsidDel="00723F2F">
                                        <w:rPr>
                                          <w:rFonts w:ascii="Verdana" w:hAnsi="Verdana"/>
                                          <w:sz w:val="20"/>
                                          <w:szCs w:val="20"/>
                                        </w:rPr>
                                        <w:delText>Maximum paragraph(s) allowed approximately: 3 (3000 character(s) remaining)</w:delText>
                                      </w:r>
                                      <w:r w:rsidRPr="003D4F11" w:rsidDel="00723F2F">
                                        <w:rPr>
                                          <w:rFonts w:ascii="Verdana" w:hAnsi="Verdana"/>
                                          <w:sz w:val="20"/>
                                          <w:szCs w:val="20"/>
                                        </w:rPr>
                                        <w:br/>
                                      </w:r>
                                      <w:r w:rsidRPr="003D4F11" w:rsidDel="00723F2F">
                                        <w:rPr>
                                          <w:rFonts w:ascii="Verdana" w:hAnsi="Verdana"/>
                                          <w:sz w:val="20"/>
                                          <w:szCs w:val="20"/>
                                        </w:rPr>
                                        <w:object w:dxaOrig="225" w:dyaOrig="225">
                                          <v:shape id="_x0000_i1400" type="#_x0000_t75" style="width:132.55pt;height:66.55pt" o:ole="">
                                            <v:imagedata r:id="rId11" o:title=""/>
                                          </v:shape>
                                          <w:control r:id="rId89" w:name="DefaultOcxName94" w:shapeid="_x0000_i1400"/>
                                        </w:object>
                                      </w:r>
                                    </w:del>
                                  </w:p>
                                </w:tc>
                              </w:tr>
                            </w:tbl>
                            <w:p w:rsidR="00723F2F" w:rsidRPr="003D4F11" w:rsidDel="00723F2F" w:rsidRDefault="00723F2F" w:rsidP="005A2C99">
                              <w:pPr>
                                <w:rPr>
                                  <w:del w:id="1185" w:author="Lisa Wald" w:date="2016-06-06T15:15:00Z"/>
                                  <w:rFonts w:ascii="Verdana" w:hAnsi="Verdana"/>
                                  <w:sz w:val="20"/>
                                  <w:szCs w:val="20"/>
                                </w:rPr>
                              </w:pPr>
                            </w:p>
                          </w:tc>
                        </w:tr>
                      </w:tbl>
                      <w:p w:rsidR="00723F2F" w:rsidRPr="003D4F11" w:rsidDel="00723F2F" w:rsidRDefault="00723F2F" w:rsidP="005A2C99">
                        <w:pPr>
                          <w:jc w:val="center"/>
                          <w:rPr>
                            <w:del w:id="1186" w:author="Lisa Wald" w:date="2016-06-06T15:15:00Z"/>
                            <w:rFonts w:ascii="Verdana" w:hAnsi="Verdana"/>
                            <w:sz w:val="20"/>
                            <w:szCs w:val="20"/>
                          </w:rPr>
                        </w:pPr>
                      </w:p>
                    </w:tc>
                  </w:tr>
                </w:tbl>
                <w:p w:rsidR="00723F2F" w:rsidRPr="003D4F11" w:rsidDel="00723F2F" w:rsidRDefault="00723F2F" w:rsidP="005A2C99">
                  <w:pPr>
                    <w:rPr>
                      <w:del w:id="1187" w:author="Lisa Wald" w:date="2016-06-06T15:15:00Z"/>
                      <w:rFonts w:ascii="Verdana" w:hAnsi="Verdana"/>
                      <w:sz w:val="20"/>
                      <w:szCs w:val="20"/>
                    </w:rPr>
                  </w:pPr>
                </w:p>
              </w:tc>
            </w:tr>
          </w:tbl>
          <w:p w:rsidR="00723F2F" w:rsidRPr="003D4F11" w:rsidDel="00723F2F" w:rsidRDefault="00723F2F" w:rsidP="005A2C99">
            <w:pPr>
              <w:jc w:val="center"/>
              <w:rPr>
                <w:del w:id="1188" w:author="Lisa Wald" w:date="2016-06-06T15:15:00Z"/>
                <w:rFonts w:ascii="Verdana" w:hAnsi="Verdana"/>
                <w:sz w:val="20"/>
                <w:szCs w:val="20"/>
              </w:rPr>
            </w:pPr>
          </w:p>
        </w:tc>
      </w:tr>
    </w:tbl>
    <w:p w:rsidR="00723F2F" w:rsidRPr="003D4F11" w:rsidRDefault="00723F2F" w:rsidP="009A7188">
      <w:pPr>
        <w:rPr>
          <w:rFonts w:ascii="Verdana" w:hAnsi="Verdana"/>
          <w:sz w:val="20"/>
          <w:szCs w:val="20"/>
        </w:rPr>
      </w:pPr>
    </w:p>
    <w:sectPr w:rsidR="00723F2F" w:rsidRPr="003D4F11" w:rsidSect="00051DB1">
      <w:headerReference w:type="default" r:id="rId90"/>
      <w:footerReference w:type="default" r:id="rId91"/>
      <w:pgSz w:w="15840" w:h="12240" w:orient="landscape"/>
      <w:pgMar w:top="720" w:right="720" w:bottom="720" w:left="720" w:header="720" w:footer="720" w:gutter="0"/>
      <w:cols w:space="720"/>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3D4F11" w:rsidRDefault="003D4F11" w:rsidP="003D0387">
      <w:pPr>
        <w:spacing w:after="0" w:line="240" w:lineRule="auto"/>
      </w:pPr>
      <w:r>
        <w:separator/>
      </w:r>
    </w:p>
  </w:endnote>
  <w:endnote w:type="continuationSeparator" w:id="0">
    <w:p w:rsidR="003D4F11" w:rsidRDefault="003D4F11" w:rsidP="003D0387">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02FF" w:usb1="4000ACFF" w:usb2="00000001" w:usb3="00000000" w:csb0="0000019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10006FF" w:usb1="4000205B" w:usb2="00000010" w:usb3="00000000" w:csb0="0000019F" w:csb1="00000000"/>
  </w:font>
  <w:font w:name="Arial">
    <w:panose1 w:val="020B0604020202020204"/>
    <w:charset w:val="00"/>
    <w:family w:val="swiss"/>
    <w:pitch w:val="variable"/>
    <w:sig w:usb0="E0002AFF" w:usb1="C0007843" w:usb2="00000009" w:usb3="00000000" w:csb0="000001FF" w:csb1="00000000"/>
  </w:font>
  <w:font w:name="MS Mincho">
    <w:altName w:val="ＭＳ 明朝"/>
    <w:panose1 w:val="02020609040205080304"/>
    <w:charset w:val="80"/>
    <w:family w:val="modern"/>
    <w:pitch w:val="fixed"/>
    <w:sig w:usb0="E00002FF" w:usb1="6AC7FDFB" w:usb2="00000012" w:usb3="00000000" w:csb0="0002009F" w:csb1="00000000"/>
  </w:font>
  <w:font w:name="Cambria">
    <w:panose1 w:val="02040503050406030204"/>
    <w:charset w:val="00"/>
    <w:family w:val="roman"/>
    <w:pitch w:val="variable"/>
    <w:sig w:usb0="E00002FF" w:usb1="400004FF" w:usb2="00000000" w:usb3="00000000" w:csb0="0000019F" w:csb1="00000000"/>
  </w:font>
  <w:font w:name="MS Gothic">
    <w:altName w:val="ＭＳ ゴシック"/>
    <w:panose1 w:val="020B0609070205080204"/>
    <w:charset w:val="80"/>
    <w:family w:val="modern"/>
    <w:pitch w:val="fixed"/>
    <w:sig w:usb0="E00002FF" w:usb1="6AC7FDFB" w:usb2="00000012" w:usb3="00000000" w:csb0="000200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sdt>
    <w:sdtPr>
      <w:id w:val="-2125369755"/>
      <w:docPartObj>
        <w:docPartGallery w:val="Page Numbers (Bottom of Page)"/>
        <w:docPartUnique/>
      </w:docPartObj>
    </w:sdtPr>
    <w:sdtEndPr/>
    <w:sdtContent>
      <w:sdt>
        <w:sdtPr>
          <w:id w:val="-1669238322"/>
          <w:docPartObj>
            <w:docPartGallery w:val="Page Numbers (Top of Page)"/>
            <w:docPartUnique/>
          </w:docPartObj>
        </w:sdtPr>
        <w:sdtEndPr/>
        <w:sdtContent>
          <w:p w:rsidR="003D4F11" w:rsidRDefault="003D4F11">
            <w:pPr>
              <w:pStyle w:val="Footer"/>
              <w:jc w:val="center"/>
            </w:pPr>
            <w:r>
              <w:t xml:space="preserve">Page </w:t>
            </w:r>
            <w:r>
              <w:rPr>
                <w:b/>
                <w:bCs/>
                <w:sz w:val="24"/>
                <w:szCs w:val="24"/>
              </w:rPr>
              <w:fldChar w:fldCharType="begin"/>
            </w:r>
            <w:r>
              <w:rPr>
                <w:b/>
                <w:bCs/>
              </w:rPr>
              <w:instrText xml:space="preserve"> PAGE </w:instrText>
            </w:r>
            <w:r>
              <w:rPr>
                <w:b/>
                <w:bCs/>
                <w:sz w:val="24"/>
                <w:szCs w:val="24"/>
              </w:rPr>
              <w:fldChar w:fldCharType="separate"/>
            </w:r>
            <w:r w:rsidR="000B6138">
              <w:rPr>
                <w:b/>
                <w:bCs/>
                <w:noProof/>
              </w:rPr>
              <w:t>7</w:t>
            </w:r>
            <w:r>
              <w:rPr>
                <w:b/>
                <w:bCs/>
                <w:sz w:val="24"/>
                <w:szCs w:val="24"/>
              </w:rPr>
              <w:fldChar w:fldCharType="end"/>
            </w:r>
            <w:r>
              <w:t xml:space="preserve"> of </w:t>
            </w:r>
            <w:r>
              <w:rPr>
                <w:b/>
                <w:bCs/>
                <w:sz w:val="24"/>
                <w:szCs w:val="24"/>
              </w:rPr>
              <w:fldChar w:fldCharType="begin"/>
            </w:r>
            <w:r>
              <w:rPr>
                <w:b/>
                <w:bCs/>
              </w:rPr>
              <w:instrText xml:space="preserve"> NUMPAGES  </w:instrText>
            </w:r>
            <w:r>
              <w:rPr>
                <w:b/>
                <w:bCs/>
                <w:sz w:val="24"/>
                <w:szCs w:val="24"/>
              </w:rPr>
              <w:fldChar w:fldCharType="separate"/>
            </w:r>
            <w:r w:rsidR="000B6138">
              <w:rPr>
                <w:b/>
                <w:bCs/>
                <w:noProof/>
              </w:rPr>
              <w:t>25</w:t>
            </w:r>
            <w:r>
              <w:rPr>
                <w:b/>
                <w:bCs/>
                <w:sz w:val="24"/>
                <w:szCs w:val="24"/>
              </w:rPr>
              <w:fldChar w:fldCharType="end"/>
            </w:r>
          </w:p>
        </w:sdtContent>
      </w:sdt>
    </w:sdtContent>
  </w:sdt>
  <w:p w:rsidR="003D4F11" w:rsidRDefault="003D4F11">
    <w:pPr>
      <w:pStyle w:val="Footer"/>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3D4F11" w:rsidRDefault="003D4F11" w:rsidP="003D0387">
      <w:pPr>
        <w:spacing w:after="0" w:line="240" w:lineRule="auto"/>
      </w:pPr>
      <w:r>
        <w:separator/>
      </w:r>
    </w:p>
  </w:footnote>
  <w:footnote w:type="continuationSeparator" w:id="0">
    <w:p w:rsidR="003D4F11" w:rsidRDefault="003D4F11" w:rsidP="003D0387">
      <w:pPr>
        <w:spacing w:after="0" w:line="240" w:lineRule="auto"/>
      </w:pPr>
      <w:r>
        <w:continuationSeparator/>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rsidR="00723F2F" w:rsidRPr="005616B3" w:rsidRDefault="00723F2F" w:rsidP="00723F2F">
    <w:pPr>
      <w:pStyle w:val="Header"/>
      <w:jc w:val="right"/>
      <w:rPr>
        <w:ins w:id="1189" w:author="Lisa Wald" w:date="2016-06-06T15:15:00Z"/>
      </w:rPr>
    </w:pPr>
    <w:ins w:id="1190" w:author="Lisa Wald" w:date="2016-06-06T15:15:00Z">
      <w:r w:rsidRPr="006661EE">
        <w:rPr>
          <w:rFonts w:ascii="Arial" w:hAnsi="Arial" w:cs="Arial"/>
          <w:color w:val="000000"/>
          <w:sz w:val="15"/>
          <w:szCs w:val="15"/>
        </w:rPr>
        <w:t xml:space="preserve">OMB No.: 0915-0285. Expiration Date: </w:t>
      </w:r>
      <w:r>
        <w:rPr>
          <w:rFonts w:ascii="Arial" w:hAnsi="Arial" w:cs="Arial"/>
          <w:color w:val="000000"/>
          <w:sz w:val="15"/>
          <w:szCs w:val="15"/>
        </w:rPr>
        <w:t>xx/xx/xxxx</w:t>
      </w:r>
    </w:ins>
  </w:p>
  <w:p w:rsidR="00723F2F" w:rsidRPr="00723F2F" w:rsidRDefault="00723F2F">
    <w:pPr>
      <w:pStyle w:val="Header"/>
      <w:rPr>
        <w:b/>
        <w:rPrChange w:id="1191" w:author="Lisa Wald" w:date="2016-06-06T15:15:00Z">
          <w:rPr/>
        </w:rPrChange>
      </w:rPr>
    </w:pPr>
    <w:ins w:id="1192" w:author="Lisa Wald" w:date="2016-06-06T15:15:00Z">
      <w:r>
        <w:rPr>
          <w:b/>
          <w:sz w:val="24"/>
        </w:rPr>
        <w:t>Checklist for Adding a New Target Population</w:t>
      </w:r>
    </w:ins>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00962F21"/>
    <w:multiLevelType w:val="hybridMultilevel"/>
    <w:tmpl w:val="80DE4850"/>
    <w:lvl w:ilvl="0" w:tplc="446C7596">
      <w:start w:val="1"/>
      <w:numFmt w:val="bullet"/>
      <w:lvlText w:val=""/>
      <w:lvlJc w:val="left"/>
      <w:pPr>
        <w:ind w:left="360" w:hanging="360"/>
      </w:pPr>
      <w:rPr>
        <w:rFonts w:ascii="Symbol" w:hAnsi="Symbol" w:hint="default"/>
        <w:b/>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
    <w:nsid w:val="05AF2D1D"/>
    <w:multiLevelType w:val="multilevel"/>
    <w:tmpl w:val="BDB8C3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nsid w:val="13DA4978"/>
    <w:multiLevelType w:val="multilevel"/>
    <w:tmpl w:val="8A2091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nsid w:val="1910368A"/>
    <w:multiLevelType w:val="multilevel"/>
    <w:tmpl w:val="263C10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nsid w:val="20D243A5"/>
    <w:multiLevelType w:val="multilevel"/>
    <w:tmpl w:val="87E00A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nsid w:val="2259685D"/>
    <w:multiLevelType w:val="multilevel"/>
    <w:tmpl w:val="213E9E2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nsid w:val="250E43F9"/>
    <w:multiLevelType w:val="hybridMultilevel"/>
    <w:tmpl w:val="E214B9CA"/>
    <w:lvl w:ilvl="0" w:tplc="4272908C">
      <w:start w:val="3"/>
      <w:numFmt w:val="decimal"/>
      <w:lvlText w:val="%1."/>
      <w:lvlJc w:val="left"/>
      <w:pPr>
        <w:ind w:left="360" w:hanging="360"/>
      </w:pPr>
      <w:rPr>
        <w:rFonts w:hint="default"/>
        <w:b/>
      </w:rPr>
    </w:lvl>
    <w:lvl w:ilvl="1" w:tplc="04090001">
      <w:start w:val="1"/>
      <w:numFmt w:val="bullet"/>
      <w:lvlText w:val=""/>
      <w:lvlJc w:val="left"/>
      <w:pPr>
        <w:ind w:left="1080" w:hanging="360"/>
      </w:pPr>
      <w:rPr>
        <w:rFonts w:ascii="Symbol" w:hAnsi="Symbol" w:hint="default"/>
        <w:b w:val="0"/>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
    <w:nsid w:val="25642DBF"/>
    <w:multiLevelType w:val="hybridMultilevel"/>
    <w:tmpl w:val="1820E46E"/>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Times New Roman"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Times New Roman"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Times New Roman" w:hint="default"/>
      </w:rPr>
    </w:lvl>
    <w:lvl w:ilvl="8" w:tplc="04090005">
      <w:start w:val="1"/>
      <w:numFmt w:val="bullet"/>
      <w:lvlText w:val=""/>
      <w:lvlJc w:val="left"/>
      <w:pPr>
        <w:ind w:left="6120" w:hanging="360"/>
      </w:pPr>
      <w:rPr>
        <w:rFonts w:ascii="Wingdings" w:hAnsi="Wingdings" w:hint="default"/>
      </w:rPr>
    </w:lvl>
  </w:abstractNum>
  <w:abstractNum w:abstractNumId="8">
    <w:nsid w:val="26FA0147"/>
    <w:multiLevelType w:val="hybridMultilevel"/>
    <w:tmpl w:val="82183702"/>
    <w:lvl w:ilvl="0" w:tplc="04090019">
      <w:start w:val="1"/>
      <w:numFmt w:val="lowerLetter"/>
      <w:lvlText w:val="%1."/>
      <w:lvlJc w:val="left"/>
      <w:pPr>
        <w:ind w:left="1080" w:hanging="360"/>
      </w:p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9">
    <w:nsid w:val="29C35D76"/>
    <w:multiLevelType w:val="multilevel"/>
    <w:tmpl w:val="7BC6F3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nsid w:val="2AF94E43"/>
    <w:multiLevelType w:val="multilevel"/>
    <w:tmpl w:val="2DAEC1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nsid w:val="2B2B4D35"/>
    <w:multiLevelType w:val="multilevel"/>
    <w:tmpl w:val="5DC02A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nsid w:val="312E774C"/>
    <w:multiLevelType w:val="hybridMultilevel"/>
    <w:tmpl w:val="E4983718"/>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13">
    <w:nsid w:val="34D62359"/>
    <w:multiLevelType w:val="hybridMultilevel"/>
    <w:tmpl w:val="21F4150E"/>
    <w:lvl w:ilvl="0" w:tplc="4272908C">
      <w:start w:val="3"/>
      <w:numFmt w:val="decimal"/>
      <w:lvlText w:val="%1."/>
      <w:lvlJc w:val="left"/>
      <w:pPr>
        <w:ind w:left="360" w:hanging="360"/>
      </w:pPr>
      <w:rPr>
        <w:rFonts w:hint="default"/>
        <w:b/>
      </w:rPr>
    </w:lvl>
    <w:lvl w:ilvl="1" w:tplc="04090019">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4">
    <w:nsid w:val="3AD30274"/>
    <w:multiLevelType w:val="multilevel"/>
    <w:tmpl w:val="8856F2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nsid w:val="45440D57"/>
    <w:multiLevelType w:val="hybridMultilevel"/>
    <w:tmpl w:val="69A6A010"/>
    <w:lvl w:ilvl="0" w:tplc="E5F48388">
      <w:start w:val="1"/>
      <w:numFmt w:val="decimal"/>
      <w:lvlText w:val="%1."/>
      <w:lvlJc w:val="left"/>
      <w:pPr>
        <w:ind w:left="360" w:hanging="360"/>
      </w:pPr>
      <w:rPr>
        <w:rFonts w:hint="default"/>
        <w:b/>
        <w:i w:val="0"/>
      </w:rPr>
    </w:lvl>
    <w:lvl w:ilvl="1" w:tplc="8C562E1E">
      <w:start w:val="1"/>
      <w:numFmt w:val="lowerLetter"/>
      <w:lvlText w:val="%2."/>
      <w:lvlJc w:val="left"/>
      <w:pPr>
        <w:ind w:left="1080" w:hanging="360"/>
      </w:pPr>
      <w:rPr>
        <w:b/>
        <w:i w:val="0"/>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6">
    <w:nsid w:val="4FDC7C4F"/>
    <w:multiLevelType w:val="multilevel"/>
    <w:tmpl w:val="765AD4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nsid w:val="54B44DDC"/>
    <w:multiLevelType w:val="multilevel"/>
    <w:tmpl w:val="8CE492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nsid w:val="562C1D5E"/>
    <w:multiLevelType w:val="multilevel"/>
    <w:tmpl w:val="A5DED9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nsid w:val="56611004"/>
    <w:multiLevelType w:val="multilevel"/>
    <w:tmpl w:val="28549A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nsid w:val="585744F9"/>
    <w:multiLevelType w:val="multilevel"/>
    <w:tmpl w:val="7702E2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nsid w:val="59C6477C"/>
    <w:multiLevelType w:val="hybridMultilevel"/>
    <w:tmpl w:val="607A9A98"/>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2">
    <w:nsid w:val="5DBE0EB1"/>
    <w:multiLevelType w:val="multilevel"/>
    <w:tmpl w:val="85EA01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nsid w:val="64BE0954"/>
    <w:multiLevelType w:val="multilevel"/>
    <w:tmpl w:val="0E623C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nsid w:val="66116A08"/>
    <w:multiLevelType w:val="hybridMultilevel"/>
    <w:tmpl w:val="0F5810CE"/>
    <w:lvl w:ilvl="0" w:tplc="446C7596">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25">
    <w:nsid w:val="68EC771A"/>
    <w:multiLevelType w:val="hybridMultilevel"/>
    <w:tmpl w:val="69D46170"/>
    <w:lvl w:ilvl="0" w:tplc="446C7596">
      <w:start w:val="1"/>
      <w:numFmt w:val="bullet"/>
      <w:lvlText w:val=""/>
      <w:lvlJc w:val="left"/>
      <w:pPr>
        <w:ind w:left="1800" w:hanging="360"/>
      </w:pPr>
      <w:rPr>
        <w:rFonts w:ascii="Symbol" w:hAnsi="Symbol" w:hint="default"/>
      </w:rPr>
    </w:lvl>
    <w:lvl w:ilvl="1" w:tplc="04090003">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26">
    <w:nsid w:val="701F3657"/>
    <w:multiLevelType w:val="multilevel"/>
    <w:tmpl w:val="EDD241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nsid w:val="76613A33"/>
    <w:multiLevelType w:val="multilevel"/>
    <w:tmpl w:val="05667E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8">
    <w:nsid w:val="794B0464"/>
    <w:multiLevelType w:val="multilevel"/>
    <w:tmpl w:val="441A01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abstractNumId w:val="10"/>
  </w:num>
  <w:num w:numId="2">
    <w:abstractNumId w:val="19"/>
  </w:num>
  <w:num w:numId="3">
    <w:abstractNumId w:val="16"/>
  </w:num>
  <w:num w:numId="4">
    <w:abstractNumId w:val="4"/>
  </w:num>
  <w:num w:numId="5">
    <w:abstractNumId w:val="23"/>
  </w:num>
  <w:num w:numId="6">
    <w:abstractNumId w:val="18"/>
  </w:num>
  <w:num w:numId="7">
    <w:abstractNumId w:val="27"/>
  </w:num>
  <w:num w:numId="8">
    <w:abstractNumId w:val="20"/>
  </w:num>
  <w:num w:numId="9">
    <w:abstractNumId w:val="1"/>
  </w:num>
  <w:num w:numId="10">
    <w:abstractNumId w:val="26"/>
  </w:num>
  <w:num w:numId="11">
    <w:abstractNumId w:val="2"/>
  </w:num>
  <w:num w:numId="12">
    <w:abstractNumId w:val="11"/>
  </w:num>
  <w:num w:numId="13">
    <w:abstractNumId w:val="3"/>
  </w:num>
  <w:num w:numId="14">
    <w:abstractNumId w:val="17"/>
  </w:num>
  <w:num w:numId="15">
    <w:abstractNumId w:val="5"/>
  </w:num>
  <w:num w:numId="16">
    <w:abstractNumId w:val="22"/>
  </w:num>
  <w:num w:numId="17">
    <w:abstractNumId w:val="14"/>
  </w:num>
  <w:num w:numId="18">
    <w:abstractNumId w:val="9"/>
  </w:num>
  <w:num w:numId="19">
    <w:abstractNumId w:val="28"/>
  </w:num>
  <w:num w:numId="20">
    <w:abstractNumId w:val="15"/>
  </w:num>
  <w:num w:numId="21">
    <w:abstractNumId w:val="25"/>
  </w:num>
  <w:num w:numId="22">
    <w:abstractNumId w:val="13"/>
  </w:num>
  <w:num w:numId="23">
    <w:abstractNumId w:val="12"/>
  </w:num>
  <w:num w:numId="24">
    <w:abstractNumId w:val="8"/>
  </w:num>
  <w:num w:numId="25">
    <w:abstractNumId w:val="0"/>
  </w:num>
  <w:num w:numId="26">
    <w:abstractNumId w:val="21"/>
  </w:num>
  <w:num w:numId="27">
    <w:abstractNumId w:val="6"/>
  </w:num>
  <w:num w:numId="28">
    <w:abstractNumId w:val="24"/>
  </w:num>
  <w:num w:numId="29">
    <w:abstractNumId w:val="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10"/>
  <w:trackRevisions/>
  <w:defaultTabStop w:val="720"/>
  <w:characterSpacingControl w:val="doNotCompress"/>
  <w:hdrShapeDefaults>
    <o:shapedefaults v:ext="edit" spidmax="22529"/>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3D0387"/>
    <w:rsid w:val="00051DB1"/>
    <w:rsid w:val="00074C53"/>
    <w:rsid w:val="000B3530"/>
    <w:rsid w:val="000B6138"/>
    <w:rsid w:val="000E7B4F"/>
    <w:rsid w:val="0017066B"/>
    <w:rsid w:val="003D0387"/>
    <w:rsid w:val="003D4F11"/>
    <w:rsid w:val="005964E8"/>
    <w:rsid w:val="005E7EF3"/>
    <w:rsid w:val="0065360E"/>
    <w:rsid w:val="00723F2F"/>
    <w:rsid w:val="00757855"/>
    <w:rsid w:val="008104B9"/>
    <w:rsid w:val="008571C5"/>
    <w:rsid w:val="00870138"/>
    <w:rsid w:val="009A7188"/>
    <w:rsid w:val="00AA466F"/>
    <w:rsid w:val="00B0753F"/>
    <w:rsid w:val="00B76321"/>
    <w:rsid w:val="00C349B6"/>
    <w:rsid w:val="00CC5624"/>
    <w:rsid w:val="00DA276B"/>
    <w:rsid w:val="00DB6E69"/>
    <w:rsid w:val="00E41DF6"/>
    <w:rsid w:val="00E60674"/>
    <w:rsid w:val="00F45307"/>
    <w:rsid w:val="00F53464"/>
    <w:rsid w:val="00F614EA"/>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2529"/>
    <o:shapelayout v:ext="edit">
      <o:idmap v:ext="edit" data="1"/>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uiPriority="1"/>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style>
  <w:style w:type="paragraph" w:styleId="Heading1">
    <w:name w:val="heading 1"/>
    <w:basedOn w:val="Normal"/>
    <w:link w:val="Heading1Char"/>
    <w:uiPriority w:val="9"/>
    <w:qFormat/>
    <w:rsid w:val="003D0387"/>
    <w:pPr>
      <w:spacing w:before="100" w:beforeAutospacing="1" w:after="100" w:afterAutospacing="1" w:line="240" w:lineRule="auto"/>
      <w:outlineLvl w:val="0"/>
    </w:pPr>
    <w:rPr>
      <w:rFonts w:ascii="Times New Roman" w:eastAsia="Times New Roman" w:hAnsi="Times New Roman" w:cs="Times New Roman"/>
      <w:b/>
      <w:bCs/>
      <w:color w:val="FFFFFF"/>
      <w:kern w:val="36"/>
      <w:sz w:val="24"/>
      <w:szCs w:val="24"/>
    </w:rPr>
  </w:style>
  <w:style w:type="paragraph" w:styleId="Heading2">
    <w:name w:val="heading 2"/>
    <w:basedOn w:val="Normal"/>
    <w:link w:val="Heading2Char"/>
    <w:uiPriority w:val="9"/>
    <w:qFormat/>
    <w:rsid w:val="003D0387"/>
    <w:pPr>
      <w:spacing w:before="100" w:beforeAutospacing="1" w:after="100" w:afterAutospacing="1" w:line="240" w:lineRule="auto"/>
      <w:outlineLvl w:val="1"/>
    </w:pPr>
    <w:rPr>
      <w:rFonts w:ascii="Times New Roman" w:eastAsia="Times New Roman" w:hAnsi="Times New Roman" w:cs="Times New Roman"/>
      <w:b/>
      <w:bCs/>
      <w:color w:val="000000"/>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Hyperlink">
    <w:name w:val="Hyperlink"/>
    <w:basedOn w:val="DefaultParagraphFont"/>
    <w:uiPriority w:val="99"/>
    <w:unhideWhenUsed/>
    <w:rsid w:val="003D0387"/>
    <w:rPr>
      <w:color w:val="003366"/>
      <w:u w:val="single"/>
    </w:rPr>
  </w:style>
  <w:style w:type="character" w:customStyle="1" w:styleId="truncatetext">
    <w:name w:val="truncatetext"/>
    <w:basedOn w:val="DefaultParagraphFont"/>
    <w:rsid w:val="003D0387"/>
  </w:style>
  <w:style w:type="character" w:styleId="Strong">
    <w:name w:val="Strong"/>
    <w:basedOn w:val="DefaultParagraphFont"/>
    <w:uiPriority w:val="22"/>
    <w:qFormat/>
    <w:rsid w:val="003D0387"/>
    <w:rPr>
      <w:b/>
      <w:bCs/>
    </w:rPr>
  </w:style>
  <w:style w:type="character" w:customStyle="1" w:styleId="textsmall1">
    <w:name w:val="textsmall1"/>
    <w:basedOn w:val="DefaultParagraphFont"/>
    <w:rsid w:val="003D0387"/>
    <w:rPr>
      <w:sz w:val="19"/>
      <w:szCs w:val="19"/>
    </w:rPr>
  </w:style>
  <w:style w:type="character" w:customStyle="1" w:styleId="requiredfield1">
    <w:name w:val="requiredfield1"/>
    <w:basedOn w:val="DefaultParagraphFont"/>
    <w:rsid w:val="003D0387"/>
    <w:rPr>
      <w:b/>
      <w:bCs/>
      <w:color w:val="FF0000"/>
    </w:rPr>
  </w:style>
  <w:style w:type="character" w:customStyle="1" w:styleId="textok1">
    <w:name w:val="textok1"/>
    <w:basedOn w:val="DefaultParagraphFont"/>
    <w:rsid w:val="003D0387"/>
    <w:rPr>
      <w:color w:val="009900"/>
    </w:rPr>
  </w:style>
  <w:style w:type="character" w:customStyle="1" w:styleId="textred1">
    <w:name w:val="textred1"/>
    <w:basedOn w:val="DefaultParagraphFont"/>
    <w:rsid w:val="003D0387"/>
    <w:rPr>
      <w:color w:val="FF0000"/>
    </w:rPr>
  </w:style>
  <w:style w:type="character" w:customStyle="1" w:styleId="textred2">
    <w:name w:val="textred2"/>
    <w:basedOn w:val="DefaultParagraphFont"/>
    <w:rsid w:val="003D0387"/>
    <w:rPr>
      <w:color w:val="FF0000"/>
    </w:rPr>
  </w:style>
  <w:style w:type="character" w:customStyle="1" w:styleId="textred3">
    <w:name w:val="textred3"/>
    <w:basedOn w:val="DefaultParagraphFont"/>
    <w:rsid w:val="003D0387"/>
    <w:rPr>
      <w:color w:val="FF0000"/>
    </w:rPr>
  </w:style>
  <w:style w:type="character" w:customStyle="1" w:styleId="requiredfield2">
    <w:name w:val="requiredfield2"/>
    <w:basedOn w:val="DefaultParagraphFont"/>
    <w:rsid w:val="003D0387"/>
    <w:rPr>
      <w:b/>
      <w:bCs/>
      <w:color w:val="FF0000"/>
    </w:rPr>
  </w:style>
  <w:style w:type="paragraph" w:styleId="BalloonText">
    <w:name w:val="Balloon Text"/>
    <w:basedOn w:val="Normal"/>
    <w:link w:val="BalloonTextChar"/>
    <w:uiPriority w:val="99"/>
    <w:semiHidden/>
    <w:unhideWhenUsed/>
    <w:rsid w:val="003D0387"/>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3D0387"/>
    <w:rPr>
      <w:rFonts w:ascii="Tahoma" w:hAnsi="Tahoma" w:cs="Tahoma"/>
      <w:sz w:val="16"/>
      <w:szCs w:val="16"/>
    </w:rPr>
  </w:style>
  <w:style w:type="character" w:customStyle="1" w:styleId="Heading1Char">
    <w:name w:val="Heading 1 Char"/>
    <w:basedOn w:val="DefaultParagraphFont"/>
    <w:link w:val="Heading1"/>
    <w:uiPriority w:val="9"/>
    <w:rsid w:val="003D0387"/>
    <w:rPr>
      <w:rFonts w:ascii="Times New Roman" w:eastAsia="Times New Roman" w:hAnsi="Times New Roman" w:cs="Times New Roman"/>
      <w:b/>
      <w:bCs/>
      <w:color w:val="FFFFFF"/>
      <w:kern w:val="36"/>
      <w:sz w:val="24"/>
      <w:szCs w:val="24"/>
    </w:rPr>
  </w:style>
  <w:style w:type="character" w:customStyle="1" w:styleId="Heading2Char">
    <w:name w:val="Heading 2 Char"/>
    <w:basedOn w:val="DefaultParagraphFont"/>
    <w:link w:val="Heading2"/>
    <w:uiPriority w:val="9"/>
    <w:rsid w:val="003D0387"/>
    <w:rPr>
      <w:rFonts w:ascii="Times New Roman" w:eastAsia="Times New Roman" w:hAnsi="Times New Roman" w:cs="Times New Roman"/>
      <w:b/>
      <w:bCs/>
      <w:color w:val="000000"/>
      <w:sz w:val="24"/>
      <w:szCs w:val="24"/>
    </w:rPr>
  </w:style>
  <w:style w:type="numbering" w:customStyle="1" w:styleId="NoList1">
    <w:name w:val="No List1"/>
    <w:next w:val="NoList"/>
    <w:uiPriority w:val="99"/>
    <w:semiHidden/>
    <w:unhideWhenUsed/>
    <w:rsid w:val="003D0387"/>
  </w:style>
  <w:style w:type="character" w:styleId="FollowedHyperlink">
    <w:name w:val="FollowedHyperlink"/>
    <w:basedOn w:val="DefaultParagraphFont"/>
    <w:uiPriority w:val="99"/>
    <w:semiHidden/>
    <w:unhideWhenUsed/>
    <w:rsid w:val="003D0387"/>
    <w:rPr>
      <w:color w:val="003366"/>
      <w:u w:val="single"/>
    </w:rPr>
  </w:style>
  <w:style w:type="paragraph" w:customStyle="1" w:styleId="Normal1">
    <w:name w:val="Normal1"/>
    <w:basedOn w:val="Normal"/>
    <w:rsid w:val="003D0387"/>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textsmall">
    <w:name w:val="textsmall"/>
    <w:basedOn w:val="Normal"/>
    <w:rsid w:val="003D0387"/>
    <w:pPr>
      <w:spacing w:before="100" w:beforeAutospacing="1" w:after="100" w:afterAutospacing="1" w:line="240" w:lineRule="auto"/>
    </w:pPr>
    <w:rPr>
      <w:rFonts w:ascii="Times New Roman" w:eastAsia="Times New Roman" w:hAnsi="Times New Roman" w:cs="Times New Roman"/>
      <w:sz w:val="19"/>
      <w:szCs w:val="19"/>
    </w:rPr>
  </w:style>
  <w:style w:type="paragraph" w:customStyle="1" w:styleId="textlinklabel">
    <w:name w:val="textlinklabel"/>
    <w:basedOn w:val="Normal"/>
    <w:rsid w:val="003D0387"/>
    <w:pPr>
      <w:spacing w:before="100" w:beforeAutospacing="1" w:after="100" w:afterAutospacing="1" w:line="240" w:lineRule="auto"/>
    </w:pPr>
    <w:rPr>
      <w:rFonts w:ascii="Times New Roman" w:eastAsia="Times New Roman" w:hAnsi="Times New Roman" w:cs="Times New Roman"/>
      <w:b/>
      <w:bCs/>
    </w:rPr>
  </w:style>
  <w:style w:type="paragraph" w:customStyle="1" w:styleId="menuselected">
    <w:name w:val="menuselected"/>
    <w:basedOn w:val="Normal"/>
    <w:rsid w:val="003D0387"/>
    <w:pPr>
      <w:spacing w:before="100" w:beforeAutospacing="1" w:after="100" w:afterAutospacing="1" w:line="240" w:lineRule="auto"/>
    </w:pPr>
    <w:rPr>
      <w:rFonts w:ascii="Times New Roman" w:eastAsia="Times New Roman" w:hAnsi="Times New Roman" w:cs="Times New Roman"/>
      <w:color w:val="336699"/>
      <w:sz w:val="24"/>
      <w:szCs w:val="24"/>
    </w:rPr>
  </w:style>
  <w:style w:type="paragraph" w:customStyle="1" w:styleId="bgyellow">
    <w:name w:val="bgyellow"/>
    <w:basedOn w:val="Normal"/>
    <w:rsid w:val="003D0387"/>
    <w:pPr>
      <w:shd w:val="clear" w:color="auto" w:fill="FFFFCC"/>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gray">
    <w:name w:val="bggray"/>
    <w:basedOn w:val="Normal"/>
    <w:rsid w:val="003D0387"/>
    <w:pPr>
      <w:shd w:val="clear" w:color="auto" w:fill="CCCCCC"/>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whitesmoke">
    <w:name w:val="bgwhitesmoke"/>
    <w:basedOn w:val="Normal"/>
    <w:rsid w:val="003D0387"/>
    <w:pPr>
      <w:shd w:val="clear" w:color="auto" w:fill="F0F0F0"/>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black">
    <w:name w:val="bgblack"/>
    <w:basedOn w:val="Normal"/>
    <w:rsid w:val="003D0387"/>
    <w:pPr>
      <w:shd w:val="clear" w:color="auto" w:fill="000000"/>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extgreen">
    <w:name w:val="textgreen"/>
    <w:basedOn w:val="Normal"/>
    <w:rsid w:val="003D0387"/>
    <w:pPr>
      <w:spacing w:before="100" w:beforeAutospacing="1" w:after="100" w:afterAutospacing="1" w:line="240" w:lineRule="auto"/>
    </w:pPr>
    <w:rPr>
      <w:rFonts w:ascii="Times New Roman" w:eastAsia="Times New Roman" w:hAnsi="Times New Roman" w:cs="Times New Roman"/>
      <w:color w:val="006600"/>
      <w:sz w:val="24"/>
      <w:szCs w:val="24"/>
    </w:rPr>
  </w:style>
  <w:style w:type="paragraph" w:customStyle="1" w:styleId="textblue">
    <w:name w:val="textblue"/>
    <w:basedOn w:val="Normal"/>
    <w:rsid w:val="003D0387"/>
    <w:pPr>
      <w:spacing w:before="100" w:beforeAutospacing="1" w:after="100" w:afterAutospacing="1" w:line="240" w:lineRule="auto"/>
    </w:pPr>
    <w:rPr>
      <w:rFonts w:ascii="Times New Roman" w:eastAsia="Times New Roman" w:hAnsi="Times New Roman" w:cs="Times New Roman"/>
      <w:color w:val="0000FF"/>
      <w:sz w:val="24"/>
      <w:szCs w:val="24"/>
    </w:rPr>
  </w:style>
  <w:style w:type="paragraph" w:customStyle="1" w:styleId="glossary">
    <w:name w:val="glossary"/>
    <w:basedOn w:val="Normal"/>
    <w:rsid w:val="003D0387"/>
    <w:pPr>
      <w:spacing w:before="100" w:beforeAutospacing="1" w:after="100" w:afterAutospacing="1" w:line="240" w:lineRule="auto"/>
    </w:pPr>
    <w:rPr>
      <w:rFonts w:ascii="Times New Roman" w:eastAsia="Times New Roman" w:hAnsi="Times New Roman" w:cs="Times New Roman"/>
      <w:color w:val="000000"/>
      <w:sz w:val="24"/>
      <w:szCs w:val="24"/>
      <w:u w:val="single"/>
    </w:rPr>
  </w:style>
  <w:style w:type="paragraph" w:customStyle="1" w:styleId="glossarysmalltext">
    <w:name w:val="glossarysmalltext"/>
    <w:basedOn w:val="Normal"/>
    <w:rsid w:val="003D0387"/>
    <w:pPr>
      <w:spacing w:before="100" w:beforeAutospacing="1" w:after="100" w:afterAutospacing="1" w:line="240" w:lineRule="auto"/>
    </w:pPr>
    <w:rPr>
      <w:rFonts w:ascii="Times New Roman" w:eastAsia="Times New Roman" w:hAnsi="Times New Roman" w:cs="Times New Roman"/>
      <w:color w:val="000000"/>
      <w:sz w:val="17"/>
      <w:szCs w:val="17"/>
      <w:u w:val="single"/>
    </w:rPr>
  </w:style>
  <w:style w:type="paragraph" w:customStyle="1" w:styleId="bgwhite">
    <w:name w:val="bgwhite"/>
    <w:basedOn w:val="Normal"/>
    <w:rsid w:val="003D0387"/>
    <w:pPr>
      <w:shd w:val="clear" w:color="auto" w:fill="FFFFFF"/>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extwhite">
    <w:name w:val="textwhite"/>
    <w:basedOn w:val="Normal"/>
    <w:rsid w:val="003D0387"/>
    <w:pPr>
      <w:spacing w:before="100" w:beforeAutospacing="1" w:after="100" w:afterAutospacing="1" w:line="240" w:lineRule="auto"/>
    </w:pPr>
    <w:rPr>
      <w:rFonts w:ascii="Times New Roman" w:eastAsia="Times New Roman" w:hAnsi="Times New Roman" w:cs="Times New Roman"/>
      <w:color w:val="FFFFFF"/>
      <w:sz w:val="24"/>
      <w:szCs w:val="24"/>
    </w:rPr>
  </w:style>
  <w:style w:type="paragraph" w:customStyle="1" w:styleId="textred">
    <w:name w:val="textred"/>
    <w:basedOn w:val="Normal"/>
    <w:rsid w:val="003D0387"/>
    <w:pPr>
      <w:spacing w:before="100" w:beforeAutospacing="1" w:after="100" w:afterAutospacing="1" w:line="240" w:lineRule="auto"/>
    </w:pPr>
    <w:rPr>
      <w:rFonts w:ascii="Times New Roman" w:eastAsia="Times New Roman" w:hAnsi="Times New Roman" w:cs="Times New Roman"/>
      <w:color w:val="FF0000"/>
      <w:sz w:val="24"/>
      <w:szCs w:val="24"/>
    </w:rPr>
  </w:style>
  <w:style w:type="paragraph" w:customStyle="1" w:styleId="linklightblue">
    <w:name w:val="linklightblue"/>
    <w:basedOn w:val="Normal"/>
    <w:rsid w:val="003D0387"/>
    <w:pPr>
      <w:spacing w:before="100" w:beforeAutospacing="1" w:after="100" w:afterAutospacing="1" w:line="240" w:lineRule="auto"/>
    </w:pPr>
    <w:rPr>
      <w:rFonts w:ascii="Times New Roman" w:eastAsia="Times New Roman" w:hAnsi="Times New Roman" w:cs="Times New Roman"/>
      <w:b/>
      <w:bCs/>
      <w:i/>
      <w:iCs/>
      <w:color w:val="0033CC"/>
      <w:sz w:val="15"/>
      <w:szCs w:val="15"/>
    </w:rPr>
  </w:style>
  <w:style w:type="paragraph" w:customStyle="1" w:styleId="linktab">
    <w:name w:val="linktab"/>
    <w:basedOn w:val="Normal"/>
    <w:rsid w:val="003D0387"/>
    <w:pPr>
      <w:spacing w:before="100" w:beforeAutospacing="1" w:after="100" w:afterAutospacing="1" w:line="240" w:lineRule="auto"/>
    </w:pPr>
    <w:rPr>
      <w:rFonts w:ascii="Times New Roman" w:eastAsia="Times New Roman" w:hAnsi="Times New Roman" w:cs="Times New Roman"/>
      <w:i/>
      <w:iCs/>
      <w:color w:val="000000"/>
      <w:sz w:val="15"/>
      <w:szCs w:val="15"/>
    </w:rPr>
  </w:style>
  <w:style w:type="paragraph" w:customStyle="1" w:styleId="headermain">
    <w:name w:val="headermain"/>
    <w:basedOn w:val="Normal"/>
    <w:rsid w:val="003D0387"/>
    <w:pPr>
      <w:shd w:val="clear" w:color="auto" w:fill="99CCFF"/>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headersec">
    <w:name w:val="headersec"/>
    <w:basedOn w:val="Normal"/>
    <w:rsid w:val="003D0387"/>
    <w:pPr>
      <w:shd w:val="clear" w:color="auto" w:fill="CCCCCC"/>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headertertiary">
    <w:name w:val="headertertiary"/>
    <w:basedOn w:val="Normal"/>
    <w:rsid w:val="003D0387"/>
    <w:pPr>
      <w:shd w:val="clear" w:color="auto" w:fill="FFFFCC"/>
      <w:spacing w:before="100" w:beforeAutospacing="1" w:after="100" w:afterAutospacing="1" w:line="240" w:lineRule="auto"/>
    </w:pPr>
    <w:rPr>
      <w:rFonts w:ascii="Times New Roman" w:eastAsia="Times New Roman" w:hAnsi="Times New Roman" w:cs="Times New Roman"/>
      <w:sz w:val="24"/>
      <w:szCs w:val="24"/>
    </w:rPr>
  </w:style>
  <w:style w:type="paragraph" w:customStyle="1" w:styleId="headermenu">
    <w:name w:val="headermenu"/>
    <w:basedOn w:val="Normal"/>
    <w:rsid w:val="003D0387"/>
    <w:pPr>
      <w:shd w:val="clear" w:color="auto" w:fill="999999"/>
      <w:spacing w:before="100" w:beforeAutospacing="1" w:after="100" w:afterAutospacing="1" w:line="240" w:lineRule="auto"/>
    </w:pPr>
    <w:rPr>
      <w:rFonts w:ascii="Times New Roman" w:eastAsia="Times New Roman" w:hAnsi="Times New Roman" w:cs="Times New Roman"/>
      <w:b/>
      <w:bCs/>
      <w:color w:val="FFFFFF"/>
      <w:sz w:val="24"/>
      <w:szCs w:val="24"/>
    </w:rPr>
  </w:style>
  <w:style w:type="paragraph" w:customStyle="1" w:styleId="textbluedeep">
    <w:name w:val="textbluedeep"/>
    <w:basedOn w:val="Normal"/>
    <w:rsid w:val="003D0387"/>
    <w:pPr>
      <w:spacing w:before="100" w:beforeAutospacing="1" w:after="100" w:afterAutospacing="1" w:line="240" w:lineRule="auto"/>
    </w:pPr>
    <w:rPr>
      <w:rFonts w:ascii="Times New Roman" w:eastAsia="Times New Roman" w:hAnsi="Times New Roman" w:cs="Times New Roman"/>
      <w:b/>
      <w:bCs/>
      <w:color w:val="003366"/>
      <w:sz w:val="24"/>
      <w:szCs w:val="24"/>
    </w:rPr>
  </w:style>
  <w:style w:type="paragraph" w:customStyle="1" w:styleId="textbluelight">
    <w:name w:val="textbluelight"/>
    <w:basedOn w:val="Normal"/>
    <w:rsid w:val="003D0387"/>
    <w:pPr>
      <w:spacing w:before="100" w:beforeAutospacing="1" w:after="100" w:afterAutospacing="1" w:line="240" w:lineRule="auto"/>
    </w:pPr>
    <w:rPr>
      <w:rFonts w:ascii="Times New Roman" w:eastAsia="Times New Roman" w:hAnsi="Times New Roman" w:cs="Times New Roman"/>
      <w:b/>
      <w:bCs/>
      <w:i/>
      <w:iCs/>
      <w:color w:val="0033CC"/>
      <w:sz w:val="24"/>
      <w:szCs w:val="24"/>
    </w:rPr>
  </w:style>
  <w:style w:type="paragraph" w:customStyle="1" w:styleId="linkselected">
    <w:name w:val="linkselected"/>
    <w:basedOn w:val="Normal"/>
    <w:rsid w:val="003D0387"/>
    <w:pPr>
      <w:spacing w:before="100" w:beforeAutospacing="1" w:after="100" w:afterAutospacing="1" w:line="240" w:lineRule="auto"/>
    </w:pPr>
    <w:rPr>
      <w:rFonts w:ascii="Times New Roman" w:eastAsia="Times New Roman" w:hAnsi="Times New Roman" w:cs="Times New Roman"/>
      <w:color w:val="336699"/>
      <w:sz w:val="24"/>
      <w:szCs w:val="24"/>
    </w:rPr>
  </w:style>
  <w:style w:type="paragraph" w:customStyle="1" w:styleId="headerwhite">
    <w:name w:val="headerwhite"/>
    <w:basedOn w:val="Normal"/>
    <w:rsid w:val="003D0387"/>
    <w:pPr>
      <w:spacing w:before="100" w:beforeAutospacing="1" w:after="100" w:afterAutospacing="1" w:line="240" w:lineRule="auto"/>
    </w:pPr>
    <w:rPr>
      <w:rFonts w:ascii="Times New Roman" w:eastAsia="Times New Roman" w:hAnsi="Times New Roman" w:cs="Times New Roman"/>
      <w:b/>
      <w:bCs/>
      <w:color w:val="FFFFFF"/>
      <w:sz w:val="24"/>
      <w:szCs w:val="24"/>
    </w:rPr>
  </w:style>
  <w:style w:type="paragraph" w:customStyle="1" w:styleId="headergray">
    <w:name w:val="headergray"/>
    <w:basedOn w:val="Normal"/>
    <w:rsid w:val="003D0387"/>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linknotselected">
    <w:name w:val="linknotselected"/>
    <w:basedOn w:val="Normal"/>
    <w:rsid w:val="003D0387"/>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linkexpansion">
    <w:name w:val="linkexpansion"/>
    <w:basedOn w:val="Normal"/>
    <w:rsid w:val="003D0387"/>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errormsg">
    <w:name w:val="errormsg"/>
    <w:basedOn w:val="Normal"/>
    <w:rsid w:val="003D0387"/>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errormsglongdesc">
    <w:name w:val="errormsglongdesc"/>
    <w:basedOn w:val="Normal"/>
    <w:rsid w:val="003D0387"/>
    <w:pPr>
      <w:spacing w:before="100" w:beforeAutospacing="1" w:after="100" w:afterAutospacing="1" w:line="240" w:lineRule="auto"/>
    </w:pPr>
    <w:rPr>
      <w:rFonts w:ascii="Times New Roman" w:eastAsia="Times New Roman" w:hAnsi="Times New Roman" w:cs="Times New Roman"/>
      <w:color w:val="FF0000"/>
      <w:sz w:val="24"/>
      <w:szCs w:val="24"/>
    </w:rPr>
  </w:style>
  <w:style w:type="paragraph" w:customStyle="1" w:styleId="requiredfield">
    <w:name w:val="requiredfield"/>
    <w:basedOn w:val="Normal"/>
    <w:rsid w:val="003D0387"/>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helplink">
    <w:name w:val="helplink"/>
    <w:basedOn w:val="Normal"/>
    <w:rsid w:val="003D0387"/>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textok">
    <w:name w:val="textok"/>
    <w:basedOn w:val="Normal"/>
    <w:rsid w:val="003D0387"/>
    <w:pPr>
      <w:spacing w:before="100" w:beforeAutospacing="1" w:after="100" w:afterAutospacing="1" w:line="240" w:lineRule="auto"/>
    </w:pPr>
    <w:rPr>
      <w:rFonts w:ascii="Times New Roman" w:eastAsia="Times New Roman" w:hAnsi="Times New Roman" w:cs="Times New Roman"/>
      <w:color w:val="009900"/>
      <w:sz w:val="24"/>
      <w:szCs w:val="24"/>
    </w:rPr>
  </w:style>
  <w:style w:type="paragraph" w:customStyle="1" w:styleId="textnotok">
    <w:name w:val="textnotok"/>
    <w:basedOn w:val="Normal"/>
    <w:rsid w:val="003D0387"/>
    <w:pPr>
      <w:spacing w:before="100" w:beforeAutospacing="1" w:after="100" w:afterAutospacing="1" w:line="240" w:lineRule="auto"/>
    </w:pPr>
    <w:rPr>
      <w:rFonts w:ascii="Times New Roman" w:eastAsia="Times New Roman" w:hAnsi="Times New Roman" w:cs="Times New Roman"/>
      <w:color w:val="FF0000"/>
      <w:sz w:val="24"/>
      <w:szCs w:val="24"/>
    </w:rPr>
  </w:style>
  <w:style w:type="paragraph" w:customStyle="1" w:styleId="displaymsg">
    <w:name w:val="displaymsg"/>
    <w:basedOn w:val="Normal"/>
    <w:rsid w:val="003D0387"/>
    <w:pPr>
      <w:spacing w:before="100" w:beforeAutospacing="1" w:after="100" w:afterAutospacing="1" w:line="240" w:lineRule="auto"/>
    </w:pPr>
    <w:rPr>
      <w:rFonts w:ascii="Times New Roman" w:eastAsia="Times New Roman" w:hAnsi="Times New Roman" w:cs="Times New Roman"/>
      <w:b/>
      <w:bCs/>
      <w:color w:val="008000"/>
      <w:sz w:val="24"/>
      <w:szCs w:val="24"/>
    </w:rPr>
  </w:style>
  <w:style w:type="paragraph" w:customStyle="1" w:styleId="informationmsg">
    <w:name w:val="informationmsg"/>
    <w:basedOn w:val="Normal"/>
    <w:rsid w:val="003D0387"/>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textsmallgreen">
    <w:name w:val="textsmallgreen"/>
    <w:basedOn w:val="Normal"/>
    <w:rsid w:val="003D0387"/>
    <w:pPr>
      <w:spacing w:before="100" w:beforeAutospacing="1" w:after="100" w:afterAutospacing="1" w:line="240" w:lineRule="auto"/>
    </w:pPr>
    <w:rPr>
      <w:rFonts w:ascii="Times New Roman" w:eastAsia="Times New Roman" w:hAnsi="Times New Roman" w:cs="Times New Roman"/>
      <w:color w:val="008000"/>
      <w:sz w:val="17"/>
      <w:szCs w:val="17"/>
    </w:rPr>
  </w:style>
  <w:style w:type="paragraph" w:customStyle="1" w:styleId="textminute">
    <w:name w:val="textminute"/>
    <w:basedOn w:val="Normal"/>
    <w:rsid w:val="003D0387"/>
    <w:pPr>
      <w:spacing w:before="100" w:beforeAutospacing="1" w:after="100" w:afterAutospacing="1" w:line="240" w:lineRule="auto"/>
    </w:pPr>
    <w:rPr>
      <w:rFonts w:ascii="Times New Roman" w:eastAsia="Times New Roman" w:hAnsi="Times New Roman" w:cs="Times New Roman"/>
      <w:color w:val="000000"/>
      <w:sz w:val="14"/>
      <w:szCs w:val="14"/>
    </w:rPr>
  </w:style>
  <w:style w:type="paragraph" w:customStyle="1" w:styleId="textngasmall">
    <w:name w:val="textngasmall"/>
    <w:basedOn w:val="Normal"/>
    <w:rsid w:val="003D0387"/>
    <w:pPr>
      <w:spacing w:before="100" w:beforeAutospacing="1" w:after="100" w:afterAutospacing="1" w:line="240" w:lineRule="auto"/>
    </w:pPr>
    <w:rPr>
      <w:rFonts w:ascii="Times New Roman" w:eastAsia="Times New Roman" w:hAnsi="Times New Roman" w:cs="Times New Roman"/>
      <w:sz w:val="17"/>
      <w:szCs w:val="17"/>
    </w:rPr>
  </w:style>
  <w:style w:type="paragraph" w:customStyle="1" w:styleId="textsmallblue">
    <w:name w:val="textsmallblue"/>
    <w:basedOn w:val="Normal"/>
    <w:rsid w:val="003D0387"/>
    <w:pPr>
      <w:spacing w:before="100" w:beforeAutospacing="1" w:after="100" w:afterAutospacing="1" w:line="240" w:lineRule="auto"/>
    </w:pPr>
    <w:rPr>
      <w:rFonts w:ascii="Times New Roman" w:eastAsia="Times New Roman" w:hAnsi="Times New Roman" w:cs="Times New Roman"/>
      <w:color w:val="0000FF"/>
      <w:sz w:val="17"/>
      <w:szCs w:val="17"/>
    </w:rPr>
  </w:style>
  <w:style w:type="paragraph" w:customStyle="1" w:styleId="textsmallred">
    <w:name w:val="textsmallred"/>
    <w:basedOn w:val="Normal"/>
    <w:rsid w:val="003D0387"/>
    <w:pPr>
      <w:spacing w:before="100" w:beforeAutospacing="1" w:after="100" w:afterAutospacing="1" w:line="240" w:lineRule="auto"/>
    </w:pPr>
    <w:rPr>
      <w:rFonts w:ascii="Times New Roman" w:eastAsia="Times New Roman" w:hAnsi="Times New Roman" w:cs="Times New Roman"/>
      <w:color w:val="FF0000"/>
      <w:sz w:val="17"/>
      <w:szCs w:val="17"/>
    </w:rPr>
  </w:style>
  <w:style w:type="paragraph" w:customStyle="1" w:styleId="linkdisabled">
    <w:name w:val="linkdisabled"/>
    <w:basedOn w:val="Normal"/>
    <w:rsid w:val="003D0387"/>
    <w:pPr>
      <w:spacing w:before="100" w:beforeAutospacing="1" w:after="100" w:afterAutospacing="1" w:line="240" w:lineRule="auto"/>
    </w:pPr>
    <w:rPr>
      <w:rFonts w:ascii="Times New Roman" w:eastAsia="Times New Roman" w:hAnsi="Times New Roman" w:cs="Times New Roman"/>
      <w:color w:val="696969"/>
      <w:sz w:val="24"/>
      <w:szCs w:val="24"/>
    </w:rPr>
  </w:style>
  <w:style w:type="paragraph" w:customStyle="1" w:styleId="crosscutehbnewrecord">
    <w:name w:val="crosscutehbnewrecord"/>
    <w:basedOn w:val="Normal"/>
    <w:rsid w:val="003D0387"/>
    <w:pPr>
      <w:shd w:val="clear" w:color="auto" w:fill="FFFFCC"/>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crosscutehbdatachanged">
    <w:name w:val="crosscutehbdatachanged"/>
    <w:basedOn w:val="Normal"/>
    <w:rsid w:val="003D0387"/>
    <w:pPr>
      <w:shd w:val="clear" w:color="auto" w:fill="E6E6FA"/>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crosscutdefault">
    <w:name w:val="crosscutdefault"/>
    <w:basedOn w:val="Normal"/>
    <w:rsid w:val="003D0387"/>
    <w:pPr>
      <w:shd w:val="clear" w:color="auto" w:fill="FFFFFF"/>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crosscutpreviewactualdatachange">
    <w:name w:val="crosscutpreviewactualdatachange"/>
    <w:basedOn w:val="Normal"/>
    <w:rsid w:val="003D0387"/>
    <w:pPr>
      <w:spacing w:before="100" w:beforeAutospacing="1" w:after="100" w:afterAutospacing="1" w:line="240" w:lineRule="auto"/>
    </w:pPr>
    <w:rPr>
      <w:rFonts w:ascii="Times New Roman" w:eastAsia="Times New Roman" w:hAnsi="Times New Roman" w:cs="Times New Roman"/>
      <w:i/>
      <w:iCs/>
      <w:color w:val="0000FF"/>
      <w:sz w:val="24"/>
      <w:szCs w:val="24"/>
    </w:rPr>
  </w:style>
  <w:style w:type="paragraph" w:customStyle="1" w:styleId="textsmallok">
    <w:name w:val="textsmallok"/>
    <w:basedOn w:val="Normal"/>
    <w:rsid w:val="003D0387"/>
    <w:pPr>
      <w:spacing w:before="100" w:beforeAutospacing="1" w:after="100" w:afterAutospacing="1" w:line="240" w:lineRule="auto"/>
    </w:pPr>
    <w:rPr>
      <w:rFonts w:ascii="Times New Roman" w:eastAsia="Times New Roman" w:hAnsi="Times New Roman" w:cs="Times New Roman"/>
      <w:color w:val="009900"/>
      <w:sz w:val="17"/>
      <w:szCs w:val="17"/>
    </w:rPr>
  </w:style>
  <w:style w:type="paragraph" w:customStyle="1" w:styleId="statusapproved">
    <w:name w:val="statusapproved"/>
    <w:basedOn w:val="Normal"/>
    <w:rsid w:val="003D0387"/>
    <w:pPr>
      <w:spacing w:before="100" w:beforeAutospacing="1" w:after="100" w:afterAutospacing="1" w:line="240" w:lineRule="auto"/>
    </w:pPr>
    <w:rPr>
      <w:rFonts w:ascii="Times New Roman" w:eastAsia="Times New Roman" w:hAnsi="Times New Roman" w:cs="Times New Roman"/>
      <w:b/>
      <w:bCs/>
      <w:color w:val="006600"/>
      <w:sz w:val="24"/>
      <w:szCs w:val="24"/>
    </w:rPr>
  </w:style>
  <w:style w:type="paragraph" w:customStyle="1" w:styleId="statusdisapproved">
    <w:name w:val="statusdisapproved"/>
    <w:basedOn w:val="Normal"/>
    <w:rsid w:val="003D0387"/>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statusawaitingnotification">
    <w:name w:val="statusawaitingnotification"/>
    <w:basedOn w:val="Normal"/>
    <w:rsid w:val="003D0387"/>
    <w:pPr>
      <w:spacing w:before="100" w:beforeAutospacing="1" w:after="100" w:afterAutospacing="1" w:line="240" w:lineRule="auto"/>
    </w:pPr>
    <w:rPr>
      <w:rFonts w:ascii="Times New Roman" w:eastAsia="Times New Roman" w:hAnsi="Times New Roman" w:cs="Times New Roman"/>
      <w:b/>
      <w:bCs/>
      <w:color w:val="0000FF"/>
      <w:sz w:val="24"/>
      <w:szCs w:val="24"/>
    </w:rPr>
  </w:style>
  <w:style w:type="paragraph" w:customStyle="1" w:styleId="statusawaitingapproval">
    <w:name w:val="statusawaitingapproval"/>
    <w:basedOn w:val="Normal"/>
    <w:rsid w:val="003D0387"/>
    <w:pPr>
      <w:spacing w:before="100" w:beforeAutospacing="1" w:after="100" w:afterAutospacing="1" w:line="240" w:lineRule="auto"/>
    </w:pPr>
    <w:rPr>
      <w:rFonts w:ascii="Times New Roman" w:eastAsia="Times New Roman" w:hAnsi="Times New Roman" w:cs="Times New Roman"/>
      <w:b/>
      <w:bCs/>
      <w:color w:val="0000FF"/>
      <w:sz w:val="24"/>
      <w:szCs w:val="24"/>
    </w:rPr>
  </w:style>
  <w:style w:type="paragraph" w:customStyle="1" w:styleId="statusapprovedwithexceptions">
    <w:name w:val="statusapprovedwithexceptions"/>
    <w:basedOn w:val="Normal"/>
    <w:rsid w:val="003D0387"/>
    <w:pPr>
      <w:spacing w:before="100" w:beforeAutospacing="1" w:after="100" w:afterAutospacing="1" w:line="240" w:lineRule="auto"/>
    </w:pPr>
    <w:rPr>
      <w:rFonts w:ascii="Times New Roman" w:eastAsia="Times New Roman" w:hAnsi="Times New Roman" w:cs="Times New Roman"/>
      <w:b/>
      <w:bCs/>
      <w:color w:val="006600"/>
      <w:sz w:val="24"/>
      <w:szCs w:val="24"/>
    </w:rPr>
  </w:style>
  <w:style w:type="paragraph" w:customStyle="1" w:styleId="textsmallbold">
    <w:name w:val="textsmallbold"/>
    <w:basedOn w:val="Normal"/>
    <w:rsid w:val="003D0387"/>
    <w:pPr>
      <w:spacing w:before="100" w:beforeAutospacing="1" w:after="100" w:afterAutospacing="1" w:line="240" w:lineRule="auto"/>
    </w:pPr>
    <w:rPr>
      <w:rFonts w:ascii="Times New Roman" w:eastAsia="Times New Roman" w:hAnsi="Times New Roman" w:cs="Times New Roman"/>
      <w:b/>
      <w:bCs/>
      <w:sz w:val="17"/>
      <w:szCs w:val="17"/>
    </w:rPr>
  </w:style>
  <w:style w:type="paragraph" w:customStyle="1" w:styleId="navigationbararrow">
    <w:name w:val="navigationbararrow"/>
    <w:basedOn w:val="Normal"/>
    <w:rsid w:val="003D0387"/>
    <w:pPr>
      <w:spacing w:before="100" w:beforeAutospacing="1" w:after="100" w:afterAutospacing="1" w:line="240" w:lineRule="auto"/>
    </w:pPr>
    <w:rPr>
      <w:rFonts w:ascii="Times New Roman" w:eastAsia="Times New Roman" w:hAnsi="Times New Roman" w:cs="Times New Roman"/>
      <w:b/>
      <w:bCs/>
      <w:color w:val="003366"/>
      <w:sz w:val="24"/>
      <w:szCs w:val="24"/>
    </w:rPr>
  </w:style>
  <w:style w:type="paragraph" w:customStyle="1" w:styleId="navigationtext">
    <w:name w:val="navigationtext"/>
    <w:basedOn w:val="Normal"/>
    <w:rsid w:val="003D0387"/>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statuspendingvalidation">
    <w:name w:val="statuspendingvalidation"/>
    <w:basedOn w:val="Normal"/>
    <w:rsid w:val="003D0387"/>
    <w:pPr>
      <w:spacing w:before="100" w:beforeAutospacing="1" w:after="100" w:afterAutospacing="1" w:line="240" w:lineRule="auto"/>
    </w:pPr>
    <w:rPr>
      <w:rFonts w:ascii="Times New Roman" w:eastAsia="Times New Roman" w:hAnsi="Times New Roman" w:cs="Times New Roman"/>
      <w:b/>
      <w:bCs/>
      <w:color w:val="0000FF"/>
      <w:sz w:val="24"/>
      <w:szCs w:val="24"/>
    </w:rPr>
  </w:style>
  <w:style w:type="paragraph" w:customStyle="1" w:styleId="statusinprogress">
    <w:name w:val="statusinprogress"/>
    <w:basedOn w:val="Normal"/>
    <w:rsid w:val="003D0387"/>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headerlink">
    <w:name w:val="headerlink"/>
    <w:basedOn w:val="Normal"/>
    <w:rsid w:val="003D0387"/>
    <w:pPr>
      <w:spacing w:before="100" w:beforeAutospacing="1" w:after="100" w:afterAutospacing="1" w:line="240" w:lineRule="auto"/>
    </w:pPr>
    <w:rPr>
      <w:rFonts w:ascii="Times New Roman" w:eastAsia="Times New Roman" w:hAnsi="Times New Roman" w:cs="Times New Roman"/>
      <w:b/>
      <w:bCs/>
      <w:sz w:val="24"/>
      <w:szCs w:val="24"/>
    </w:rPr>
  </w:style>
  <w:style w:type="paragraph" w:customStyle="1" w:styleId="reilinkbutton">
    <w:name w:val="reilinkbutton"/>
    <w:basedOn w:val="Normal"/>
    <w:rsid w:val="003D0387"/>
    <w:pPr>
      <w:spacing w:before="100" w:beforeAutospacing="1" w:after="100" w:afterAutospacing="1" w:line="240" w:lineRule="auto"/>
    </w:pPr>
    <w:rPr>
      <w:rFonts w:ascii="Times New Roman" w:eastAsia="Times New Roman" w:hAnsi="Times New Roman" w:cs="Times New Roman"/>
      <w:color w:val="003366"/>
      <w:sz w:val="24"/>
      <w:szCs w:val="24"/>
      <w:u w:val="single"/>
    </w:rPr>
  </w:style>
  <w:style w:type="paragraph" w:customStyle="1" w:styleId="toctable">
    <w:name w:val="toctable"/>
    <w:basedOn w:val="Normal"/>
    <w:rsid w:val="003D0387"/>
    <w:pPr>
      <w:pBdr>
        <w:top w:val="single" w:sz="8" w:space="0" w:color="000000"/>
        <w:left w:val="single" w:sz="8" w:space="0" w:color="000000"/>
        <w:bottom w:val="single" w:sz="8" w:space="0" w:color="000000"/>
        <w:right w:val="single" w:sz="8" w:space="0"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orderedwhitetd">
    <w:name w:val="borderedwhitetd"/>
    <w:basedOn w:val="Normal"/>
    <w:rsid w:val="003D0387"/>
    <w:pPr>
      <w:pBdr>
        <w:top w:val="single" w:sz="8" w:space="2" w:color="000000"/>
        <w:left w:val="single" w:sz="8" w:space="2" w:color="000000"/>
        <w:bottom w:val="single" w:sz="8" w:space="2" w:color="000000"/>
        <w:right w:val="single" w:sz="8" w:space="2"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orderedgraytd">
    <w:name w:val="borderedgraytd"/>
    <w:basedOn w:val="Normal"/>
    <w:rsid w:val="003D0387"/>
    <w:pPr>
      <w:pBdr>
        <w:top w:val="single" w:sz="8" w:space="2" w:color="000000"/>
        <w:left w:val="single" w:sz="8" w:space="2" w:color="000000"/>
        <w:bottom w:val="single" w:sz="8" w:space="2" w:color="000000"/>
        <w:right w:val="single" w:sz="8" w:space="2" w:color="000000"/>
      </w:pBdr>
      <w:shd w:val="clear" w:color="auto" w:fill="CCCCCC"/>
      <w:spacing w:before="100" w:beforeAutospacing="1" w:after="100" w:afterAutospacing="1" w:line="240" w:lineRule="auto"/>
      <w:jc w:val="center"/>
    </w:pPr>
    <w:rPr>
      <w:rFonts w:ascii="Times New Roman" w:eastAsia="Times New Roman" w:hAnsi="Times New Roman" w:cs="Times New Roman"/>
      <w:sz w:val="24"/>
      <w:szCs w:val="24"/>
    </w:rPr>
  </w:style>
  <w:style w:type="paragraph" w:customStyle="1" w:styleId="textsmallnotok">
    <w:name w:val="textsmallnotok"/>
    <w:basedOn w:val="Normal"/>
    <w:rsid w:val="003D0387"/>
    <w:pPr>
      <w:spacing w:before="100" w:beforeAutospacing="1" w:after="100" w:afterAutospacing="1" w:line="240" w:lineRule="auto"/>
    </w:pPr>
    <w:rPr>
      <w:rFonts w:ascii="Times New Roman" w:eastAsia="Times New Roman" w:hAnsi="Times New Roman" w:cs="Times New Roman"/>
      <w:b/>
      <w:bCs/>
      <w:color w:val="FF0000"/>
      <w:sz w:val="16"/>
      <w:szCs w:val="16"/>
    </w:rPr>
  </w:style>
  <w:style w:type="paragraph" w:customStyle="1" w:styleId="bggrayallborder">
    <w:name w:val="bggrayallborder"/>
    <w:basedOn w:val="Normal"/>
    <w:rsid w:val="003D0387"/>
    <w:pPr>
      <w:pBdr>
        <w:top w:val="single" w:sz="6" w:space="0" w:color="000000"/>
        <w:left w:val="single" w:sz="6" w:space="0" w:color="000000"/>
        <w:bottom w:val="single" w:sz="6" w:space="0" w:color="000000"/>
        <w:right w:val="single" w:sz="6" w:space="0" w:color="000000"/>
      </w:pBdr>
      <w:shd w:val="clear" w:color="auto" w:fill="CCCC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ightbottomborder">
    <w:name w:val="rightbottomborder"/>
    <w:basedOn w:val="Normal"/>
    <w:rsid w:val="003D0387"/>
    <w:pPr>
      <w:pBdr>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leftrightborder">
    <w:name w:val="leftrightborder"/>
    <w:basedOn w:val="Normal"/>
    <w:rsid w:val="003D0387"/>
    <w:pPr>
      <w:pBdr>
        <w:left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yellowrightbottomborder">
    <w:name w:val="bgyellowrightbottomborder"/>
    <w:basedOn w:val="Normal"/>
    <w:rsid w:val="003D0387"/>
    <w:pPr>
      <w:pBdr>
        <w:bottom w:val="single" w:sz="6" w:space="0" w:color="000000"/>
        <w:right w:val="single" w:sz="6" w:space="0" w:color="000000"/>
      </w:pBdr>
      <w:shd w:val="clear" w:color="auto" w:fill="FFFF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ottomleftrightbordercenteralign">
    <w:name w:val="bottomleftrightbordercenteralign"/>
    <w:basedOn w:val="Normal"/>
    <w:rsid w:val="003D0387"/>
    <w:pPr>
      <w:pBdr>
        <w:left w:val="single" w:sz="6" w:space="0" w:color="000000"/>
        <w:bottom w:val="single" w:sz="6" w:space="0" w:color="000000"/>
        <w:right w:val="single" w:sz="6" w:space="0" w:color="000000"/>
      </w:pBdr>
      <w:spacing w:before="100" w:beforeAutospacing="1" w:after="100" w:afterAutospacing="1" w:line="240" w:lineRule="auto"/>
      <w:jc w:val="center"/>
      <w:textAlignment w:val="center"/>
    </w:pPr>
    <w:rPr>
      <w:rFonts w:ascii="Times New Roman" w:eastAsia="Times New Roman" w:hAnsi="Times New Roman" w:cs="Times New Roman"/>
      <w:sz w:val="24"/>
      <w:szCs w:val="24"/>
    </w:rPr>
  </w:style>
  <w:style w:type="paragraph" w:customStyle="1" w:styleId="bggraytopleftrightborder">
    <w:name w:val="bggraytopleftrightborder"/>
    <w:basedOn w:val="Normal"/>
    <w:rsid w:val="003D0387"/>
    <w:pPr>
      <w:pBdr>
        <w:top w:val="single" w:sz="6" w:space="0" w:color="000000"/>
        <w:left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topbottomrightborder">
    <w:name w:val="topbottomrightborder"/>
    <w:basedOn w:val="Normal"/>
    <w:rsid w:val="003D0387"/>
    <w:pPr>
      <w:pBdr>
        <w:top w:val="single" w:sz="6" w:space="0" w:color="000000"/>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yellowbottomleftrightborder">
    <w:name w:val="bgyellowbottomleftrightborder"/>
    <w:basedOn w:val="Normal"/>
    <w:rsid w:val="003D0387"/>
    <w:pPr>
      <w:pBdr>
        <w:left w:val="single" w:sz="6" w:space="0" w:color="000000"/>
        <w:bottom w:val="single" w:sz="6" w:space="0" w:color="000000"/>
        <w:right w:val="single" w:sz="6" w:space="0" w:color="000000"/>
      </w:pBdr>
      <w:shd w:val="clear" w:color="auto" w:fill="FFFF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yellowtopbottomleftrightborder">
    <w:name w:val="bgyellowtopbottomleftrightborder"/>
    <w:basedOn w:val="Normal"/>
    <w:rsid w:val="003D0387"/>
    <w:pPr>
      <w:pBdr>
        <w:top w:val="single" w:sz="6" w:space="0" w:color="000000"/>
        <w:left w:val="single" w:sz="6" w:space="0" w:color="000000"/>
        <w:bottom w:val="single" w:sz="6" w:space="0" w:color="000000"/>
        <w:right w:val="single" w:sz="6" w:space="0" w:color="000000"/>
      </w:pBdr>
      <w:shd w:val="clear" w:color="auto" w:fill="FFFF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headermainwithallborder">
    <w:name w:val="headermainwithallborder"/>
    <w:basedOn w:val="Normal"/>
    <w:rsid w:val="003D0387"/>
    <w:pPr>
      <w:pBdr>
        <w:top w:val="single" w:sz="6" w:space="0" w:color="000000"/>
        <w:left w:val="single" w:sz="6" w:space="0" w:color="000000"/>
        <w:bottom w:val="single" w:sz="6" w:space="0" w:color="000000"/>
        <w:right w:val="single" w:sz="6" w:space="0" w:color="000000"/>
      </w:pBdr>
      <w:shd w:val="clear" w:color="auto" w:fill="99CCFF"/>
      <w:spacing w:before="100" w:beforeAutospacing="1" w:after="100" w:afterAutospacing="1" w:line="240" w:lineRule="auto"/>
      <w:textAlignment w:val="center"/>
    </w:pPr>
    <w:rPr>
      <w:rFonts w:ascii="Times New Roman" w:eastAsia="Times New Roman" w:hAnsi="Times New Roman" w:cs="Times New Roman"/>
      <w:b/>
      <w:bCs/>
      <w:color w:val="000000"/>
      <w:sz w:val="24"/>
      <w:szCs w:val="24"/>
    </w:rPr>
  </w:style>
  <w:style w:type="paragraph" w:customStyle="1" w:styleId="bgyellowtopbottomrightborder">
    <w:name w:val="bgyellowtopbottomrightborder"/>
    <w:basedOn w:val="Normal"/>
    <w:rsid w:val="003D0387"/>
    <w:pPr>
      <w:pBdr>
        <w:top w:val="single" w:sz="6" w:space="0" w:color="000000"/>
        <w:bottom w:val="single" w:sz="6" w:space="0" w:color="000000"/>
        <w:right w:val="single" w:sz="6" w:space="0" w:color="000000"/>
      </w:pBdr>
      <w:shd w:val="clear" w:color="auto" w:fill="FFFFCC"/>
      <w:spacing w:before="100" w:beforeAutospacing="1" w:after="100" w:afterAutospacing="1" w:line="240" w:lineRule="auto"/>
      <w:jc w:val="center"/>
      <w:textAlignment w:val="center"/>
    </w:pPr>
    <w:rPr>
      <w:rFonts w:ascii="Times New Roman" w:eastAsia="Times New Roman" w:hAnsi="Times New Roman" w:cs="Times New Roman"/>
      <w:sz w:val="24"/>
      <w:szCs w:val="24"/>
    </w:rPr>
  </w:style>
  <w:style w:type="paragraph" w:customStyle="1" w:styleId="validationsummary">
    <w:name w:val="validationsummary"/>
    <w:basedOn w:val="Normal"/>
    <w:rsid w:val="003D0387"/>
    <w:pPr>
      <w:pBdr>
        <w:top w:val="outset" w:sz="2" w:space="0" w:color="000000"/>
        <w:left w:val="outset" w:sz="2" w:space="0" w:color="000000"/>
        <w:bottom w:val="outset" w:sz="2" w:space="0" w:color="000000"/>
        <w:right w:val="outset" w:sz="2" w:space="0" w:color="000000"/>
      </w:pBdr>
      <w:shd w:val="clear" w:color="auto" w:fill="F0F0F0"/>
      <w:spacing w:before="100" w:beforeAutospacing="1" w:after="0" w:line="240" w:lineRule="auto"/>
    </w:pPr>
    <w:rPr>
      <w:rFonts w:ascii="Times New Roman" w:eastAsia="Times New Roman" w:hAnsi="Times New Roman" w:cs="Times New Roman"/>
      <w:b/>
      <w:bCs/>
      <w:color w:val="FF0000"/>
      <w:sz w:val="24"/>
      <w:szCs w:val="24"/>
    </w:rPr>
  </w:style>
  <w:style w:type="paragraph" w:customStyle="1" w:styleId="link">
    <w:name w:val="link"/>
    <w:basedOn w:val="Normal"/>
    <w:rsid w:val="003D0387"/>
    <w:pPr>
      <w:spacing w:before="100" w:beforeAutospacing="1" w:after="100" w:afterAutospacing="1" w:line="240" w:lineRule="auto"/>
    </w:pPr>
    <w:rPr>
      <w:rFonts w:ascii="Times New Roman" w:eastAsia="Times New Roman" w:hAnsi="Times New Roman" w:cs="Times New Roman"/>
      <w:color w:val="FF0000"/>
      <w:sz w:val="24"/>
      <w:szCs w:val="24"/>
      <w:u w:val="single"/>
    </w:rPr>
  </w:style>
  <w:style w:type="paragraph" w:customStyle="1" w:styleId="printborder">
    <w:name w:val="printborder"/>
    <w:basedOn w:val="Normal"/>
    <w:rsid w:val="003D0387"/>
    <w:pPr>
      <w:pBdr>
        <w:top w:val="single" w:sz="6" w:space="0" w:color="000000"/>
        <w:left w:val="single" w:sz="6" w:space="0" w:color="000000"/>
        <w:bottom w:val="single" w:sz="6" w:space="0" w:color="000000"/>
        <w:right w:val="single" w:sz="6" w:space="0"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navlinkbtn">
    <w:name w:val="navlinkbtn"/>
    <w:basedOn w:val="Normal"/>
    <w:rsid w:val="003D0387"/>
    <w:pPr>
      <w:pBdr>
        <w:top w:val="single" w:sz="12" w:space="1" w:color="FFFFFF"/>
        <w:left w:val="single" w:sz="12" w:space="12" w:color="FFFFFF"/>
        <w:bottom w:val="single" w:sz="4" w:space="1" w:color="000000"/>
        <w:right w:val="single" w:sz="4" w:space="12" w:color="000000"/>
      </w:pBdr>
      <w:shd w:val="clear" w:color="auto" w:fill="CCCCCC"/>
      <w:spacing w:before="15" w:after="100" w:afterAutospacing="1" w:line="240" w:lineRule="auto"/>
      <w:ind w:right="90"/>
    </w:pPr>
    <w:rPr>
      <w:rFonts w:ascii="Verdana" w:eastAsia="Times New Roman" w:hAnsi="Verdana" w:cs="Times New Roman"/>
      <w:color w:val="000000"/>
      <w:sz w:val="18"/>
      <w:szCs w:val="18"/>
    </w:rPr>
  </w:style>
  <w:style w:type="paragraph" w:customStyle="1" w:styleId="bglightgray">
    <w:name w:val="bglightgray"/>
    <w:basedOn w:val="Normal"/>
    <w:rsid w:val="003D0387"/>
    <w:pPr>
      <w:shd w:val="clear" w:color="auto" w:fill="E9E9E9"/>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totalpattern">
    <w:name w:val="bgtotalpattern"/>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totpattwithrblborder">
    <w:name w:val="bgtotpattwithrblborder"/>
    <w:basedOn w:val="Normal"/>
    <w:rsid w:val="003D0387"/>
    <w:pPr>
      <w:pBdr>
        <w:left w:val="single" w:sz="6" w:space="0" w:color="000000"/>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totpattwithrbborder">
    <w:name w:val="bgtotpattwithrbborder"/>
    <w:basedOn w:val="Normal"/>
    <w:rsid w:val="003D0387"/>
    <w:pPr>
      <w:pBdr>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lightgrayrbborder">
    <w:name w:val="bglightgrayrbborder"/>
    <w:basedOn w:val="Normal"/>
    <w:rsid w:val="003D0387"/>
    <w:pPr>
      <w:pBdr>
        <w:bottom w:val="single" w:sz="6" w:space="0" w:color="000000"/>
        <w:right w:val="single" w:sz="6" w:space="0" w:color="000000"/>
      </w:pBdr>
      <w:shd w:val="clear" w:color="auto" w:fill="E9E9E9"/>
      <w:spacing w:before="100" w:beforeAutospacing="1" w:after="100" w:afterAutospacing="1" w:line="240" w:lineRule="auto"/>
      <w:jc w:val="center"/>
      <w:textAlignment w:val="center"/>
    </w:pPr>
    <w:rPr>
      <w:rFonts w:ascii="Times New Roman" w:eastAsia="Times New Roman" w:hAnsi="Times New Roman" w:cs="Times New Roman"/>
      <w:sz w:val="24"/>
      <w:szCs w:val="24"/>
    </w:rPr>
  </w:style>
  <w:style w:type="paragraph" w:customStyle="1" w:styleId="printfont">
    <w:name w:val="printfont"/>
    <w:basedOn w:val="Normal"/>
    <w:rsid w:val="003D0387"/>
    <w:pPr>
      <w:spacing w:before="100" w:beforeAutospacing="1" w:after="100" w:afterAutospacing="1" w:line="240" w:lineRule="auto"/>
    </w:pPr>
    <w:rPr>
      <w:rFonts w:ascii="Verdana" w:eastAsia="Times New Roman" w:hAnsi="Verdana" w:cs="Times New Roman"/>
      <w:color w:val="000000"/>
      <w:sz w:val="17"/>
      <w:szCs w:val="17"/>
    </w:rPr>
  </w:style>
  <w:style w:type="paragraph" w:customStyle="1" w:styleId="stepcurrent">
    <w:name w:val="stepcurrent"/>
    <w:basedOn w:val="Normal"/>
    <w:rsid w:val="003D0387"/>
    <w:pPr>
      <w:spacing w:before="100" w:beforeAutospacing="1" w:after="100" w:afterAutospacing="1" w:line="240" w:lineRule="auto"/>
      <w:jc w:val="center"/>
    </w:pPr>
    <w:rPr>
      <w:rFonts w:ascii="Arial" w:eastAsia="Times New Roman" w:hAnsi="Arial" w:cs="Arial"/>
      <w:b/>
      <w:bCs/>
      <w:color w:val="559BE1"/>
      <w:sz w:val="18"/>
      <w:szCs w:val="18"/>
    </w:rPr>
  </w:style>
  <w:style w:type="paragraph" w:customStyle="1" w:styleId="stepcomplete">
    <w:name w:val="stepcomplete"/>
    <w:basedOn w:val="Normal"/>
    <w:rsid w:val="003D0387"/>
    <w:pPr>
      <w:spacing w:before="100" w:beforeAutospacing="1" w:after="100" w:afterAutospacing="1" w:line="240" w:lineRule="auto"/>
      <w:jc w:val="center"/>
    </w:pPr>
    <w:rPr>
      <w:rFonts w:ascii="Arial" w:eastAsia="Times New Roman" w:hAnsi="Arial" w:cs="Arial"/>
      <w:b/>
      <w:bCs/>
      <w:color w:val="61BE65"/>
      <w:sz w:val="18"/>
      <w:szCs w:val="18"/>
    </w:rPr>
  </w:style>
  <w:style w:type="paragraph" w:customStyle="1" w:styleId="stepnotcomplete">
    <w:name w:val="stepnotcomplete"/>
    <w:basedOn w:val="Normal"/>
    <w:rsid w:val="003D0387"/>
    <w:pPr>
      <w:spacing w:before="100" w:beforeAutospacing="1" w:after="100" w:afterAutospacing="1" w:line="240" w:lineRule="auto"/>
      <w:jc w:val="center"/>
    </w:pPr>
    <w:rPr>
      <w:rFonts w:ascii="Arial" w:eastAsia="Times New Roman" w:hAnsi="Arial" w:cs="Arial"/>
      <w:b/>
      <w:bCs/>
      <w:color w:val="8E8E8E"/>
      <w:sz w:val="18"/>
      <w:szCs w:val="18"/>
    </w:rPr>
  </w:style>
  <w:style w:type="paragraph" w:customStyle="1" w:styleId="stepsbg">
    <w:name w:val="stepsbg"/>
    <w:basedOn w:val="Normal"/>
    <w:rsid w:val="003D0387"/>
    <w:pPr>
      <w:spacing w:before="100" w:beforeAutospacing="1" w:after="100" w:afterAutospacing="1" w:line="240" w:lineRule="auto"/>
      <w:jc w:val="center"/>
    </w:pPr>
    <w:rPr>
      <w:rFonts w:ascii="Times New Roman" w:eastAsia="Times New Roman" w:hAnsi="Times New Roman" w:cs="Times New Roman"/>
      <w:sz w:val="24"/>
      <w:szCs w:val="24"/>
    </w:rPr>
  </w:style>
  <w:style w:type="paragraph" w:customStyle="1" w:styleId="reportrightbottomborderrightalign">
    <w:name w:val="reportrightbottomborderrightalign"/>
    <w:basedOn w:val="Normal"/>
    <w:rsid w:val="003D0387"/>
    <w:pPr>
      <w:pBdr>
        <w:bottom w:val="single" w:sz="6" w:space="0" w:color="E9E9E9"/>
        <w:right w:val="single" w:sz="6" w:space="0" w:color="E9E9E9"/>
      </w:pBdr>
      <w:spacing w:before="100" w:beforeAutospacing="1" w:after="100" w:afterAutospacing="1" w:line="240" w:lineRule="auto"/>
      <w:jc w:val="right"/>
      <w:textAlignment w:val="center"/>
    </w:pPr>
    <w:rPr>
      <w:rFonts w:ascii="Times New Roman" w:eastAsia="Times New Roman" w:hAnsi="Times New Roman" w:cs="Times New Roman"/>
      <w:sz w:val="24"/>
      <w:szCs w:val="24"/>
    </w:rPr>
  </w:style>
  <w:style w:type="paragraph" w:customStyle="1" w:styleId="reportleftrightbottomborderrightalign">
    <w:name w:val="reportleftrightbottomborderrightalign"/>
    <w:basedOn w:val="Normal"/>
    <w:rsid w:val="003D0387"/>
    <w:pPr>
      <w:pBdr>
        <w:left w:val="single" w:sz="6" w:space="0" w:color="E9E9E9"/>
        <w:bottom w:val="single" w:sz="6" w:space="0" w:color="E9E9E9"/>
        <w:right w:val="single" w:sz="6" w:space="0" w:color="E9E9E9"/>
      </w:pBdr>
      <w:spacing w:before="100" w:beforeAutospacing="1" w:after="100" w:afterAutospacing="1" w:line="240" w:lineRule="auto"/>
      <w:jc w:val="right"/>
      <w:textAlignment w:val="center"/>
    </w:pPr>
    <w:rPr>
      <w:rFonts w:ascii="Times New Roman" w:eastAsia="Times New Roman" w:hAnsi="Times New Roman" w:cs="Times New Roman"/>
      <w:sz w:val="24"/>
      <w:szCs w:val="24"/>
    </w:rPr>
  </w:style>
  <w:style w:type="paragraph" w:customStyle="1" w:styleId="reportleftrightbottomborderleftalign">
    <w:name w:val="reportleftrightbottomborderleftalign"/>
    <w:basedOn w:val="Normal"/>
    <w:rsid w:val="003D0387"/>
    <w:pPr>
      <w:pBdr>
        <w:left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lefttopborder">
    <w:name w:val="reportlefttopborder"/>
    <w:basedOn w:val="Normal"/>
    <w:rsid w:val="003D0387"/>
    <w:pPr>
      <w:pBdr>
        <w:top w:val="single" w:sz="6" w:space="0" w:color="E9E9E9"/>
        <w:lef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lefttoprightborder">
    <w:name w:val="reportlefttoprightborder"/>
    <w:basedOn w:val="Normal"/>
    <w:rsid w:val="003D0387"/>
    <w:pPr>
      <w:pBdr>
        <w:top w:val="single" w:sz="6" w:space="0" w:color="E9E9E9"/>
        <w:left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bggrayallgrayborders">
    <w:name w:val="reportbggrayallgrayborders"/>
    <w:basedOn w:val="Normal"/>
    <w:rsid w:val="003D0387"/>
    <w:pPr>
      <w:pBdr>
        <w:top w:val="single" w:sz="6" w:space="0" w:color="E9E9E9"/>
        <w:left w:val="single" w:sz="6" w:space="0" w:color="E9E9E9"/>
        <w:bottom w:val="single" w:sz="6" w:space="0" w:color="E9E9E9"/>
        <w:right w:val="single" w:sz="6" w:space="0" w:color="E9E9E9"/>
      </w:pBdr>
      <w:shd w:val="clear" w:color="auto" w:fill="CCCC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rightbottomgrayborder">
    <w:name w:val="reportrightbottomgrayborder"/>
    <w:basedOn w:val="Normal"/>
    <w:rsid w:val="003D0387"/>
    <w:pPr>
      <w:pBdr>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allgrayborders">
    <w:name w:val="reportallgrayborders"/>
    <w:basedOn w:val="Normal"/>
    <w:rsid w:val="003D0387"/>
    <w:pPr>
      <w:pBdr>
        <w:top w:val="single" w:sz="6" w:space="0" w:color="E9E9E9"/>
        <w:left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toprightbottomgrayborder">
    <w:name w:val="reporttoprightbottomgrayborder"/>
    <w:basedOn w:val="Normal"/>
    <w:rsid w:val="003D0387"/>
    <w:pPr>
      <w:pBdr>
        <w:top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leftrightbottomgrayborder">
    <w:name w:val="reportleftrightbottomgrayborder"/>
    <w:basedOn w:val="Normal"/>
    <w:rsid w:val="003D0387"/>
    <w:pPr>
      <w:pBdr>
        <w:left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gvmoreinformation">
    <w:name w:val="gvmoreinformation"/>
    <w:basedOn w:val="Normal"/>
    <w:rsid w:val="003D0387"/>
    <w:pPr>
      <w:pBdr>
        <w:top w:val="single" w:sz="6" w:space="0" w:color="000000"/>
        <w:left w:val="single" w:sz="6" w:space="0" w:color="000000"/>
        <w:bottom w:val="single" w:sz="6" w:space="0" w:color="000000"/>
        <w:right w:val="single" w:sz="6" w:space="0"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gvmoreinformationinputtext">
    <w:name w:val="gvmoreinformationinputtext"/>
    <w:basedOn w:val="Normal"/>
    <w:rsid w:val="003D0387"/>
    <w:pPr>
      <w:spacing w:before="100" w:beforeAutospacing="1" w:after="100" w:afterAutospacing="1" w:line="240" w:lineRule="auto"/>
    </w:pPr>
    <w:rPr>
      <w:rFonts w:ascii="Times New Roman" w:eastAsia="Times New Roman" w:hAnsi="Times New Roman" w:cs="Times New Roman"/>
      <w:sz w:val="19"/>
      <w:szCs w:val="19"/>
    </w:rPr>
  </w:style>
  <w:style w:type="paragraph" w:customStyle="1" w:styleId="gvmoreinformationinputheader">
    <w:name w:val="gvmoreinformationinputheader"/>
    <w:basedOn w:val="Normal"/>
    <w:rsid w:val="003D0387"/>
    <w:pPr>
      <w:pBdr>
        <w:bottom w:val="single" w:sz="6" w:space="2" w:color="000000"/>
      </w:pBdr>
      <w:shd w:val="clear" w:color="auto" w:fill="D3D3D3"/>
      <w:spacing w:before="100" w:beforeAutospacing="1" w:after="100" w:afterAutospacing="1" w:line="345" w:lineRule="atLeast"/>
    </w:pPr>
    <w:rPr>
      <w:rFonts w:ascii="Times New Roman" w:eastAsia="Times New Roman" w:hAnsi="Times New Roman" w:cs="Times New Roman"/>
      <w:b/>
      <w:bCs/>
    </w:rPr>
  </w:style>
  <w:style w:type="paragraph" w:customStyle="1" w:styleId="lnknormalpanelheader">
    <w:name w:val="lnknormalpanelheader"/>
    <w:basedOn w:val="Normal"/>
    <w:rsid w:val="003D0387"/>
    <w:pPr>
      <w:spacing w:before="100" w:beforeAutospacing="1" w:after="100" w:afterAutospacing="1" w:line="240" w:lineRule="auto"/>
      <w:jc w:val="right"/>
    </w:pPr>
    <w:rPr>
      <w:rFonts w:ascii="Times New Roman" w:eastAsia="Times New Roman" w:hAnsi="Times New Roman" w:cs="Times New Roman"/>
      <w:b/>
      <w:bCs/>
      <w:color w:val="000000"/>
      <w:sz w:val="19"/>
      <w:szCs w:val="19"/>
    </w:rPr>
  </w:style>
  <w:style w:type="paragraph" w:customStyle="1" w:styleId="tabdefault">
    <w:name w:val="tabdefault"/>
    <w:basedOn w:val="Normal"/>
    <w:rsid w:val="003D0387"/>
    <w:pPr>
      <w:spacing w:before="100" w:beforeAutospacing="1" w:after="100" w:afterAutospacing="1" w:line="345" w:lineRule="atLeast"/>
      <w:jc w:val="center"/>
    </w:pPr>
    <w:rPr>
      <w:rFonts w:ascii="Times New Roman" w:eastAsia="Times New Roman" w:hAnsi="Times New Roman" w:cs="Times New Roman"/>
      <w:b/>
      <w:bCs/>
      <w:color w:val="FFFFFF"/>
      <w:sz w:val="24"/>
      <w:szCs w:val="24"/>
    </w:rPr>
  </w:style>
  <w:style w:type="paragraph" w:customStyle="1" w:styleId="tabrow">
    <w:name w:val="tabrow"/>
    <w:basedOn w:val="Normal"/>
    <w:rsid w:val="003D0387"/>
    <w:pPr>
      <w:shd w:val="clear" w:color="auto" w:fill="297DAD"/>
      <w:spacing w:before="100" w:beforeAutospacing="1" w:after="100" w:afterAutospacing="1" w:line="240" w:lineRule="auto"/>
    </w:pPr>
    <w:rPr>
      <w:rFonts w:ascii="Times New Roman" w:eastAsia="Times New Roman" w:hAnsi="Times New Roman" w:cs="Times New Roman"/>
      <w:color w:val="FFFFFF"/>
      <w:sz w:val="24"/>
      <w:szCs w:val="24"/>
    </w:rPr>
  </w:style>
  <w:style w:type="paragraph" w:customStyle="1" w:styleId="tab">
    <w:name w:val="tab"/>
    <w:basedOn w:val="Normal"/>
    <w:rsid w:val="003D0387"/>
    <w:pPr>
      <w:pBdr>
        <w:top w:val="single" w:sz="2" w:space="0" w:color="000000"/>
        <w:left w:val="single" w:sz="2" w:space="0" w:color="000000"/>
        <w:right w:val="single" w:sz="2" w:space="0" w:color="000000"/>
      </w:pBdr>
      <w:shd w:val="clear" w:color="auto" w:fill="CCCCCC"/>
      <w:spacing w:before="100" w:beforeAutospacing="1" w:after="100" w:afterAutospacing="1" w:line="345" w:lineRule="atLeast"/>
      <w:jc w:val="center"/>
    </w:pPr>
    <w:rPr>
      <w:rFonts w:ascii="Times New Roman" w:eastAsia="Times New Roman" w:hAnsi="Times New Roman" w:cs="Times New Roman"/>
      <w:b/>
      <w:bCs/>
      <w:color w:val="000000"/>
      <w:sz w:val="24"/>
      <w:szCs w:val="24"/>
    </w:rPr>
  </w:style>
  <w:style w:type="paragraph" w:customStyle="1" w:styleId="tabhover">
    <w:name w:val="tab_hover"/>
    <w:basedOn w:val="Normal"/>
    <w:rsid w:val="003D0387"/>
    <w:pPr>
      <w:pBdr>
        <w:top w:val="single" w:sz="2" w:space="0" w:color="000000"/>
        <w:left w:val="single" w:sz="2" w:space="0" w:color="000000"/>
        <w:right w:val="single" w:sz="2" w:space="0" w:color="000000"/>
      </w:pBdr>
      <w:shd w:val="clear" w:color="auto" w:fill="E3F2BB"/>
      <w:spacing w:before="100" w:beforeAutospacing="1" w:after="100" w:afterAutospacing="1" w:line="345" w:lineRule="atLeast"/>
      <w:jc w:val="center"/>
    </w:pPr>
    <w:rPr>
      <w:rFonts w:ascii="Times New Roman" w:eastAsia="Times New Roman" w:hAnsi="Times New Roman" w:cs="Times New Roman"/>
      <w:b/>
      <w:bCs/>
      <w:color w:val="000000"/>
      <w:sz w:val="24"/>
      <w:szCs w:val="24"/>
    </w:rPr>
  </w:style>
  <w:style w:type="paragraph" w:customStyle="1" w:styleId="tabselected">
    <w:name w:val="tab_selected"/>
    <w:basedOn w:val="Normal"/>
    <w:rsid w:val="003D0387"/>
    <w:pPr>
      <w:pBdr>
        <w:top w:val="single" w:sz="2" w:space="0" w:color="000000"/>
        <w:right w:val="single" w:sz="2" w:space="0" w:color="000000"/>
      </w:pBdr>
      <w:shd w:val="clear" w:color="auto" w:fill="FFFFFF"/>
      <w:spacing w:before="100" w:beforeAutospacing="1" w:after="100" w:afterAutospacing="1" w:line="345" w:lineRule="atLeast"/>
      <w:jc w:val="center"/>
    </w:pPr>
    <w:rPr>
      <w:rFonts w:ascii="Times New Roman" w:eastAsia="Times New Roman" w:hAnsi="Times New Roman" w:cs="Times New Roman"/>
      <w:b/>
      <w:bCs/>
      <w:color w:val="000000"/>
      <w:sz w:val="24"/>
      <w:szCs w:val="24"/>
    </w:rPr>
  </w:style>
  <w:style w:type="paragraph" w:customStyle="1" w:styleId="tbldata">
    <w:name w:val="tbldata"/>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bldatareportdescription">
    <w:name w:val="tbldatareportdescription"/>
    <w:basedOn w:val="Normal"/>
    <w:rsid w:val="003D0387"/>
    <w:pPr>
      <w:spacing w:before="100" w:beforeAutospacing="1" w:after="100" w:afterAutospacing="1" w:line="270" w:lineRule="atLeast"/>
    </w:pPr>
    <w:rPr>
      <w:rFonts w:ascii="Times New Roman" w:eastAsia="Times New Roman" w:hAnsi="Times New Roman" w:cs="Times New Roman"/>
      <w:sz w:val="24"/>
      <w:szCs w:val="24"/>
    </w:rPr>
  </w:style>
  <w:style w:type="paragraph" w:customStyle="1" w:styleId="tblheaderdefault">
    <w:name w:val="tblheaderdefault"/>
    <w:basedOn w:val="Normal"/>
    <w:rsid w:val="003D0387"/>
    <w:pPr>
      <w:pBdr>
        <w:bottom w:val="single" w:sz="6" w:space="0" w:color="000000"/>
      </w:pBdr>
      <w:shd w:val="clear" w:color="auto" w:fill="99CCFE"/>
      <w:spacing w:before="100" w:beforeAutospacing="1" w:after="100" w:afterAutospacing="1" w:line="345" w:lineRule="atLeast"/>
    </w:pPr>
    <w:rPr>
      <w:rFonts w:ascii="Times New Roman" w:eastAsia="Times New Roman" w:hAnsi="Times New Roman" w:cs="Times New Roman"/>
      <w:b/>
      <w:bCs/>
      <w:color w:val="000000"/>
    </w:rPr>
  </w:style>
  <w:style w:type="paragraph" w:customStyle="1" w:styleId="tbldefault">
    <w:name w:val="tbldefault"/>
    <w:basedOn w:val="Normal"/>
    <w:rsid w:val="003D0387"/>
    <w:pPr>
      <w:pBdr>
        <w:top w:val="single" w:sz="6" w:space="0" w:color="000000"/>
        <w:left w:val="single" w:sz="6" w:space="0" w:color="000000"/>
        <w:bottom w:val="single" w:sz="6" w:space="0" w:color="000000"/>
        <w:right w:val="single" w:sz="6" w:space="0" w:color="000000"/>
      </w:pBdr>
      <w:shd w:val="clear" w:color="auto" w:fill="FFFFFF"/>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extbold">
    <w:name w:val="textbold"/>
    <w:basedOn w:val="Normal"/>
    <w:rsid w:val="003D0387"/>
    <w:pPr>
      <w:spacing w:before="100" w:beforeAutospacing="1" w:after="100" w:afterAutospacing="1" w:line="240" w:lineRule="auto"/>
    </w:pPr>
    <w:rPr>
      <w:rFonts w:ascii="Times New Roman" w:eastAsia="Times New Roman" w:hAnsi="Times New Roman" w:cs="Times New Roman"/>
      <w:b/>
      <w:bCs/>
      <w:sz w:val="24"/>
      <w:szCs w:val="24"/>
    </w:rPr>
  </w:style>
  <w:style w:type="paragraph" w:customStyle="1" w:styleId="trynew">
    <w:name w:val="trynew"/>
    <w:basedOn w:val="Normal"/>
    <w:rsid w:val="003D0387"/>
    <w:pPr>
      <w:pBdr>
        <w:top w:val="single" w:sz="6" w:space="4" w:color="B4C2CF"/>
        <w:left w:val="single" w:sz="6" w:space="4" w:color="B4C2CF"/>
        <w:bottom w:val="single" w:sz="6" w:space="4" w:color="B4C2CF"/>
        <w:right w:val="single" w:sz="6" w:space="4" w:color="B4C2CF"/>
      </w:pBdr>
      <w:shd w:val="clear" w:color="auto" w:fill="DCEDFD"/>
      <w:spacing w:before="100" w:beforeAutospacing="1" w:after="100" w:afterAutospacing="1" w:line="240" w:lineRule="auto"/>
    </w:pPr>
    <w:rPr>
      <w:rFonts w:ascii="Times New Roman" w:eastAsia="Times New Roman" w:hAnsi="Times New Roman" w:cs="Times New Roman"/>
      <w:color w:val="113650"/>
      <w:sz w:val="21"/>
      <w:szCs w:val="21"/>
    </w:rPr>
  </w:style>
  <w:style w:type="paragraph" w:customStyle="1" w:styleId="leftline">
    <w:name w:val="leftline"/>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opleft">
    <w:name w:val="topleft"/>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opline">
    <w:name w:val="topline"/>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opright">
    <w:name w:val="topright"/>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rightline">
    <w:name w:val="rightline"/>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styleId="z-TopofForm">
    <w:name w:val="HTML Top of Form"/>
    <w:basedOn w:val="Normal"/>
    <w:next w:val="Normal"/>
    <w:link w:val="z-TopofFormChar"/>
    <w:hidden/>
    <w:uiPriority w:val="99"/>
    <w:semiHidden/>
    <w:unhideWhenUsed/>
    <w:rsid w:val="003D0387"/>
    <w:pPr>
      <w:pBdr>
        <w:bottom w:val="single" w:sz="6" w:space="1" w:color="auto"/>
      </w:pBdr>
      <w:spacing w:after="0" w:line="240" w:lineRule="auto"/>
      <w:jc w:val="center"/>
    </w:pPr>
    <w:rPr>
      <w:rFonts w:ascii="Arial" w:eastAsia="Times New Roman" w:hAnsi="Arial" w:cs="Arial"/>
      <w:vanish/>
      <w:sz w:val="16"/>
      <w:szCs w:val="16"/>
    </w:rPr>
  </w:style>
  <w:style w:type="character" w:customStyle="1" w:styleId="z-TopofFormChar">
    <w:name w:val="z-Top of Form Char"/>
    <w:basedOn w:val="DefaultParagraphFont"/>
    <w:link w:val="z-TopofForm"/>
    <w:uiPriority w:val="99"/>
    <w:semiHidden/>
    <w:rsid w:val="003D0387"/>
    <w:rPr>
      <w:rFonts w:ascii="Arial" w:eastAsia="Times New Roman" w:hAnsi="Arial" w:cs="Arial"/>
      <w:vanish/>
      <w:sz w:val="16"/>
      <w:szCs w:val="16"/>
    </w:rPr>
  </w:style>
  <w:style w:type="character" w:customStyle="1" w:styleId="textnotok1">
    <w:name w:val="textnotok1"/>
    <w:basedOn w:val="DefaultParagraphFont"/>
    <w:rsid w:val="003D0387"/>
    <w:rPr>
      <w:color w:val="FF0000"/>
    </w:rPr>
  </w:style>
  <w:style w:type="paragraph" w:customStyle="1" w:styleId="disable5afield">
    <w:name w:val="disable5afield"/>
    <w:basedOn w:val="Normal"/>
    <w:rsid w:val="003D0387"/>
    <w:pPr>
      <w:spacing w:before="100" w:beforeAutospacing="1" w:after="100" w:afterAutospacing="1" w:line="240" w:lineRule="auto"/>
    </w:pPr>
    <w:rPr>
      <w:rFonts w:ascii="Times New Roman" w:eastAsia="Times New Roman" w:hAnsi="Times New Roman" w:cs="Times New Roman"/>
      <w:color w:val="808080"/>
      <w:sz w:val="24"/>
      <w:szCs w:val="24"/>
    </w:rPr>
  </w:style>
  <w:style w:type="paragraph" w:customStyle="1" w:styleId="disable5bfield">
    <w:name w:val="disable5bfield"/>
    <w:basedOn w:val="Normal"/>
    <w:rsid w:val="003D0387"/>
    <w:pPr>
      <w:spacing w:before="100" w:beforeAutospacing="1" w:after="100" w:afterAutospacing="1" w:line="240" w:lineRule="auto"/>
    </w:pPr>
    <w:rPr>
      <w:rFonts w:ascii="Times New Roman" w:eastAsia="Times New Roman" w:hAnsi="Times New Roman" w:cs="Times New Roman"/>
      <w:color w:val="808080"/>
      <w:sz w:val="24"/>
      <w:szCs w:val="24"/>
    </w:rPr>
  </w:style>
  <w:style w:type="paragraph" w:customStyle="1" w:styleId="disablefield">
    <w:name w:val="disablefield"/>
    <w:basedOn w:val="Normal"/>
    <w:rsid w:val="003D0387"/>
    <w:pPr>
      <w:spacing w:before="100" w:beforeAutospacing="1" w:after="100" w:afterAutospacing="1" w:line="240" w:lineRule="auto"/>
    </w:pPr>
    <w:rPr>
      <w:rFonts w:ascii="Times New Roman" w:eastAsia="Times New Roman" w:hAnsi="Times New Roman" w:cs="Times New Roman"/>
      <w:color w:val="808080"/>
      <w:sz w:val="24"/>
      <w:szCs w:val="24"/>
    </w:rPr>
  </w:style>
  <w:style w:type="character" w:customStyle="1" w:styleId="textsmall2">
    <w:name w:val="textsmall2"/>
    <w:basedOn w:val="DefaultParagraphFont"/>
    <w:rsid w:val="003D0387"/>
    <w:rPr>
      <w:sz w:val="19"/>
      <w:szCs w:val="19"/>
    </w:rPr>
  </w:style>
  <w:style w:type="character" w:customStyle="1" w:styleId="tooltip">
    <w:name w:val="tooltip"/>
    <w:basedOn w:val="DefaultParagraphFont"/>
    <w:rsid w:val="003D0387"/>
  </w:style>
  <w:style w:type="character" w:customStyle="1" w:styleId="colbd">
    <w:name w:val="colbd"/>
    <w:basedOn w:val="DefaultParagraphFont"/>
    <w:rsid w:val="003D0387"/>
  </w:style>
  <w:style w:type="paragraph" w:styleId="z-BottomofForm">
    <w:name w:val="HTML Bottom of Form"/>
    <w:basedOn w:val="Normal"/>
    <w:next w:val="Normal"/>
    <w:link w:val="z-BottomofFormChar"/>
    <w:hidden/>
    <w:uiPriority w:val="99"/>
    <w:semiHidden/>
    <w:unhideWhenUsed/>
    <w:rsid w:val="003D0387"/>
    <w:pPr>
      <w:pBdr>
        <w:top w:val="single" w:sz="6" w:space="1" w:color="auto"/>
      </w:pBdr>
      <w:spacing w:after="0" w:line="240" w:lineRule="auto"/>
      <w:jc w:val="center"/>
    </w:pPr>
    <w:rPr>
      <w:rFonts w:ascii="Arial" w:eastAsia="Times New Roman" w:hAnsi="Arial" w:cs="Arial"/>
      <w:vanish/>
      <w:sz w:val="16"/>
      <w:szCs w:val="16"/>
    </w:rPr>
  </w:style>
  <w:style w:type="character" w:customStyle="1" w:styleId="z-BottomofFormChar">
    <w:name w:val="z-Bottom of Form Char"/>
    <w:basedOn w:val="DefaultParagraphFont"/>
    <w:link w:val="z-BottomofForm"/>
    <w:uiPriority w:val="99"/>
    <w:semiHidden/>
    <w:rsid w:val="003D0387"/>
    <w:rPr>
      <w:rFonts w:ascii="Arial" w:eastAsia="Times New Roman" w:hAnsi="Arial" w:cs="Arial"/>
      <w:vanish/>
      <w:sz w:val="16"/>
      <w:szCs w:val="16"/>
    </w:rPr>
  </w:style>
  <w:style w:type="paragraph" w:styleId="Header">
    <w:name w:val="header"/>
    <w:basedOn w:val="Normal"/>
    <w:link w:val="HeaderChar"/>
    <w:uiPriority w:val="99"/>
    <w:unhideWhenUsed/>
    <w:rsid w:val="003D0387"/>
    <w:pPr>
      <w:tabs>
        <w:tab w:val="center" w:pos="4680"/>
        <w:tab w:val="right" w:pos="9360"/>
      </w:tabs>
      <w:spacing w:after="0" w:line="240" w:lineRule="auto"/>
    </w:pPr>
  </w:style>
  <w:style w:type="character" w:customStyle="1" w:styleId="HeaderChar">
    <w:name w:val="Header Char"/>
    <w:basedOn w:val="DefaultParagraphFont"/>
    <w:link w:val="Header"/>
    <w:uiPriority w:val="99"/>
    <w:rsid w:val="003D0387"/>
  </w:style>
  <w:style w:type="paragraph" w:styleId="Footer">
    <w:name w:val="footer"/>
    <w:basedOn w:val="Normal"/>
    <w:link w:val="FooterChar"/>
    <w:uiPriority w:val="99"/>
    <w:unhideWhenUsed/>
    <w:rsid w:val="003D0387"/>
    <w:pPr>
      <w:tabs>
        <w:tab w:val="center" w:pos="4680"/>
        <w:tab w:val="right" w:pos="9360"/>
      </w:tabs>
      <w:spacing w:after="0" w:line="240" w:lineRule="auto"/>
    </w:pPr>
  </w:style>
  <w:style w:type="character" w:customStyle="1" w:styleId="FooterChar">
    <w:name w:val="Footer Char"/>
    <w:basedOn w:val="DefaultParagraphFont"/>
    <w:link w:val="Footer"/>
    <w:uiPriority w:val="99"/>
    <w:rsid w:val="003D0387"/>
  </w:style>
  <w:style w:type="paragraph" w:customStyle="1" w:styleId="Normal2">
    <w:name w:val="Normal2"/>
    <w:basedOn w:val="Normal"/>
    <w:rsid w:val="00870138"/>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disable330">
    <w:name w:val="disable330"/>
    <w:basedOn w:val="Normal"/>
    <w:rsid w:val="00870138"/>
    <w:pPr>
      <w:spacing w:before="100" w:beforeAutospacing="1" w:after="100" w:afterAutospacing="1" w:line="240" w:lineRule="auto"/>
    </w:pPr>
    <w:rPr>
      <w:rFonts w:ascii="Times New Roman" w:eastAsia="Times New Roman" w:hAnsi="Times New Roman" w:cs="Times New Roman"/>
      <w:vanish/>
      <w:sz w:val="24"/>
      <w:szCs w:val="24"/>
    </w:rPr>
  </w:style>
  <w:style w:type="paragraph" w:styleId="ListParagraph">
    <w:name w:val="List Paragraph"/>
    <w:basedOn w:val="Normal"/>
    <w:uiPriority w:val="34"/>
    <w:qFormat/>
    <w:rsid w:val="00723F2F"/>
    <w:pPr>
      <w:ind w:left="720"/>
      <w:contextualSpacing/>
    </w:pPr>
    <w:rPr>
      <w:rFonts w:eastAsiaTheme="minorEastAsia"/>
    </w:rPr>
  </w:style>
  <w:style w:type="table" w:styleId="TableGrid">
    <w:name w:val="Table Grid"/>
    <w:basedOn w:val="TableNormal"/>
    <w:uiPriority w:val="59"/>
    <w:rsid w:val="00723F2F"/>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uiPriority="1"/>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al">
    <w:name w:val="Normal"/>
    <w:qFormat/>
  </w:style>
  <w:style w:type="paragraph" w:styleId="Heading1">
    <w:name w:val="heading 1"/>
    <w:basedOn w:val="Normal"/>
    <w:link w:val="Heading1Char"/>
    <w:uiPriority w:val="9"/>
    <w:qFormat/>
    <w:rsid w:val="003D0387"/>
    <w:pPr>
      <w:spacing w:before="100" w:beforeAutospacing="1" w:after="100" w:afterAutospacing="1" w:line="240" w:lineRule="auto"/>
      <w:outlineLvl w:val="0"/>
    </w:pPr>
    <w:rPr>
      <w:rFonts w:ascii="Times New Roman" w:eastAsia="Times New Roman" w:hAnsi="Times New Roman" w:cs="Times New Roman"/>
      <w:b/>
      <w:bCs/>
      <w:color w:val="FFFFFF"/>
      <w:kern w:val="36"/>
      <w:sz w:val="24"/>
      <w:szCs w:val="24"/>
    </w:rPr>
  </w:style>
  <w:style w:type="paragraph" w:styleId="Heading2">
    <w:name w:val="heading 2"/>
    <w:basedOn w:val="Normal"/>
    <w:link w:val="Heading2Char"/>
    <w:uiPriority w:val="9"/>
    <w:qFormat/>
    <w:rsid w:val="003D0387"/>
    <w:pPr>
      <w:spacing w:before="100" w:beforeAutospacing="1" w:after="100" w:afterAutospacing="1" w:line="240" w:lineRule="auto"/>
      <w:outlineLvl w:val="1"/>
    </w:pPr>
    <w:rPr>
      <w:rFonts w:ascii="Times New Roman" w:eastAsia="Times New Roman" w:hAnsi="Times New Roman" w:cs="Times New Roman"/>
      <w:b/>
      <w:bCs/>
      <w:color w:val="000000"/>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Hyperlink">
    <w:name w:val="Hyperlink"/>
    <w:basedOn w:val="DefaultParagraphFont"/>
    <w:uiPriority w:val="99"/>
    <w:unhideWhenUsed/>
    <w:rsid w:val="003D0387"/>
    <w:rPr>
      <w:color w:val="003366"/>
      <w:u w:val="single"/>
    </w:rPr>
  </w:style>
  <w:style w:type="character" w:customStyle="1" w:styleId="truncatetext">
    <w:name w:val="truncatetext"/>
    <w:basedOn w:val="DefaultParagraphFont"/>
    <w:rsid w:val="003D0387"/>
  </w:style>
  <w:style w:type="character" w:styleId="Strong">
    <w:name w:val="Strong"/>
    <w:basedOn w:val="DefaultParagraphFont"/>
    <w:uiPriority w:val="22"/>
    <w:qFormat/>
    <w:rsid w:val="003D0387"/>
    <w:rPr>
      <w:b/>
      <w:bCs/>
    </w:rPr>
  </w:style>
  <w:style w:type="character" w:customStyle="1" w:styleId="textsmall1">
    <w:name w:val="textsmall1"/>
    <w:basedOn w:val="DefaultParagraphFont"/>
    <w:rsid w:val="003D0387"/>
    <w:rPr>
      <w:sz w:val="19"/>
      <w:szCs w:val="19"/>
    </w:rPr>
  </w:style>
  <w:style w:type="character" w:customStyle="1" w:styleId="requiredfield1">
    <w:name w:val="requiredfield1"/>
    <w:basedOn w:val="DefaultParagraphFont"/>
    <w:rsid w:val="003D0387"/>
    <w:rPr>
      <w:b/>
      <w:bCs/>
      <w:color w:val="FF0000"/>
    </w:rPr>
  </w:style>
  <w:style w:type="character" w:customStyle="1" w:styleId="textok1">
    <w:name w:val="textok1"/>
    <w:basedOn w:val="DefaultParagraphFont"/>
    <w:rsid w:val="003D0387"/>
    <w:rPr>
      <w:color w:val="009900"/>
    </w:rPr>
  </w:style>
  <w:style w:type="character" w:customStyle="1" w:styleId="textred1">
    <w:name w:val="textred1"/>
    <w:basedOn w:val="DefaultParagraphFont"/>
    <w:rsid w:val="003D0387"/>
    <w:rPr>
      <w:color w:val="FF0000"/>
    </w:rPr>
  </w:style>
  <w:style w:type="character" w:customStyle="1" w:styleId="textred2">
    <w:name w:val="textred2"/>
    <w:basedOn w:val="DefaultParagraphFont"/>
    <w:rsid w:val="003D0387"/>
    <w:rPr>
      <w:color w:val="FF0000"/>
    </w:rPr>
  </w:style>
  <w:style w:type="character" w:customStyle="1" w:styleId="textred3">
    <w:name w:val="textred3"/>
    <w:basedOn w:val="DefaultParagraphFont"/>
    <w:rsid w:val="003D0387"/>
    <w:rPr>
      <w:color w:val="FF0000"/>
    </w:rPr>
  </w:style>
  <w:style w:type="character" w:customStyle="1" w:styleId="requiredfield2">
    <w:name w:val="requiredfield2"/>
    <w:basedOn w:val="DefaultParagraphFont"/>
    <w:rsid w:val="003D0387"/>
    <w:rPr>
      <w:b/>
      <w:bCs/>
      <w:color w:val="FF0000"/>
    </w:rPr>
  </w:style>
  <w:style w:type="paragraph" w:styleId="BalloonText">
    <w:name w:val="Balloon Text"/>
    <w:basedOn w:val="Normal"/>
    <w:link w:val="BalloonTextChar"/>
    <w:uiPriority w:val="99"/>
    <w:semiHidden/>
    <w:unhideWhenUsed/>
    <w:rsid w:val="003D0387"/>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3D0387"/>
    <w:rPr>
      <w:rFonts w:ascii="Tahoma" w:hAnsi="Tahoma" w:cs="Tahoma"/>
      <w:sz w:val="16"/>
      <w:szCs w:val="16"/>
    </w:rPr>
  </w:style>
  <w:style w:type="character" w:customStyle="1" w:styleId="Heading1Char">
    <w:name w:val="Heading 1 Char"/>
    <w:basedOn w:val="DefaultParagraphFont"/>
    <w:link w:val="Heading1"/>
    <w:uiPriority w:val="9"/>
    <w:rsid w:val="003D0387"/>
    <w:rPr>
      <w:rFonts w:ascii="Times New Roman" w:eastAsia="Times New Roman" w:hAnsi="Times New Roman" w:cs="Times New Roman"/>
      <w:b/>
      <w:bCs/>
      <w:color w:val="FFFFFF"/>
      <w:kern w:val="36"/>
      <w:sz w:val="24"/>
      <w:szCs w:val="24"/>
    </w:rPr>
  </w:style>
  <w:style w:type="character" w:customStyle="1" w:styleId="Heading2Char">
    <w:name w:val="Heading 2 Char"/>
    <w:basedOn w:val="DefaultParagraphFont"/>
    <w:link w:val="Heading2"/>
    <w:uiPriority w:val="9"/>
    <w:rsid w:val="003D0387"/>
    <w:rPr>
      <w:rFonts w:ascii="Times New Roman" w:eastAsia="Times New Roman" w:hAnsi="Times New Roman" w:cs="Times New Roman"/>
      <w:b/>
      <w:bCs/>
      <w:color w:val="000000"/>
      <w:sz w:val="24"/>
      <w:szCs w:val="24"/>
    </w:rPr>
  </w:style>
  <w:style w:type="numbering" w:customStyle="1" w:styleId="NoList1">
    <w:name w:val="No List1"/>
    <w:next w:val="NoList"/>
    <w:uiPriority w:val="99"/>
    <w:semiHidden/>
    <w:unhideWhenUsed/>
    <w:rsid w:val="003D0387"/>
  </w:style>
  <w:style w:type="character" w:styleId="FollowedHyperlink">
    <w:name w:val="FollowedHyperlink"/>
    <w:basedOn w:val="DefaultParagraphFont"/>
    <w:uiPriority w:val="99"/>
    <w:semiHidden/>
    <w:unhideWhenUsed/>
    <w:rsid w:val="003D0387"/>
    <w:rPr>
      <w:color w:val="003366"/>
      <w:u w:val="single"/>
    </w:rPr>
  </w:style>
  <w:style w:type="paragraph" w:customStyle="1" w:styleId="Normal1">
    <w:name w:val="Normal1"/>
    <w:basedOn w:val="Normal"/>
    <w:rsid w:val="003D0387"/>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textsmall">
    <w:name w:val="textsmall"/>
    <w:basedOn w:val="Normal"/>
    <w:rsid w:val="003D0387"/>
    <w:pPr>
      <w:spacing w:before="100" w:beforeAutospacing="1" w:after="100" w:afterAutospacing="1" w:line="240" w:lineRule="auto"/>
    </w:pPr>
    <w:rPr>
      <w:rFonts w:ascii="Times New Roman" w:eastAsia="Times New Roman" w:hAnsi="Times New Roman" w:cs="Times New Roman"/>
      <w:sz w:val="19"/>
      <w:szCs w:val="19"/>
    </w:rPr>
  </w:style>
  <w:style w:type="paragraph" w:customStyle="1" w:styleId="textlinklabel">
    <w:name w:val="textlinklabel"/>
    <w:basedOn w:val="Normal"/>
    <w:rsid w:val="003D0387"/>
    <w:pPr>
      <w:spacing w:before="100" w:beforeAutospacing="1" w:after="100" w:afterAutospacing="1" w:line="240" w:lineRule="auto"/>
    </w:pPr>
    <w:rPr>
      <w:rFonts w:ascii="Times New Roman" w:eastAsia="Times New Roman" w:hAnsi="Times New Roman" w:cs="Times New Roman"/>
      <w:b/>
      <w:bCs/>
    </w:rPr>
  </w:style>
  <w:style w:type="paragraph" w:customStyle="1" w:styleId="menuselected">
    <w:name w:val="menuselected"/>
    <w:basedOn w:val="Normal"/>
    <w:rsid w:val="003D0387"/>
    <w:pPr>
      <w:spacing w:before="100" w:beforeAutospacing="1" w:after="100" w:afterAutospacing="1" w:line="240" w:lineRule="auto"/>
    </w:pPr>
    <w:rPr>
      <w:rFonts w:ascii="Times New Roman" w:eastAsia="Times New Roman" w:hAnsi="Times New Roman" w:cs="Times New Roman"/>
      <w:color w:val="336699"/>
      <w:sz w:val="24"/>
      <w:szCs w:val="24"/>
    </w:rPr>
  </w:style>
  <w:style w:type="paragraph" w:customStyle="1" w:styleId="bgyellow">
    <w:name w:val="bgyellow"/>
    <w:basedOn w:val="Normal"/>
    <w:rsid w:val="003D0387"/>
    <w:pPr>
      <w:shd w:val="clear" w:color="auto" w:fill="FFFFCC"/>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gray">
    <w:name w:val="bggray"/>
    <w:basedOn w:val="Normal"/>
    <w:rsid w:val="003D0387"/>
    <w:pPr>
      <w:shd w:val="clear" w:color="auto" w:fill="CCCCCC"/>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whitesmoke">
    <w:name w:val="bgwhitesmoke"/>
    <w:basedOn w:val="Normal"/>
    <w:rsid w:val="003D0387"/>
    <w:pPr>
      <w:shd w:val="clear" w:color="auto" w:fill="F0F0F0"/>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black">
    <w:name w:val="bgblack"/>
    <w:basedOn w:val="Normal"/>
    <w:rsid w:val="003D0387"/>
    <w:pPr>
      <w:shd w:val="clear" w:color="auto" w:fill="000000"/>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extgreen">
    <w:name w:val="textgreen"/>
    <w:basedOn w:val="Normal"/>
    <w:rsid w:val="003D0387"/>
    <w:pPr>
      <w:spacing w:before="100" w:beforeAutospacing="1" w:after="100" w:afterAutospacing="1" w:line="240" w:lineRule="auto"/>
    </w:pPr>
    <w:rPr>
      <w:rFonts w:ascii="Times New Roman" w:eastAsia="Times New Roman" w:hAnsi="Times New Roman" w:cs="Times New Roman"/>
      <w:color w:val="006600"/>
      <w:sz w:val="24"/>
      <w:szCs w:val="24"/>
    </w:rPr>
  </w:style>
  <w:style w:type="paragraph" w:customStyle="1" w:styleId="textblue">
    <w:name w:val="textblue"/>
    <w:basedOn w:val="Normal"/>
    <w:rsid w:val="003D0387"/>
    <w:pPr>
      <w:spacing w:before="100" w:beforeAutospacing="1" w:after="100" w:afterAutospacing="1" w:line="240" w:lineRule="auto"/>
    </w:pPr>
    <w:rPr>
      <w:rFonts w:ascii="Times New Roman" w:eastAsia="Times New Roman" w:hAnsi="Times New Roman" w:cs="Times New Roman"/>
      <w:color w:val="0000FF"/>
      <w:sz w:val="24"/>
      <w:szCs w:val="24"/>
    </w:rPr>
  </w:style>
  <w:style w:type="paragraph" w:customStyle="1" w:styleId="glossary">
    <w:name w:val="glossary"/>
    <w:basedOn w:val="Normal"/>
    <w:rsid w:val="003D0387"/>
    <w:pPr>
      <w:spacing w:before="100" w:beforeAutospacing="1" w:after="100" w:afterAutospacing="1" w:line="240" w:lineRule="auto"/>
    </w:pPr>
    <w:rPr>
      <w:rFonts w:ascii="Times New Roman" w:eastAsia="Times New Roman" w:hAnsi="Times New Roman" w:cs="Times New Roman"/>
      <w:color w:val="000000"/>
      <w:sz w:val="24"/>
      <w:szCs w:val="24"/>
      <w:u w:val="single"/>
    </w:rPr>
  </w:style>
  <w:style w:type="paragraph" w:customStyle="1" w:styleId="glossarysmalltext">
    <w:name w:val="glossarysmalltext"/>
    <w:basedOn w:val="Normal"/>
    <w:rsid w:val="003D0387"/>
    <w:pPr>
      <w:spacing w:before="100" w:beforeAutospacing="1" w:after="100" w:afterAutospacing="1" w:line="240" w:lineRule="auto"/>
    </w:pPr>
    <w:rPr>
      <w:rFonts w:ascii="Times New Roman" w:eastAsia="Times New Roman" w:hAnsi="Times New Roman" w:cs="Times New Roman"/>
      <w:color w:val="000000"/>
      <w:sz w:val="17"/>
      <w:szCs w:val="17"/>
      <w:u w:val="single"/>
    </w:rPr>
  </w:style>
  <w:style w:type="paragraph" w:customStyle="1" w:styleId="bgwhite">
    <w:name w:val="bgwhite"/>
    <w:basedOn w:val="Normal"/>
    <w:rsid w:val="003D0387"/>
    <w:pPr>
      <w:shd w:val="clear" w:color="auto" w:fill="FFFFFF"/>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extwhite">
    <w:name w:val="textwhite"/>
    <w:basedOn w:val="Normal"/>
    <w:rsid w:val="003D0387"/>
    <w:pPr>
      <w:spacing w:before="100" w:beforeAutospacing="1" w:after="100" w:afterAutospacing="1" w:line="240" w:lineRule="auto"/>
    </w:pPr>
    <w:rPr>
      <w:rFonts w:ascii="Times New Roman" w:eastAsia="Times New Roman" w:hAnsi="Times New Roman" w:cs="Times New Roman"/>
      <w:color w:val="FFFFFF"/>
      <w:sz w:val="24"/>
      <w:szCs w:val="24"/>
    </w:rPr>
  </w:style>
  <w:style w:type="paragraph" w:customStyle="1" w:styleId="textred">
    <w:name w:val="textred"/>
    <w:basedOn w:val="Normal"/>
    <w:rsid w:val="003D0387"/>
    <w:pPr>
      <w:spacing w:before="100" w:beforeAutospacing="1" w:after="100" w:afterAutospacing="1" w:line="240" w:lineRule="auto"/>
    </w:pPr>
    <w:rPr>
      <w:rFonts w:ascii="Times New Roman" w:eastAsia="Times New Roman" w:hAnsi="Times New Roman" w:cs="Times New Roman"/>
      <w:color w:val="FF0000"/>
      <w:sz w:val="24"/>
      <w:szCs w:val="24"/>
    </w:rPr>
  </w:style>
  <w:style w:type="paragraph" w:customStyle="1" w:styleId="linklightblue">
    <w:name w:val="linklightblue"/>
    <w:basedOn w:val="Normal"/>
    <w:rsid w:val="003D0387"/>
    <w:pPr>
      <w:spacing w:before="100" w:beforeAutospacing="1" w:after="100" w:afterAutospacing="1" w:line="240" w:lineRule="auto"/>
    </w:pPr>
    <w:rPr>
      <w:rFonts w:ascii="Times New Roman" w:eastAsia="Times New Roman" w:hAnsi="Times New Roman" w:cs="Times New Roman"/>
      <w:b/>
      <w:bCs/>
      <w:i/>
      <w:iCs/>
      <w:color w:val="0033CC"/>
      <w:sz w:val="15"/>
      <w:szCs w:val="15"/>
    </w:rPr>
  </w:style>
  <w:style w:type="paragraph" w:customStyle="1" w:styleId="linktab">
    <w:name w:val="linktab"/>
    <w:basedOn w:val="Normal"/>
    <w:rsid w:val="003D0387"/>
    <w:pPr>
      <w:spacing w:before="100" w:beforeAutospacing="1" w:after="100" w:afterAutospacing="1" w:line="240" w:lineRule="auto"/>
    </w:pPr>
    <w:rPr>
      <w:rFonts w:ascii="Times New Roman" w:eastAsia="Times New Roman" w:hAnsi="Times New Roman" w:cs="Times New Roman"/>
      <w:i/>
      <w:iCs/>
      <w:color w:val="000000"/>
      <w:sz w:val="15"/>
      <w:szCs w:val="15"/>
    </w:rPr>
  </w:style>
  <w:style w:type="paragraph" w:customStyle="1" w:styleId="headermain">
    <w:name w:val="headermain"/>
    <w:basedOn w:val="Normal"/>
    <w:rsid w:val="003D0387"/>
    <w:pPr>
      <w:shd w:val="clear" w:color="auto" w:fill="99CCFF"/>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headersec">
    <w:name w:val="headersec"/>
    <w:basedOn w:val="Normal"/>
    <w:rsid w:val="003D0387"/>
    <w:pPr>
      <w:shd w:val="clear" w:color="auto" w:fill="CCCCCC"/>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headertertiary">
    <w:name w:val="headertertiary"/>
    <w:basedOn w:val="Normal"/>
    <w:rsid w:val="003D0387"/>
    <w:pPr>
      <w:shd w:val="clear" w:color="auto" w:fill="FFFFCC"/>
      <w:spacing w:before="100" w:beforeAutospacing="1" w:after="100" w:afterAutospacing="1" w:line="240" w:lineRule="auto"/>
    </w:pPr>
    <w:rPr>
      <w:rFonts w:ascii="Times New Roman" w:eastAsia="Times New Roman" w:hAnsi="Times New Roman" w:cs="Times New Roman"/>
      <w:sz w:val="24"/>
      <w:szCs w:val="24"/>
    </w:rPr>
  </w:style>
  <w:style w:type="paragraph" w:customStyle="1" w:styleId="headermenu">
    <w:name w:val="headermenu"/>
    <w:basedOn w:val="Normal"/>
    <w:rsid w:val="003D0387"/>
    <w:pPr>
      <w:shd w:val="clear" w:color="auto" w:fill="999999"/>
      <w:spacing w:before="100" w:beforeAutospacing="1" w:after="100" w:afterAutospacing="1" w:line="240" w:lineRule="auto"/>
    </w:pPr>
    <w:rPr>
      <w:rFonts w:ascii="Times New Roman" w:eastAsia="Times New Roman" w:hAnsi="Times New Roman" w:cs="Times New Roman"/>
      <w:b/>
      <w:bCs/>
      <w:color w:val="FFFFFF"/>
      <w:sz w:val="24"/>
      <w:szCs w:val="24"/>
    </w:rPr>
  </w:style>
  <w:style w:type="paragraph" w:customStyle="1" w:styleId="textbluedeep">
    <w:name w:val="textbluedeep"/>
    <w:basedOn w:val="Normal"/>
    <w:rsid w:val="003D0387"/>
    <w:pPr>
      <w:spacing w:before="100" w:beforeAutospacing="1" w:after="100" w:afterAutospacing="1" w:line="240" w:lineRule="auto"/>
    </w:pPr>
    <w:rPr>
      <w:rFonts w:ascii="Times New Roman" w:eastAsia="Times New Roman" w:hAnsi="Times New Roman" w:cs="Times New Roman"/>
      <w:b/>
      <w:bCs/>
      <w:color w:val="003366"/>
      <w:sz w:val="24"/>
      <w:szCs w:val="24"/>
    </w:rPr>
  </w:style>
  <w:style w:type="paragraph" w:customStyle="1" w:styleId="textbluelight">
    <w:name w:val="textbluelight"/>
    <w:basedOn w:val="Normal"/>
    <w:rsid w:val="003D0387"/>
    <w:pPr>
      <w:spacing w:before="100" w:beforeAutospacing="1" w:after="100" w:afterAutospacing="1" w:line="240" w:lineRule="auto"/>
    </w:pPr>
    <w:rPr>
      <w:rFonts w:ascii="Times New Roman" w:eastAsia="Times New Roman" w:hAnsi="Times New Roman" w:cs="Times New Roman"/>
      <w:b/>
      <w:bCs/>
      <w:i/>
      <w:iCs/>
      <w:color w:val="0033CC"/>
      <w:sz w:val="24"/>
      <w:szCs w:val="24"/>
    </w:rPr>
  </w:style>
  <w:style w:type="paragraph" w:customStyle="1" w:styleId="linkselected">
    <w:name w:val="linkselected"/>
    <w:basedOn w:val="Normal"/>
    <w:rsid w:val="003D0387"/>
    <w:pPr>
      <w:spacing w:before="100" w:beforeAutospacing="1" w:after="100" w:afterAutospacing="1" w:line="240" w:lineRule="auto"/>
    </w:pPr>
    <w:rPr>
      <w:rFonts w:ascii="Times New Roman" w:eastAsia="Times New Roman" w:hAnsi="Times New Roman" w:cs="Times New Roman"/>
      <w:color w:val="336699"/>
      <w:sz w:val="24"/>
      <w:szCs w:val="24"/>
    </w:rPr>
  </w:style>
  <w:style w:type="paragraph" w:customStyle="1" w:styleId="headerwhite">
    <w:name w:val="headerwhite"/>
    <w:basedOn w:val="Normal"/>
    <w:rsid w:val="003D0387"/>
    <w:pPr>
      <w:spacing w:before="100" w:beforeAutospacing="1" w:after="100" w:afterAutospacing="1" w:line="240" w:lineRule="auto"/>
    </w:pPr>
    <w:rPr>
      <w:rFonts w:ascii="Times New Roman" w:eastAsia="Times New Roman" w:hAnsi="Times New Roman" w:cs="Times New Roman"/>
      <w:b/>
      <w:bCs/>
      <w:color w:val="FFFFFF"/>
      <w:sz w:val="24"/>
      <w:szCs w:val="24"/>
    </w:rPr>
  </w:style>
  <w:style w:type="paragraph" w:customStyle="1" w:styleId="headergray">
    <w:name w:val="headergray"/>
    <w:basedOn w:val="Normal"/>
    <w:rsid w:val="003D0387"/>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linknotselected">
    <w:name w:val="linknotselected"/>
    <w:basedOn w:val="Normal"/>
    <w:rsid w:val="003D0387"/>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linkexpansion">
    <w:name w:val="linkexpansion"/>
    <w:basedOn w:val="Normal"/>
    <w:rsid w:val="003D0387"/>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errormsg">
    <w:name w:val="errormsg"/>
    <w:basedOn w:val="Normal"/>
    <w:rsid w:val="003D0387"/>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errormsglongdesc">
    <w:name w:val="errormsglongdesc"/>
    <w:basedOn w:val="Normal"/>
    <w:rsid w:val="003D0387"/>
    <w:pPr>
      <w:spacing w:before="100" w:beforeAutospacing="1" w:after="100" w:afterAutospacing="1" w:line="240" w:lineRule="auto"/>
    </w:pPr>
    <w:rPr>
      <w:rFonts w:ascii="Times New Roman" w:eastAsia="Times New Roman" w:hAnsi="Times New Roman" w:cs="Times New Roman"/>
      <w:color w:val="FF0000"/>
      <w:sz w:val="24"/>
      <w:szCs w:val="24"/>
    </w:rPr>
  </w:style>
  <w:style w:type="paragraph" w:customStyle="1" w:styleId="requiredfield">
    <w:name w:val="requiredfield"/>
    <w:basedOn w:val="Normal"/>
    <w:rsid w:val="003D0387"/>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helplink">
    <w:name w:val="helplink"/>
    <w:basedOn w:val="Normal"/>
    <w:rsid w:val="003D0387"/>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textok">
    <w:name w:val="textok"/>
    <w:basedOn w:val="Normal"/>
    <w:rsid w:val="003D0387"/>
    <w:pPr>
      <w:spacing w:before="100" w:beforeAutospacing="1" w:after="100" w:afterAutospacing="1" w:line="240" w:lineRule="auto"/>
    </w:pPr>
    <w:rPr>
      <w:rFonts w:ascii="Times New Roman" w:eastAsia="Times New Roman" w:hAnsi="Times New Roman" w:cs="Times New Roman"/>
      <w:color w:val="009900"/>
      <w:sz w:val="24"/>
      <w:szCs w:val="24"/>
    </w:rPr>
  </w:style>
  <w:style w:type="paragraph" w:customStyle="1" w:styleId="textnotok">
    <w:name w:val="textnotok"/>
    <w:basedOn w:val="Normal"/>
    <w:rsid w:val="003D0387"/>
    <w:pPr>
      <w:spacing w:before="100" w:beforeAutospacing="1" w:after="100" w:afterAutospacing="1" w:line="240" w:lineRule="auto"/>
    </w:pPr>
    <w:rPr>
      <w:rFonts w:ascii="Times New Roman" w:eastAsia="Times New Roman" w:hAnsi="Times New Roman" w:cs="Times New Roman"/>
      <w:color w:val="FF0000"/>
      <w:sz w:val="24"/>
      <w:szCs w:val="24"/>
    </w:rPr>
  </w:style>
  <w:style w:type="paragraph" w:customStyle="1" w:styleId="displaymsg">
    <w:name w:val="displaymsg"/>
    <w:basedOn w:val="Normal"/>
    <w:rsid w:val="003D0387"/>
    <w:pPr>
      <w:spacing w:before="100" w:beforeAutospacing="1" w:after="100" w:afterAutospacing="1" w:line="240" w:lineRule="auto"/>
    </w:pPr>
    <w:rPr>
      <w:rFonts w:ascii="Times New Roman" w:eastAsia="Times New Roman" w:hAnsi="Times New Roman" w:cs="Times New Roman"/>
      <w:b/>
      <w:bCs/>
      <w:color w:val="008000"/>
      <w:sz w:val="24"/>
      <w:szCs w:val="24"/>
    </w:rPr>
  </w:style>
  <w:style w:type="paragraph" w:customStyle="1" w:styleId="informationmsg">
    <w:name w:val="informationmsg"/>
    <w:basedOn w:val="Normal"/>
    <w:rsid w:val="003D0387"/>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textsmallgreen">
    <w:name w:val="textsmallgreen"/>
    <w:basedOn w:val="Normal"/>
    <w:rsid w:val="003D0387"/>
    <w:pPr>
      <w:spacing w:before="100" w:beforeAutospacing="1" w:after="100" w:afterAutospacing="1" w:line="240" w:lineRule="auto"/>
    </w:pPr>
    <w:rPr>
      <w:rFonts w:ascii="Times New Roman" w:eastAsia="Times New Roman" w:hAnsi="Times New Roman" w:cs="Times New Roman"/>
      <w:color w:val="008000"/>
      <w:sz w:val="17"/>
      <w:szCs w:val="17"/>
    </w:rPr>
  </w:style>
  <w:style w:type="paragraph" w:customStyle="1" w:styleId="textminute">
    <w:name w:val="textminute"/>
    <w:basedOn w:val="Normal"/>
    <w:rsid w:val="003D0387"/>
    <w:pPr>
      <w:spacing w:before="100" w:beforeAutospacing="1" w:after="100" w:afterAutospacing="1" w:line="240" w:lineRule="auto"/>
    </w:pPr>
    <w:rPr>
      <w:rFonts w:ascii="Times New Roman" w:eastAsia="Times New Roman" w:hAnsi="Times New Roman" w:cs="Times New Roman"/>
      <w:color w:val="000000"/>
      <w:sz w:val="14"/>
      <w:szCs w:val="14"/>
    </w:rPr>
  </w:style>
  <w:style w:type="paragraph" w:customStyle="1" w:styleId="textngasmall">
    <w:name w:val="textngasmall"/>
    <w:basedOn w:val="Normal"/>
    <w:rsid w:val="003D0387"/>
    <w:pPr>
      <w:spacing w:before="100" w:beforeAutospacing="1" w:after="100" w:afterAutospacing="1" w:line="240" w:lineRule="auto"/>
    </w:pPr>
    <w:rPr>
      <w:rFonts w:ascii="Times New Roman" w:eastAsia="Times New Roman" w:hAnsi="Times New Roman" w:cs="Times New Roman"/>
      <w:sz w:val="17"/>
      <w:szCs w:val="17"/>
    </w:rPr>
  </w:style>
  <w:style w:type="paragraph" w:customStyle="1" w:styleId="textsmallblue">
    <w:name w:val="textsmallblue"/>
    <w:basedOn w:val="Normal"/>
    <w:rsid w:val="003D0387"/>
    <w:pPr>
      <w:spacing w:before="100" w:beforeAutospacing="1" w:after="100" w:afterAutospacing="1" w:line="240" w:lineRule="auto"/>
    </w:pPr>
    <w:rPr>
      <w:rFonts w:ascii="Times New Roman" w:eastAsia="Times New Roman" w:hAnsi="Times New Roman" w:cs="Times New Roman"/>
      <w:color w:val="0000FF"/>
      <w:sz w:val="17"/>
      <w:szCs w:val="17"/>
    </w:rPr>
  </w:style>
  <w:style w:type="paragraph" w:customStyle="1" w:styleId="textsmallred">
    <w:name w:val="textsmallred"/>
    <w:basedOn w:val="Normal"/>
    <w:rsid w:val="003D0387"/>
    <w:pPr>
      <w:spacing w:before="100" w:beforeAutospacing="1" w:after="100" w:afterAutospacing="1" w:line="240" w:lineRule="auto"/>
    </w:pPr>
    <w:rPr>
      <w:rFonts w:ascii="Times New Roman" w:eastAsia="Times New Roman" w:hAnsi="Times New Roman" w:cs="Times New Roman"/>
      <w:color w:val="FF0000"/>
      <w:sz w:val="17"/>
      <w:szCs w:val="17"/>
    </w:rPr>
  </w:style>
  <w:style w:type="paragraph" w:customStyle="1" w:styleId="linkdisabled">
    <w:name w:val="linkdisabled"/>
    <w:basedOn w:val="Normal"/>
    <w:rsid w:val="003D0387"/>
    <w:pPr>
      <w:spacing w:before="100" w:beforeAutospacing="1" w:after="100" w:afterAutospacing="1" w:line="240" w:lineRule="auto"/>
    </w:pPr>
    <w:rPr>
      <w:rFonts w:ascii="Times New Roman" w:eastAsia="Times New Roman" w:hAnsi="Times New Roman" w:cs="Times New Roman"/>
      <w:color w:val="696969"/>
      <w:sz w:val="24"/>
      <w:szCs w:val="24"/>
    </w:rPr>
  </w:style>
  <w:style w:type="paragraph" w:customStyle="1" w:styleId="crosscutehbnewrecord">
    <w:name w:val="crosscutehbnewrecord"/>
    <w:basedOn w:val="Normal"/>
    <w:rsid w:val="003D0387"/>
    <w:pPr>
      <w:shd w:val="clear" w:color="auto" w:fill="FFFFCC"/>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crosscutehbdatachanged">
    <w:name w:val="crosscutehbdatachanged"/>
    <w:basedOn w:val="Normal"/>
    <w:rsid w:val="003D0387"/>
    <w:pPr>
      <w:shd w:val="clear" w:color="auto" w:fill="E6E6FA"/>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crosscutdefault">
    <w:name w:val="crosscutdefault"/>
    <w:basedOn w:val="Normal"/>
    <w:rsid w:val="003D0387"/>
    <w:pPr>
      <w:shd w:val="clear" w:color="auto" w:fill="FFFFFF"/>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crosscutpreviewactualdatachange">
    <w:name w:val="crosscutpreviewactualdatachange"/>
    <w:basedOn w:val="Normal"/>
    <w:rsid w:val="003D0387"/>
    <w:pPr>
      <w:spacing w:before="100" w:beforeAutospacing="1" w:after="100" w:afterAutospacing="1" w:line="240" w:lineRule="auto"/>
    </w:pPr>
    <w:rPr>
      <w:rFonts w:ascii="Times New Roman" w:eastAsia="Times New Roman" w:hAnsi="Times New Roman" w:cs="Times New Roman"/>
      <w:i/>
      <w:iCs/>
      <w:color w:val="0000FF"/>
      <w:sz w:val="24"/>
      <w:szCs w:val="24"/>
    </w:rPr>
  </w:style>
  <w:style w:type="paragraph" w:customStyle="1" w:styleId="textsmallok">
    <w:name w:val="textsmallok"/>
    <w:basedOn w:val="Normal"/>
    <w:rsid w:val="003D0387"/>
    <w:pPr>
      <w:spacing w:before="100" w:beforeAutospacing="1" w:after="100" w:afterAutospacing="1" w:line="240" w:lineRule="auto"/>
    </w:pPr>
    <w:rPr>
      <w:rFonts w:ascii="Times New Roman" w:eastAsia="Times New Roman" w:hAnsi="Times New Roman" w:cs="Times New Roman"/>
      <w:color w:val="009900"/>
      <w:sz w:val="17"/>
      <w:szCs w:val="17"/>
    </w:rPr>
  </w:style>
  <w:style w:type="paragraph" w:customStyle="1" w:styleId="statusapproved">
    <w:name w:val="statusapproved"/>
    <w:basedOn w:val="Normal"/>
    <w:rsid w:val="003D0387"/>
    <w:pPr>
      <w:spacing w:before="100" w:beforeAutospacing="1" w:after="100" w:afterAutospacing="1" w:line="240" w:lineRule="auto"/>
    </w:pPr>
    <w:rPr>
      <w:rFonts w:ascii="Times New Roman" w:eastAsia="Times New Roman" w:hAnsi="Times New Roman" w:cs="Times New Roman"/>
      <w:b/>
      <w:bCs/>
      <w:color w:val="006600"/>
      <w:sz w:val="24"/>
      <w:szCs w:val="24"/>
    </w:rPr>
  </w:style>
  <w:style w:type="paragraph" w:customStyle="1" w:styleId="statusdisapproved">
    <w:name w:val="statusdisapproved"/>
    <w:basedOn w:val="Normal"/>
    <w:rsid w:val="003D0387"/>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statusawaitingnotification">
    <w:name w:val="statusawaitingnotification"/>
    <w:basedOn w:val="Normal"/>
    <w:rsid w:val="003D0387"/>
    <w:pPr>
      <w:spacing w:before="100" w:beforeAutospacing="1" w:after="100" w:afterAutospacing="1" w:line="240" w:lineRule="auto"/>
    </w:pPr>
    <w:rPr>
      <w:rFonts w:ascii="Times New Roman" w:eastAsia="Times New Roman" w:hAnsi="Times New Roman" w:cs="Times New Roman"/>
      <w:b/>
      <w:bCs/>
      <w:color w:val="0000FF"/>
      <w:sz w:val="24"/>
      <w:szCs w:val="24"/>
    </w:rPr>
  </w:style>
  <w:style w:type="paragraph" w:customStyle="1" w:styleId="statusawaitingapproval">
    <w:name w:val="statusawaitingapproval"/>
    <w:basedOn w:val="Normal"/>
    <w:rsid w:val="003D0387"/>
    <w:pPr>
      <w:spacing w:before="100" w:beforeAutospacing="1" w:after="100" w:afterAutospacing="1" w:line="240" w:lineRule="auto"/>
    </w:pPr>
    <w:rPr>
      <w:rFonts w:ascii="Times New Roman" w:eastAsia="Times New Roman" w:hAnsi="Times New Roman" w:cs="Times New Roman"/>
      <w:b/>
      <w:bCs/>
      <w:color w:val="0000FF"/>
      <w:sz w:val="24"/>
      <w:szCs w:val="24"/>
    </w:rPr>
  </w:style>
  <w:style w:type="paragraph" w:customStyle="1" w:styleId="statusapprovedwithexceptions">
    <w:name w:val="statusapprovedwithexceptions"/>
    <w:basedOn w:val="Normal"/>
    <w:rsid w:val="003D0387"/>
    <w:pPr>
      <w:spacing w:before="100" w:beforeAutospacing="1" w:after="100" w:afterAutospacing="1" w:line="240" w:lineRule="auto"/>
    </w:pPr>
    <w:rPr>
      <w:rFonts w:ascii="Times New Roman" w:eastAsia="Times New Roman" w:hAnsi="Times New Roman" w:cs="Times New Roman"/>
      <w:b/>
      <w:bCs/>
      <w:color w:val="006600"/>
      <w:sz w:val="24"/>
      <w:szCs w:val="24"/>
    </w:rPr>
  </w:style>
  <w:style w:type="paragraph" w:customStyle="1" w:styleId="textsmallbold">
    <w:name w:val="textsmallbold"/>
    <w:basedOn w:val="Normal"/>
    <w:rsid w:val="003D0387"/>
    <w:pPr>
      <w:spacing w:before="100" w:beforeAutospacing="1" w:after="100" w:afterAutospacing="1" w:line="240" w:lineRule="auto"/>
    </w:pPr>
    <w:rPr>
      <w:rFonts w:ascii="Times New Roman" w:eastAsia="Times New Roman" w:hAnsi="Times New Roman" w:cs="Times New Roman"/>
      <w:b/>
      <w:bCs/>
      <w:sz w:val="17"/>
      <w:szCs w:val="17"/>
    </w:rPr>
  </w:style>
  <w:style w:type="paragraph" w:customStyle="1" w:styleId="navigationbararrow">
    <w:name w:val="navigationbararrow"/>
    <w:basedOn w:val="Normal"/>
    <w:rsid w:val="003D0387"/>
    <w:pPr>
      <w:spacing w:before="100" w:beforeAutospacing="1" w:after="100" w:afterAutospacing="1" w:line="240" w:lineRule="auto"/>
    </w:pPr>
    <w:rPr>
      <w:rFonts w:ascii="Times New Roman" w:eastAsia="Times New Roman" w:hAnsi="Times New Roman" w:cs="Times New Roman"/>
      <w:b/>
      <w:bCs/>
      <w:color w:val="003366"/>
      <w:sz w:val="24"/>
      <w:szCs w:val="24"/>
    </w:rPr>
  </w:style>
  <w:style w:type="paragraph" w:customStyle="1" w:styleId="navigationtext">
    <w:name w:val="navigationtext"/>
    <w:basedOn w:val="Normal"/>
    <w:rsid w:val="003D0387"/>
    <w:pPr>
      <w:spacing w:before="100" w:beforeAutospacing="1" w:after="100" w:afterAutospacing="1" w:line="240" w:lineRule="auto"/>
    </w:pPr>
    <w:rPr>
      <w:rFonts w:ascii="Times New Roman" w:eastAsia="Times New Roman" w:hAnsi="Times New Roman" w:cs="Times New Roman"/>
      <w:b/>
      <w:bCs/>
      <w:color w:val="000000"/>
      <w:sz w:val="24"/>
      <w:szCs w:val="24"/>
    </w:rPr>
  </w:style>
  <w:style w:type="paragraph" w:customStyle="1" w:styleId="statuspendingvalidation">
    <w:name w:val="statuspendingvalidation"/>
    <w:basedOn w:val="Normal"/>
    <w:rsid w:val="003D0387"/>
    <w:pPr>
      <w:spacing w:before="100" w:beforeAutospacing="1" w:after="100" w:afterAutospacing="1" w:line="240" w:lineRule="auto"/>
    </w:pPr>
    <w:rPr>
      <w:rFonts w:ascii="Times New Roman" w:eastAsia="Times New Roman" w:hAnsi="Times New Roman" w:cs="Times New Roman"/>
      <w:b/>
      <w:bCs/>
      <w:color w:val="0000FF"/>
      <w:sz w:val="24"/>
      <w:szCs w:val="24"/>
    </w:rPr>
  </w:style>
  <w:style w:type="paragraph" w:customStyle="1" w:styleId="statusinprogress">
    <w:name w:val="statusinprogress"/>
    <w:basedOn w:val="Normal"/>
    <w:rsid w:val="003D0387"/>
    <w:pPr>
      <w:spacing w:before="100" w:beforeAutospacing="1" w:after="100" w:afterAutospacing="1" w:line="240" w:lineRule="auto"/>
    </w:pPr>
    <w:rPr>
      <w:rFonts w:ascii="Times New Roman" w:eastAsia="Times New Roman" w:hAnsi="Times New Roman" w:cs="Times New Roman"/>
      <w:b/>
      <w:bCs/>
      <w:color w:val="FF0000"/>
      <w:sz w:val="24"/>
      <w:szCs w:val="24"/>
    </w:rPr>
  </w:style>
  <w:style w:type="paragraph" w:customStyle="1" w:styleId="headerlink">
    <w:name w:val="headerlink"/>
    <w:basedOn w:val="Normal"/>
    <w:rsid w:val="003D0387"/>
    <w:pPr>
      <w:spacing w:before="100" w:beforeAutospacing="1" w:after="100" w:afterAutospacing="1" w:line="240" w:lineRule="auto"/>
    </w:pPr>
    <w:rPr>
      <w:rFonts w:ascii="Times New Roman" w:eastAsia="Times New Roman" w:hAnsi="Times New Roman" w:cs="Times New Roman"/>
      <w:b/>
      <w:bCs/>
      <w:sz w:val="24"/>
      <w:szCs w:val="24"/>
    </w:rPr>
  </w:style>
  <w:style w:type="paragraph" w:customStyle="1" w:styleId="reilinkbutton">
    <w:name w:val="reilinkbutton"/>
    <w:basedOn w:val="Normal"/>
    <w:rsid w:val="003D0387"/>
    <w:pPr>
      <w:spacing w:before="100" w:beforeAutospacing="1" w:after="100" w:afterAutospacing="1" w:line="240" w:lineRule="auto"/>
    </w:pPr>
    <w:rPr>
      <w:rFonts w:ascii="Times New Roman" w:eastAsia="Times New Roman" w:hAnsi="Times New Roman" w:cs="Times New Roman"/>
      <w:color w:val="003366"/>
      <w:sz w:val="24"/>
      <w:szCs w:val="24"/>
      <w:u w:val="single"/>
    </w:rPr>
  </w:style>
  <w:style w:type="paragraph" w:customStyle="1" w:styleId="toctable">
    <w:name w:val="toctable"/>
    <w:basedOn w:val="Normal"/>
    <w:rsid w:val="003D0387"/>
    <w:pPr>
      <w:pBdr>
        <w:top w:val="single" w:sz="8" w:space="0" w:color="000000"/>
        <w:left w:val="single" w:sz="8" w:space="0" w:color="000000"/>
        <w:bottom w:val="single" w:sz="8" w:space="0" w:color="000000"/>
        <w:right w:val="single" w:sz="8" w:space="0"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orderedwhitetd">
    <w:name w:val="borderedwhitetd"/>
    <w:basedOn w:val="Normal"/>
    <w:rsid w:val="003D0387"/>
    <w:pPr>
      <w:pBdr>
        <w:top w:val="single" w:sz="8" w:space="2" w:color="000000"/>
        <w:left w:val="single" w:sz="8" w:space="2" w:color="000000"/>
        <w:bottom w:val="single" w:sz="8" w:space="2" w:color="000000"/>
        <w:right w:val="single" w:sz="8" w:space="2"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orderedgraytd">
    <w:name w:val="borderedgraytd"/>
    <w:basedOn w:val="Normal"/>
    <w:rsid w:val="003D0387"/>
    <w:pPr>
      <w:pBdr>
        <w:top w:val="single" w:sz="8" w:space="2" w:color="000000"/>
        <w:left w:val="single" w:sz="8" w:space="2" w:color="000000"/>
        <w:bottom w:val="single" w:sz="8" w:space="2" w:color="000000"/>
        <w:right w:val="single" w:sz="8" w:space="2" w:color="000000"/>
      </w:pBdr>
      <w:shd w:val="clear" w:color="auto" w:fill="CCCCCC"/>
      <w:spacing w:before="100" w:beforeAutospacing="1" w:after="100" w:afterAutospacing="1" w:line="240" w:lineRule="auto"/>
      <w:jc w:val="center"/>
    </w:pPr>
    <w:rPr>
      <w:rFonts w:ascii="Times New Roman" w:eastAsia="Times New Roman" w:hAnsi="Times New Roman" w:cs="Times New Roman"/>
      <w:sz w:val="24"/>
      <w:szCs w:val="24"/>
    </w:rPr>
  </w:style>
  <w:style w:type="paragraph" w:customStyle="1" w:styleId="textsmallnotok">
    <w:name w:val="textsmallnotok"/>
    <w:basedOn w:val="Normal"/>
    <w:rsid w:val="003D0387"/>
    <w:pPr>
      <w:spacing w:before="100" w:beforeAutospacing="1" w:after="100" w:afterAutospacing="1" w:line="240" w:lineRule="auto"/>
    </w:pPr>
    <w:rPr>
      <w:rFonts w:ascii="Times New Roman" w:eastAsia="Times New Roman" w:hAnsi="Times New Roman" w:cs="Times New Roman"/>
      <w:b/>
      <w:bCs/>
      <w:color w:val="FF0000"/>
      <w:sz w:val="16"/>
      <w:szCs w:val="16"/>
    </w:rPr>
  </w:style>
  <w:style w:type="paragraph" w:customStyle="1" w:styleId="bggrayallborder">
    <w:name w:val="bggrayallborder"/>
    <w:basedOn w:val="Normal"/>
    <w:rsid w:val="003D0387"/>
    <w:pPr>
      <w:pBdr>
        <w:top w:val="single" w:sz="6" w:space="0" w:color="000000"/>
        <w:left w:val="single" w:sz="6" w:space="0" w:color="000000"/>
        <w:bottom w:val="single" w:sz="6" w:space="0" w:color="000000"/>
        <w:right w:val="single" w:sz="6" w:space="0" w:color="000000"/>
      </w:pBdr>
      <w:shd w:val="clear" w:color="auto" w:fill="CCCC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ightbottomborder">
    <w:name w:val="rightbottomborder"/>
    <w:basedOn w:val="Normal"/>
    <w:rsid w:val="003D0387"/>
    <w:pPr>
      <w:pBdr>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leftrightborder">
    <w:name w:val="leftrightborder"/>
    <w:basedOn w:val="Normal"/>
    <w:rsid w:val="003D0387"/>
    <w:pPr>
      <w:pBdr>
        <w:left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yellowrightbottomborder">
    <w:name w:val="bgyellowrightbottomborder"/>
    <w:basedOn w:val="Normal"/>
    <w:rsid w:val="003D0387"/>
    <w:pPr>
      <w:pBdr>
        <w:bottom w:val="single" w:sz="6" w:space="0" w:color="000000"/>
        <w:right w:val="single" w:sz="6" w:space="0" w:color="000000"/>
      </w:pBdr>
      <w:shd w:val="clear" w:color="auto" w:fill="FFFF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ottomleftrightbordercenteralign">
    <w:name w:val="bottomleftrightbordercenteralign"/>
    <w:basedOn w:val="Normal"/>
    <w:rsid w:val="003D0387"/>
    <w:pPr>
      <w:pBdr>
        <w:left w:val="single" w:sz="6" w:space="0" w:color="000000"/>
        <w:bottom w:val="single" w:sz="6" w:space="0" w:color="000000"/>
        <w:right w:val="single" w:sz="6" w:space="0" w:color="000000"/>
      </w:pBdr>
      <w:spacing w:before="100" w:beforeAutospacing="1" w:after="100" w:afterAutospacing="1" w:line="240" w:lineRule="auto"/>
      <w:jc w:val="center"/>
      <w:textAlignment w:val="center"/>
    </w:pPr>
    <w:rPr>
      <w:rFonts w:ascii="Times New Roman" w:eastAsia="Times New Roman" w:hAnsi="Times New Roman" w:cs="Times New Roman"/>
      <w:sz w:val="24"/>
      <w:szCs w:val="24"/>
    </w:rPr>
  </w:style>
  <w:style w:type="paragraph" w:customStyle="1" w:styleId="bggraytopleftrightborder">
    <w:name w:val="bggraytopleftrightborder"/>
    <w:basedOn w:val="Normal"/>
    <w:rsid w:val="003D0387"/>
    <w:pPr>
      <w:pBdr>
        <w:top w:val="single" w:sz="6" w:space="0" w:color="000000"/>
        <w:left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topbottomrightborder">
    <w:name w:val="topbottomrightborder"/>
    <w:basedOn w:val="Normal"/>
    <w:rsid w:val="003D0387"/>
    <w:pPr>
      <w:pBdr>
        <w:top w:val="single" w:sz="6" w:space="0" w:color="000000"/>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yellowbottomleftrightborder">
    <w:name w:val="bgyellowbottomleftrightborder"/>
    <w:basedOn w:val="Normal"/>
    <w:rsid w:val="003D0387"/>
    <w:pPr>
      <w:pBdr>
        <w:left w:val="single" w:sz="6" w:space="0" w:color="000000"/>
        <w:bottom w:val="single" w:sz="6" w:space="0" w:color="000000"/>
        <w:right w:val="single" w:sz="6" w:space="0" w:color="000000"/>
      </w:pBdr>
      <w:shd w:val="clear" w:color="auto" w:fill="FFFF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yellowtopbottomleftrightborder">
    <w:name w:val="bgyellowtopbottomleftrightborder"/>
    <w:basedOn w:val="Normal"/>
    <w:rsid w:val="003D0387"/>
    <w:pPr>
      <w:pBdr>
        <w:top w:val="single" w:sz="6" w:space="0" w:color="000000"/>
        <w:left w:val="single" w:sz="6" w:space="0" w:color="000000"/>
        <w:bottom w:val="single" w:sz="6" w:space="0" w:color="000000"/>
        <w:right w:val="single" w:sz="6" w:space="0" w:color="000000"/>
      </w:pBdr>
      <w:shd w:val="clear" w:color="auto" w:fill="FFFF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headermainwithallborder">
    <w:name w:val="headermainwithallborder"/>
    <w:basedOn w:val="Normal"/>
    <w:rsid w:val="003D0387"/>
    <w:pPr>
      <w:pBdr>
        <w:top w:val="single" w:sz="6" w:space="0" w:color="000000"/>
        <w:left w:val="single" w:sz="6" w:space="0" w:color="000000"/>
        <w:bottom w:val="single" w:sz="6" w:space="0" w:color="000000"/>
        <w:right w:val="single" w:sz="6" w:space="0" w:color="000000"/>
      </w:pBdr>
      <w:shd w:val="clear" w:color="auto" w:fill="99CCFF"/>
      <w:spacing w:before="100" w:beforeAutospacing="1" w:after="100" w:afterAutospacing="1" w:line="240" w:lineRule="auto"/>
      <w:textAlignment w:val="center"/>
    </w:pPr>
    <w:rPr>
      <w:rFonts w:ascii="Times New Roman" w:eastAsia="Times New Roman" w:hAnsi="Times New Roman" w:cs="Times New Roman"/>
      <w:b/>
      <w:bCs/>
      <w:color w:val="000000"/>
      <w:sz w:val="24"/>
      <w:szCs w:val="24"/>
    </w:rPr>
  </w:style>
  <w:style w:type="paragraph" w:customStyle="1" w:styleId="bgyellowtopbottomrightborder">
    <w:name w:val="bgyellowtopbottomrightborder"/>
    <w:basedOn w:val="Normal"/>
    <w:rsid w:val="003D0387"/>
    <w:pPr>
      <w:pBdr>
        <w:top w:val="single" w:sz="6" w:space="0" w:color="000000"/>
        <w:bottom w:val="single" w:sz="6" w:space="0" w:color="000000"/>
        <w:right w:val="single" w:sz="6" w:space="0" w:color="000000"/>
      </w:pBdr>
      <w:shd w:val="clear" w:color="auto" w:fill="FFFFCC"/>
      <w:spacing w:before="100" w:beforeAutospacing="1" w:after="100" w:afterAutospacing="1" w:line="240" w:lineRule="auto"/>
      <w:jc w:val="center"/>
      <w:textAlignment w:val="center"/>
    </w:pPr>
    <w:rPr>
      <w:rFonts w:ascii="Times New Roman" w:eastAsia="Times New Roman" w:hAnsi="Times New Roman" w:cs="Times New Roman"/>
      <w:sz w:val="24"/>
      <w:szCs w:val="24"/>
    </w:rPr>
  </w:style>
  <w:style w:type="paragraph" w:customStyle="1" w:styleId="validationsummary">
    <w:name w:val="validationsummary"/>
    <w:basedOn w:val="Normal"/>
    <w:rsid w:val="003D0387"/>
    <w:pPr>
      <w:pBdr>
        <w:top w:val="outset" w:sz="2" w:space="0" w:color="000000"/>
        <w:left w:val="outset" w:sz="2" w:space="0" w:color="000000"/>
        <w:bottom w:val="outset" w:sz="2" w:space="0" w:color="000000"/>
        <w:right w:val="outset" w:sz="2" w:space="0" w:color="000000"/>
      </w:pBdr>
      <w:shd w:val="clear" w:color="auto" w:fill="F0F0F0"/>
      <w:spacing w:before="100" w:beforeAutospacing="1" w:after="0" w:line="240" w:lineRule="auto"/>
    </w:pPr>
    <w:rPr>
      <w:rFonts w:ascii="Times New Roman" w:eastAsia="Times New Roman" w:hAnsi="Times New Roman" w:cs="Times New Roman"/>
      <w:b/>
      <w:bCs/>
      <w:color w:val="FF0000"/>
      <w:sz w:val="24"/>
      <w:szCs w:val="24"/>
    </w:rPr>
  </w:style>
  <w:style w:type="paragraph" w:customStyle="1" w:styleId="link">
    <w:name w:val="link"/>
    <w:basedOn w:val="Normal"/>
    <w:rsid w:val="003D0387"/>
    <w:pPr>
      <w:spacing w:before="100" w:beforeAutospacing="1" w:after="100" w:afterAutospacing="1" w:line="240" w:lineRule="auto"/>
    </w:pPr>
    <w:rPr>
      <w:rFonts w:ascii="Times New Roman" w:eastAsia="Times New Roman" w:hAnsi="Times New Roman" w:cs="Times New Roman"/>
      <w:color w:val="FF0000"/>
      <w:sz w:val="24"/>
      <w:szCs w:val="24"/>
      <w:u w:val="single"/>
    </w:rPr>
  </w:style>
  <w:style w:type="paragraph" w:customStyle="1" w:styleId="printborder">
    <w:name w:val="printborder"/>
    <w:basedOn w:val="Normal"/>
    <w:rsid w:val="003D0387"/>
    <w:pPr>
      <w:pBdr>
        <w:top w:val="single" w:sz="6" w:space="0" w:color="000000"/>
        <w:left w:val="single" w:sz="6" w:space="0" w:color="000000"/>
        <w:bottom w:val="single" w:sz="6" w:space="0" w:color="000000"/>
        <w:right w:val="single" w:sz="6" w:space="0"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navlinkbtn">
    <w:name w:val="navlinkbtn"/>
    <w:basedOn w:val="Normal"/>
    <w:rsid w:val="003D0387"/>
    <w:pPr>
      <w:pBdr>
        <w:top w:val="single" w:sz="12" w:space="1" w:color="FFFFFF"/>
        <w:left w:val="single" w:sz="12" w:space="12" w:color="FFFFFF"/>
        <w:bottom w:val="single" w:sz="4" w:space="1" w:color="000000"/>
        <w:right w:val="single" w:sz="4" w:space="12" w:color="000000"/>
      </w:pBdr>
      <w:shd w:val="clear" w:color="auto" w:fill="CCCCCC"/>
      <w:spacing w:before="15" w:after="100" w:afterAutospacing="1" w:line="240" w:lineRule="auto"/>
      <w:ind w:right="90"/>
    </w:pPr>
    <w:rPr>
      <w:rFonts w:ascii="Verdana" w:eastAsia="Times New Roman" w:hAnsi="Verdana" w:cs="Times New Roman"/>
      <w:color w:val="000000"/>
      <w:sz w:val="18"/>
      <w:szCs w:val="18"/>
    </w:rPr>
  </w:style>
  <w:style w:type="paragraph" w:customStyle="1" w:styleId="bglightgray">
    <w:name w:val="bglightgray"/>
    <w:basedOn w:val="Normal"/>
    <w:rsid w:val="003D0387"/>
    <w:pPr>
      <w:shd w:val="clear" w:color="auto" w:fill="E9E9E9"/>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totalpattern">
    <w:name w:val="bgtotalpattern"/>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bgtotpattwithrblborder">
    <w:name w:val="bgtotpattwithrblborder"/>
    <w:basedOn w:val="Normal"/>
    <w:rsid w:val="003D0387"/>
    <w:pPr>
      <w:pBdr>
        <w:left w:val="single" w:sz="6" w:space="0" w:color="000000"/>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totpattwithrbborder">
    <w:name w:val="bgtotpattwithrbborder"/>
    <w:basedOn w:val="Normal"/>
    <w:rsid w:val="003D0387"/>
    <w:pPr>
      <w:pBdr>
        <w:bottom w:val="single" w:sz="6" w:space="0" w:color="000000"/>
        <w:right w:val="single" w:sz="6" w:space="0" w:color="000000"/>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bglightgrayrbborder">
    <w:name w:val="bglightgrayrbborder"/>
    <w:basedOn w:val="Normal"/>
    <w:rsid w:val="003D0387"/>
    <w:pPr>
      <w:pBdr>
        <w:bottom w:val="single" w:sz="6" w:space="0" w:color="000000"/>
        <w:right w:val="single" w:sz="6" w:space="0" w:color="000000"/>
      </w:pBdr>
      <w:shd w:val="clear" w:color="auto" w:fill="E9E9E9"/>
      <w:spacing w:before="100" w:beforeAutospacing="1" w:after="100" w:afterAutospacing="1" w:line="240" w:lineRule="auto"/>
      <w:jc w:val="center"/>
      <w:textAlignment w:val="center"/>
    </w:pPr>
    <w:rPr>
      <w:rFonts w:ascii="Times New Roman" w:eastAsia="Times New Roman" w:hAnsi="Times New Roman" w:cs="Times New Roman"/>
      <w:sz w:val="24"/>
      <w:szCs w:val="24"/>
    </w:rPr>
  </w:style>
  <w:style w:type="paragraph" w:customStyle="1" w:styleId="printfont">
    <w:name w:val="printfont"/>
    <w:basedOn w:val="Normal"/>
    <w:rsid w:val="003D0387"/>
    <w:pPr>
      <w:spacing w:before="100" w:beforeAutospacing="1" w:after="100" w:afterAutospacing="1" w:line="240" w:lineRule="auto"/>
    </w:pPr>
    <w:rPr>
      <w:rFonts w:ascii="Verdana" w:eastAsia="Times New Roman" w:hAnsi="Verdana" w:cs="Times New Roman"/>
      <w:color w:val="000000"/>
      <w:sz w:val="17"/>
      <w:szCs w:val="17"/>
    </w:rPr>
  </w:style>
  <w:style w:type="paragraph" w:customStyle="1" w:styleId="stepcurrent">
    <w:name w:val="stepcurrent"/>
    <w:basedOn w:val="Normal"/>
    <w:rsid w:val="003D0387"/>
    <w:pPr>
      <w:spacing w:before="100" w:beforeAutospacing="1" w:after="100" w:afterAutospacing="1" w:line="240" w:lineRule="auto"/>
      <w:jc w:val="center"/>
    </w:pPr>
    <w:rPr>
      <w:rFonts w:ascii="Arial" w:eastAsia="Times New Roman" w:hAnsi="Arial" w:cs="Arial"/>
      <w:b/>
      <w:bCs/>
      <w:color w:val="559BE1"/>
      <w:sz w:val="18"/>
      <w:szCs w:val="18"/>
    </w:rPr>
  </w:style>
  <w:style w:type="paragraph" w:customStyle="1" w:styleId="stepcomplete">
    <w:name w:val="stepcomplete"/>
    <w:basedOn w:val="Normal"/>
    <w:rsid w:val="003D0387"/>
    <w:pPr>
      <w:spacing w:before="100" w:beforeAutospacing="1" w:after="100" w:afterAutospacing="1" w:line="240" w:lineRule="auto"/>
      <w:jc w:val="center"/>
    </w:pPr>
    <w:rPr>
      <w:rFonts w:ascii="Arial" w:eastAsia="Times New Roman" w:hAnsi="Arial" w:cs="Arial"/>
      <w:b/>
      <w:bCs/>
      <w:color w:val="61BE65"/>
      <w:sz w:val="18"/>
      <w:szCs w:val="18"/>
    </w:rPr>
  </w:style>
  <w:style w:type="paragraph" w:customStyle="1" w:styleId="stepnotcomplete">
    <w:name w:val="stepnotcomplete"/>
    <w:basedOn w:val="Normal"/>
    <w:rsid w:val="003D0387"/>
    <w:pPr>
      <w:spacing w:before="100" w:beforeAutospacing="1" w:after="100" w:afterAutospacing="1" w:line="240" w:lineRule="auto"/>
      <w:jc w:val="center"/>
    </w:pPr>
    <w:rPr>
      <w:rFonts w:ascii="Arial" w:eastAsia="Times New Roman" w:hAnsi="Arial" w:cs="Arial"/>
      <w:b/>
      <w:bCs/>
      <w:color w:val="8E8E8E"/>
      <w:sz w:val="18"/>
      <w:szCs w:val="18"/>
    </w:rPr>
  </w:style>
  <w:style w:type="paragraph" w:customStyle="1" w:styleId="stepsbg">
    <w:name w:val="stepsbg"/>
    <w:basedOn w:val="Normal"/>
    <w:rsid w:val="003D0387"/>
    <w:pPr>
      <w:spacing w:before="100" w:beforeAutospacing="1" w:after="100" w:afterAutospacing="1" w:line="240" w:lineRule="auto"/>
      <w:jc w:val="center"/>
    </w:pPr>
    <w:rPr>
      <w:rFonts w:ascii="Times New Roman" w:eastAsia="Times New Roman" w:hAnsi="Times New Roman" w:cs="Times New Roman"/>
      <w:sz w:val="24"/>
      <w:szCs w:val="24"/>
    </w:rPr>
  </w:style>
  <w:style w:type="paragraph" w:customStyle="1" w:styleId="reportrightbottomborderrightalign">
    <w:name w:val="reportrightbottomborderrightalign"/>
    <w:basedOn w:val="Normal"/>
    <w:rsid w:val="003D0387"/>
    <w:pPr>
      <w:pBdr>
        <w:bottom w:val="single" w:sz="6" w:space="0" w:color="E9E9E9"/>
        <w:right w:val="single" w:sz="6" w:space="0" w:color="E9E9E9"/>
      </w:pBdr>
      <w:spacing w:before="100" w:beforeAutospacing="1" w:after="100" w:afterAutospacing="1" w:line="240" w:lineRule="auto"/>
      <w:jc w:val="right"/>
      <w:textAlignment w:val="center"/>
    </w:pPr>
    <w:rPr>
      <w:rFonts w:ascii="Times New Roman" w:eastAsia="Times New Roman" w:hAnsi="Times New Roman" w:cs="Times New Roman"/>
      <w:sz w:val="24"/>
      <w:szCs w:val="24"/>
    </w:rPr>
  </w:style>
  <w:style w:type="paragraph" w:customStyle="1" w:styleId="reportleftrightbottomborderrightalign">
    <w:name w:val="reportleftrightbottomborderrightalign"/>
    <w:basedOn w:val="Normal"/>
    <w:rsid w:val="003D0387"/>
    <w:pPr>
      <w:pBdr>
        <w:left w:val="single" w:sz="6" w:space="0" w:color="E9E9E9"/>
        <w:bottom w:val="single" w:sz="6" w:space="0" w:color="E9E9E9"/>
        <w:right w:val="single" w:sz="6" w:space="0" w:color="E9E9E9"/>
      </w:pBdr>
      <w:spacing w:before="100" w:beforeAutospacing="1" w:after="100" w:afterAutospacing="1" w:line="240" w:lineRule="auto"/>
      <w:jc w:val="right"/>
      <w:textAlignment w:val="center"/>
    </w:pPr>
    <w:rPr>
      <w:rFonts w:ascii="Times New Roman" w:eastAsia="Times New Roman" w:hAnsi="Times New Roman" w:cs="Times New Roman"/>
      <w:sz w:val="24"/>
      <w:szCs w:val="24"/>
    </w:rPr>
  </w:style>
  <w:style w:type="paragraph" w:customStyle="1" w:styleId="reportleftrightbottomborderleftalign">
    <w:name w:val="reportleftrightbottomborderleftalign"/>
    <w:basedOn w:val="Normal"/>
    <w:rsid w:val="003D0387"/>
    <w:pPr>
      <w:pBdr>
        <w:left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lefttopborder">
    <w:name w:val="reportlefttopborder"/>
    <w:basedOn w:val="Normal"/>
    <w:rsid w:val="003D0387"/>
    <w:pPr>
      <w:pBdr>
        <w:top w:val="single" w:sz="6" w:space="0" w:color="E9E9E9"/>
        <w:lef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lefttoprightborder">
    <w:name w:val="reportlefttoprightborder"/>
    <w:basedOn w:val="Normal"/>
    <w:rsid w:val="003D0387"/>
    <w:pPr>
      <w:pBdr>
        <w:top w:val="single" w:sz="6" w:space="0" w:color="E9E9E9"/>
        <w:left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bggrayallgrayborders">
    <w:name w:val="reportbggrayallgrayborders"/>
    <w:basedOn w:val="Normal"/>
    <w:rsid w:val="003D0387"/>
    <w:pPr>
      <w:pBdr>
        <w:top w:val="single" w:sz="6" w:space="0" w:color="E9E9E9"/>
        <w:left w:val="single" w:sz="6" w:space="0" w:color="E9E9E9"/>
        <w:bottom w:val="single" w:sz="6" w:space="0" w:color="E9E9E9"/>
        <w:right w:val="single" w:sz="6" w:space="0" w:color="E9E9E9"/>
      </w:pBdr>
      <w:shd w:val="clear" w:color="auto" w:fill="CCCCCC"/>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rightbottomgrayborder">
    <w:name w:val="reportrightbottomgrayborder"/>
    <w:basedOn w:val="Normal"/>
    <w:rsid w:val="003D0387"/>
    <w:pPr>
      <w:pBdr>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allgrayborders">
    <w:name w:val="reportallgrayborders"/>
    <w:basedOn w:val="Normal"/>
    <w:rsid w:val="003D0387"/>
    <w:pPr>
      <w:pBdr>
        <w:top w:val="single" w:sz="6" w:space="0" w:color="E9E9E9"/>
        <w:left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toprightbottomgrayborder">
    <w:name w:val="reporttoprightbottomgrayborder"/>
    <w:basedOn w:val="Normal"/>
    <w:rsid w:val="003D0387"/>
    <w:pPr>
      <w:pBdr>
        <w:top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reportleftrightbottomgrayborder">
    <w:name w:val="reportleftrightbottomgrayborder"/>
    <w:basedOn w:val="Normal"/>
    <w:rsid w:val="003D0387"/>
    <w:pPr>
      <w:pBdr>
        <w:left w:val="single" w:sz="6" w:space="0" w:color="E9E9E9"/>
        <w:bottom w:val="single" w:sz="6" w:space="0" w:color="E9E9E9"/>
        <w:right w:val="single" w:sz="6" w:space="0" w:color="E9E9E9"/>
      </w:pBdr>
      <w:spacing w:before="100" w:beforeAutospacing="1" w:after="100" w:afterAutospacing="1" w:line="240" w:lineRule="auto"/>
      <w:textAlignment w:val="center"/>
    </w:pPr>
    <w:rPr>
      <w:rFonts w:ascii="Times New Roman" w:eastAsia="Times New Roman" w:hAnsi="Times New Roman" w:cs="Times New Roman"/>
      <w:sz w:val="24"/>
      <w:szCs w:val="24"/>
    </w:rPr>
  </w:style>
  <w:style w:type="paragraph" w:customStyle="1" w:styleId="gvmoreinformation">
    <w:name w:val="gvmoreinformation"/>
    <w:basedOn w:val="Normal"/>
    <w:rsid w:val="003D0387"/>
    <w:pPr>
      <w:pBdr>
        <w:top w:val="single" w:sz="6" w:space="0" w:color="000000"/>
        <w:left w:val="single" w:sz="6" w:space="0" w:color="000000"/>
        <w:bottom w:val="single" w:sz="6" w:space="0" w:color="000000"/>
        <w:right w:val="single" w:sz="6" w:space="0" w:color="000000"/>
      </w:pBd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gvmoreinformationinputtext">
    <w:name w:val="gvmoreinformationinputtext"/>
    <w:basedOn w:val="Normal"/>
    <w:rsid w:val="003D0387"/>
    <w:pPr>
      <w:spacing w:before="100" w:beforeAutospacing="1" w:after="100" w:afterAutospacing="1" w:line="240" w:lineRule="auto"/>
    </w:pPr>
    <w:rPr>
      <w:rFonts w:ascii="Times New Roman" w:eastAsia="Times New Roman" w:hAnsi="Times New Roman" w:cs="Times New Roman"/>
      <w:sz w:val="19"/>
      <w:szCs w:val="19"/>
    </w:rPr>
  </w:style>
  <w:style w:type="paragraph" w:customStyle="1" w:styleId="gvmoreinformationinputheader">
    <w:name w:val="gvmoreinformationinputheader"/>
    <w:basedOn w:val="Normal"/>
    <w:rsid w:val="003D0387"/>
    <w:pPr>
      <w:pBdr>
        <w:bottom w:val="single" w:sz="6" w:space="2" w:color="000000"/>
      </w:pBdr>
      <w:shd w:val="clear" w:color="auto" w:fill="D3D3D3"/>
      <w:spacing w:before="100" w:beforeAutospacing="1" w:after="100" w:afterAutospacing="1" w:line="345" w:lineRule="atLeast"/>
    </w:pPr>
    <w:rPr>
      <w:rFonts w:ascii="Times New Roman" w:eastAsia="Times New Roman" w:hAnsi="Times New Roman" w:cs="Times New Roman"/>
      <w:b/>
      <w:bCs/>
    </w:rPr>
  </w:style>
  <w:style w:type="paragraph" w:customStyle="1" w:styleId="lnknormalpanelheader">
    <w:name w:val="lnknormalpanelheader"/>
    <w:basedOn w:val="Normal"/>
    <w:rsid w:val="003D0387"/>
    <w:pPr>
      <w:spacing w:before="100" w:beforeAutospacing="1" w:after="100" w:afterAutospacing="1" w:line="240" w:lineRule="auto"/>
      <w:jc w:val="right"/>
    </w:pPr>
    <w:rPr>
      <w:rFonts w:ascii="Times New Roman" w:eastAsia="Times New Roman" w:hAnsi="Times New Roman" w:cs="Times New Roman"/>
      <w:b/>
      <w:bCs/>
      <w:color w:val="000000"/>
      <w:sz w:val="19"/>
      <w:szCs w:val="19"/>
    </w:rPr>
  </w:style>
  <w:style w:type="paragraph" w:customStyle="1" w:styleId="tabdefault">
    <w:name w:val="tabdefault"/>
    <w:basedOn w:val="Normal"/>
    <w:rsid w:val="003D0387"/>
    <w:pPr>
      <w:spacing w:before="100" w:beforeAutospacing="1" w:after="100" w:afterAutospacing="1" w:line="345" w:lineRule="atLeast"/>
      <w:jc w:val="center"/>
    </w:pPr>
    <w:rPr>
      <w:rFonts w:ascii="Times New Roman" w:eastAsia="Times New Roman" w:hAnsi="Times New Roman" w:cs="Times New Roman"/>
      <w:b/>
      <w:bCs/>
      <w:color w:val="FFFFFF"/>
      <w:sz w:val="24"/>
      <w:szCs w:val="24"/>
    </w:rPr>
  </w:style>
  <w:style w:type="paragraph" w:customStyle="1" w:styleId="tabrow">
    <w:name w:val="tabrow"/>
    <w:basedOn w:val="Normal"/>
    <w:rsid w:val="003D0387"/>
    <w:pPr>
      <w:shd w:val="clear" w:color="auto" w:fill="297DAD"/>
      <w:spacing w:before="100" w:beforeAutospacing="1" w:after="100" w:afterAutospacing="1" w:line="240" w:lineRule="auto"/>
    </w:pPr>
    <w:rPr>
      <w:rFonts w:ascii="Times New Roman" w:eastAsia="Times New Roman" w:hAnsi="Times New Roman" w:cs="Times New Roman"/>
      <w:color w:val="FFFFFF"/>
      <w:sz w:val="24"/>
      <w:szCs w:val="24"/>
    </w:rPr>
  </w:style>
  <w:style w:type="paragraph" w:customStyle="1" w:styleId="tab">
    <w:name w:val="tab"/>
    <w:basedOn w:val="Normal"/>
    <w:rsid w:val="003D0387"/>
    <w:pPr>
      <w:pBdr>
        <w:top w:val="single" w:sz="2" w:space="0" w:color="000000"/>
        <w:left w:val="single" w:sz="2" w:space="0" w:color="000000"/>
        <w:right w:val="single" w:sz="2" w:space="0" w:color="000000"/>
      </w:pBdr>
      <w:shd w:val="clear" w:color="auto" w:fill="CCCCCC"/>
      <w:spacing w:before="100" w:beforeAutospacing="1" w:after="100" w:afterAutospacing="1" w:line="345" w:lineRule="atLeast"/>
      <w:jc w:val="center"/>
    </w:pPr>
    <w:rPr>
      <w:rFonts w:ascii="Times New Roman" w:eastAsia="Times New Roman" w:hAnsi="Times New Roman" w:cs="Times New Roman"/>
      <w:b/>
      <w:bCs/>
      <w:color w:val="000000"/>
      <w:sz w:val="24"/>
      <w:szCs w:val="24"/>
    </w:rPr>
  </w:style>
  <w:style w:type="paragraph" w:customStyle="1" w:styleId="tabhover">
    <w:name w:val="tab_hover"/>
    <w:basedOn w:val="Normal"/>
    <w:rsid w:val="003D0387"/>
    <w:pPr>
      <w:pBdr>
        <w:top w:val="single" w:sz="2" w:space="0" w:color="000000"/>
        <w:left w:val="single" w:sz="2" w:space="0" w:color="000000"/>
        <w:right w:val="single" w:sz="2" w:space="0" w:color="000000"/>
      </w:pBdr>
      <w:shd w:val="clear" w:color="auto" w:fill="E3F2BB"/>
      <w:spacing w:before="100" w:beforeAutospacing="1" w:after="100" w:afterAutospacing="1" w:line="345" w:lineRule="atLeast"/>
      <w:jc w:val="center"/>
    </w:pPr>
    <w:rPr>
      <w:rFonts w:ascii="Times New Roman" w:eastAsia="Times New Roman" w:hAnsi="Times New Roman" w:cs="Times New Roman"/>
      <w:b/>
      <w:bCs/>
      <w:color w:val="000000"/>
      <w:sz w:val="24"/>
      <w:szCs w:val="24"/>
    </w:rPr>
  </w:style>
  <w:style w:type="paragraph" w:customStyle="1" w:styleId="tabselected">
    <w:name w:val="tab_selected"/>
    <w:basedOn w:val="Normal"/>
    <w:rsid w:val="003D0387"/>
    <w:pPr>
      <w:pBdr>
        <w:top w:val="single" w:sz="2" w:space="0" w:color="000000"/>
        <w:right w:val="single" w:sz="2" w:space="0" w:color="000000"/>
      </w:pBdr>
      <w:shd w:val="clear" w:color="auto" w:fill="FFFFFF"/>
      <w:spacing w:before="100" w:beforeAutospacing="1" w:after="100" w:afterAutospacing="1" w:line="345" w:lineRule="atLeast"/>
      <w:jc w:val="center"/>
    </w:pPr>
    <w:rPr>
      <w:rFonts w:ascii="Times New Roman" w:eastAsia="Times New Roman" w:hAnsi="Times New Roman" w:cs="Times New Roman"/>
      <w:b/>
      <w:bCs/>
      <w:color w:val="000000"/>
      <w:sz w:val="24"/>
      <w:szCs w:val="24"/>
    </w:rPr>
  </w:style>
  <w:style w:type="paragraph" w:customStyle="1" w:styleId="tbldata">
    <w:name w:val="tbldata"/>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bldatareportdescription">
    <w:name w:val="tbldatareportdescription"/>
    <w:basedOn w:val="Normal"/>
    <w:rsid w:val="003D0387"/>
    <w:pPr>
      <w:spacing w:before="100" w:beforeAutospacing="1" w:after="100" w:afterAutospacing="1" w:line="270" w:lineRule="atLeast"/>
    </w:pPr>
    <w:rPr>
      <w:rFonts w:ascii="Times New Roman" w:eastAsia="Times New Roman" w:hAnsi="Times New Roman" w:cs="Times New Roman"/>
      <w:sz w:val="24"/>
      <w:szCs w:val="24"/>
    </w:rPr>
  </w:style>
  <w:style w:type="paragraph" w:customStyle="1" w:styleId="tblheaderdefault">
    <w:name w:val="tblheaderdefault"/>
    <w:basedOn w:val="Normal"/>
    <w:rsid w:val="003D0387"/>
    <w:pPr>
      <w:pBdr>
        <w:bottom w:val="single" w:sz="6" w:space="0" w:color="000000"/>
      </w:pBdr>
      <w:shd w:val="clear" w:color="auto" w:fill="99CCFE"/>
      <w:spacing w:before="100" w:beforeAutospacing="1" w:after="100" w:afterAutospacing="1" w:line="345" w:lineRule="atLeast"/>
    </w:pPr>
    <w:rPr>
      <w:rFonts w:ascii="Times New Roman" w:eastAsia="Times New Roman" w:hAnsi="Times New Roman" w:cs="Times New Roman"/>
      <w:b/>
      <w:bCs/>
      <w:color w:val="000000"/>
    </w:rPr>
  </w:style>
  <w:style w:type="paragraph" w:customStyle="1" w:styleId="tbldefault">
    <w:name w:val="tbldefault"/>
    <w:basedOn w:val="Normal"/>
    <w:rsid w:val="003D0387"/>
    <w:pPr>
      <w:pBdr>
        <w:top w:val="single" w:sz="6" w:space="0" w:color="000000"/>
        <w:left w:val="single" w:sz="6" w:space="0" w:color="000000"/>
        <w:bottom w:val="single" w:sz="6" w:space="0" w:color="000000"/>
        <w:right w:val="single" w:sz="6" w:space="0" w:color="000000"/>
      </w:pBdr>
      <w:shd w:val="clear" w:color="auto" w:fill="FFFFFF"/>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extbold">
    <w:name w:val="textbold"/>
    <w:basedOn w:val="Normal"/>
    <w:rsid w:val="003D0387"/>
    <w:pPr>
      <w:spacing w:before="100" w:beforeAutospacing="1" w:after="100" w:afterAutospacing="1" w:line="240" w:lineRule="auto"/>
    </w:pPr>
    <w:rPr>
      <w:rFonts w:ascii="Times New Roman" w:eastAsia="Times New Roman" w:hAnsi="Times New Roman" w:cs="Times New Roman"/>
      <w:b/>
      <w:bCs/>
      <w:sz w:val="24"/>
      <w:szCs w:val="24"/>
    </w:rPr>
  </w:style>
  <w:style w:type="paragraph" w:customStyle="1" w:styleId="trynew">
    <w:name w:val="trynew"/>
    <w:basedOn w:val="Normal"/>
    <w:rsid w:val="003D0387"/>
    <w:pPr>
      <w:pBdr>
        <w:top w:val="single" w:sz="6" w:space="4" w:color="B4C2CF"/>
        <w:left w:val="single" w:sz="6" w:space="4" w:color="B4C2CF"/>
        <w:bottom w:val="single" w:sz="6" w:space="4" w:color="B4C2CF"/>
        <w:right w:val="single" w:sz="6" w:space="4" w:color="B4C2CF"/>
      </w:pBdr>
      <w:shd w:val="clear" w:color="auto" w:fill="DCEDFD"/>
      <w:spacing w:before="100" w:beforeAutospacing="1" w:after="100" w:afterAutospacing="1" w:line="240" w:lineRule="auto"/>
    </w:pPr>
    <w:rPr>
      <w:rFonts w:ascii="Times New Roman" w:eastAsia="Times New Roman" w:hAnsi="Times New Roman" w:cs="Times New Roman"/>
      <w:color w:val="113650"/>
      <w:sz w:val="21"/>
      <w:szCs w:val="21"/>
    </w:rPr>
  </w:style>
  <w:style w:type="paragraph" w:customStyle="1" w:styleId="leftline">
    <w:name w:val="leftline"/>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opleft">
    <w:name w:val="topleft"/>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opline">
    <w:name w:val="topline"/>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topright">
    <w:name w:val="topright"/>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rightline">
    <w:name w:val="rightline"/>
    <w:basedOn w:val="Normal"/>
    <w:rsid w:val="003D0387"/>
    <w:pPr>
      <w:spacing w:before="100" w:beforeAutospacing="1" w:after="100" w:afterAutospacing="1" w:line="240" w:lineRule="auto"/>
    </w:pPr>
    <w:rPr>
      <w:rFonts w:ascii="Times New Roman" w:eastAsia="Times New Roman" w:hAnsi="Times New Roman" w:cs="Times New Roman"/>
      <w:sz w:val="24"/>
      <w:szCs w:val="24"/>
    </w:rPr>
  </w:style>
  <w:style w:type="paragraph" w:styleId="z-TopofForm">
    <w:name w:val="HTML Top of Form"/>
    <w:basedOn w:val="Normal"/>
    <w:next w:val="Normal"/>
    <w:link w:val="z-TopofFormChar"/>
    <w:hidden/>
    <w:uiPriority w:val="99"/>
    <w:semiHidden/>
    <w:unhideWhenUsed/>
    <w:rsid w:val="003D0387"/>
    <w:pPr>
      <w:pBdr>
        <w:bottom w:val="single" w:sz="6" w:space="1" w:color="auto"/>
      </w:pBdr>
      <w:spacing w:after="0" w:line="240" w:lineRule="auto"/>
      <w:jc w:val="center"/>
    </w:pPr>
    <w:rPr>
      <w:rFonts w:ascii="Arial" w:eastAsia="Times New Roman" w:hAnsi="Arial" w:cs="Arial"/>
      <w:vanish/>
      <w:sz w:val="16"/>
      <w:szCs w:val="16"/>
    </w:rPr>
  </w:style>
  <w:style w:type="character" w:customStyle="1" w:styleId="z-TopofFormChar">
    <w:name w:val="z-Top of Form Char"/>
    <w:basedOn w:val="DefaultParagraphFont"/>
    <w:link w:val="z-TopofForm"/>
    <w:uiPriority w:val="99"/>
    <w:semiHidden/>
    <w:rsid w:val="003D0387"/>
    <w:rPr>
      <w:rFonts w:ascii="Arial" w:eastAsia="Times New Roman" w:hAnsi="Arial" w:cs="Arial"/>
      <w:vanish/>
      <w:sz w:val="16"/>
      <w:szCs w:val="16"/>
    </w:rPr>
  </w:style>
  <w:style w:type="character" w:customStyle="1" w:styleId="textnotok1">
    <w:name w:val="textnotok1"/>
    <w:basedOn w:val="DefaultParagraphFont"/>
    <w:rsid w:val="003D0387"/>
    <w:rPr>
      <w:color w:val="FF0000"/>
    </w:rPr>
  </w:style>
  <w:style w:type="paragraph" w:customStyle="1" w:styleId="disable5afield">
    <w:name w:val="disable5afield"/>
    <w:basedOn w:val="Normal"/>
    <w:rsid w:val="003D0387"/>
    <w:pPr>
      <w:spacing w:before="100" w:beforeAutospacing="1" w:after="100" w:afterAutospacing="1" w:line="240" w:lineRule="auto"/>
    </w:pPr>
    <w:rPr>
      <w:rFonts w:ascii="Times New Roman" w:eastAsia="Times New Roman" w:hAnsi="Times New Roman" w:cs="Times New Roman"/>
      <w:color w:val="808080"/>
      <w:sz w:val="24"/>
      <w:szCs w:val="24"/>
    </w:rPr>
  </w:style>
  <w:style w:type="paragraph" w:customStyle="1" w:styleId="disable5bfield">
    <w:name w:val="disable5bfield"/>
    <w:basedOn w:val="Normal"/>
    <w:rsid w:val="003D0387"/>
    <w:pPr>
      <w:spacing w:before="100" w:beforeAutospacing="1" w:after="100" w:afterAutospacing="1" w:line="240" w:lineRule="auto"/>
    </w:pPr>
    <w:rPr>
      <w:rFonts w:ascii="Times New Roman" w:eastAsia="Times New Roman" w:hAnsi="Times New Roman" w:cs="Times New Roman"/>
      <w:color w:val="808080"/>
      <w:sz w:val="24"/>
      <w:szCs w:val="24"/>
    </w:rPr>
  </w:style>
  <w:style w:type="paragraph" w:customStyle="1" w:styleId="disablefield">
    <w:name w:val="disablefield"/>
    <w:basedOn w:val="Normal"/>
    <w:rsid w:val="003D0387"/>
    <w:pPr>
      <w:spacing w:before="100" w:beforeAutospacing="1" w:after="100" w:afterAutospacing="1" w:line="240" w:lineRule="auto"/>
    </w:pPr>
    <w:rPr>
      <w:rFonts w:ascii="Times New Roman" w:eastAsia="Times New Roman" w:hAnsi="Times New Roman" w:cs="Times New Roman"/>
      <w:color w:val="808080"/>
      <w:sz w:val="24"/>
      <w:szCs w:val="24"/>
    </w:rPr>
  </w:style>
  <w:style w:type="character" w:customStyle="1" w:styleId="textsmall2">
    <w:name w:val="textsmall2"/>
    <w:basedOn w:val="DefaultParagraphFont"/>
    <w:rsid w:val="003D0387"/>
    <w:rPr>
      <w:sz w:val="19"/>
      <w:szCs w:val="19"/>
    </w:rPr>
  </w:style>
  <w:style w:type="character" w:customStyle="1" w:styleId="tooltip">
    <w:name w:val="tooltip"/>
    <w:basedOn w:val="DefaultParagraphFont"/>
    <w:rsid w:val="003D0387"/>
  </w:style>
  <w:style w:type="character" w:customStyle="1" w:styleId="colbd">
    <w:name w:val="colbd"/>
    <w:basedOn w:val="DefaultParagraphFont"/>
    <w:rsid w:val="003D0387"/>
  </w:style>
  <w:style w:type="paragraph" w:styleId="z-BottomofForm">
    <w:name w:val="HTML Bottom of Form"/>
    <w:basedOn w:val="Normal"/>
    <w:next w:val="Normal"/>
    <w:link w:val="z-BottomofFormChar"/>
    <w:hidden/>
    <w:uiPriority w:val="99"/>
    <w:semiHidden/>
    <w:unhideWhenUsed/>
    <w:rsid w:val="003D0387"/>
    <w:pPr>
      <w:pBdr>
        <w:top w:val="single" w:sz="6" w:space="1" w:color="auto"/>
      </w:pBdr>
      <w:spacing w:after="0" w:line="240" w:lineRule="auto"/>
      <w:jc w:val="center"/>
    </w:pPr>
    <w:rPr>
      <w:rFonts w:ascii="Arial" w:eastAsia="Times New Roman" w:hAnsi="Arial" w:cs="Arial"/>
      <w:vanish/>
      <w:sz w:val="16"/>
      <w:szCs w:val="16"/>
    </w:rPr>
  </w:style>
  <w:style w:type="character" w:customStyle="1" w:styleId="z-BottomofFormChar">
    <w:name w:val="z-Bottom of Form Char"/>
    <w:basedOn w:val="DefaultParagraphFont"/>
    <w:link w:val="z-BottomofForm"/>
    <w:uiPriority w:val="99"/>
    <w:semiHidden/>
    <w:rsid w:val="003D0387"/>
    <w:rPr>
      <w:rFonts w:ascii="Arial" w:eastAsia="Times New Roman" w:hAnsi="Arial" w:cs="Arial"/>
      <w:vanish/>
      <w:sz w:val="16"/>
      <w:szCs w:val="16"/>
    </w:rPr>
  </w:style>
  <w:style w:type="paragraph" w:styleId="Header">
    <w:name w:val="header"/>
    <w:basedOn w:val="Normal"/>
    <w:link w:val="HeaderChar"/>
    <w:uiPriority w:val="99"/>
    <w:unhideWhenUsed/>
    <w:rsid w:val="003D0387"/>
    <w:pPr>
      <w:tabs>
        <w:tab w:val="center" w:pos="4680"/>
        <w:tab w:val="right" w:pos="9360"/>
      </w:tabs>
      <w:spacing w:after="0" w:line="240" w:lineRule="auto"/>
    </w:pPr>
  </w:style>
  <w:style w:type="character" w:customStyle="1" w:styleId="HeaderChar">
    <w:name w:val="Header Char"/>
    <w:basedOn w:val="DefaultParagraphFont"/>
    <w:link w:val="Header"/>
    <w:uiPriority w:val="99"/>
    <w:rsid w:val="003D0387"/>
  </w:style>
  <w:style w:type="paragraph" w:styleId="Footer">
    <w:name w:val="footer"/>
    <w:basedOn w:val="Normal"/>
    <w:link w:val="FooterChar"/>
    <w:uiPriority w:val="99"/>
    <w:unhideWhenUsed/>
    <w:rsid w:val="003D0387"/>
    <w:pPr>
      <w:tabs>
        <w:tab w:val="center" w:pos="4680"/>
        <w:tab w:val="right" w:pos="9360"/>
      </w:tabs>
      <w:spacing w:after="0" w:line="240" w:lineRule="auto"/>
    </w:pPr>
  </w:style>
  <w:style w:type="character" w:customStyle="1" w:styleId="FooterChar">
    <w:name w:val="Footer Char"/>
    <w:basedOn w:val="DefaultParagraphFont"/>
    <w:link w:val="Footer"/>
    <w:uiPriority w:val="99"/>
    <w:rsid w:val="003D0387"/>
  </w:style>
  <w:style w:type="paragraph" w:customStyle="1" w:styleId="Normal2">
    <w:name w:val="Normal2"/>
    <w:basedOn w:val="Normal"/>
    <w:rsid w:val="00870138"/>
    <w:pPr>
      <w:spacing w:before="100" w:beforeAutospacing="1" w:after="100" w:afterAutospacing="1" w:line="240" w:lineRule="auto"/>
    </w:pPr>
    <w:rPr>
      <w:rFonts w:ascii="Times New Roman" w:eastAsia="Times New Roman" w:hAnsi="Times New Roman" w:cs="Times New Roman"/>
      <w:color w:val="000000"/>
      <w:sz w:val="24"/>
      <w:szCs w:val="24"/>
    </w:rPr>
  </w:style>
  <w:style w:type="paragraph" w:customStyle="1" w:styleId="disable330">
    <w:name w:val="disable330"/>
    <w:basedOn w:val="Normal"/>
    <w:rsid w:val="00870138"/>
    <w:pPr>
      <w:spacing w:before="100" w:beforeAutospacing="1" w:after="100" w:afterAutospacing="1" w:line="240" w:lineRule="auto"/>
    </w:pPr>
    <w:rPr>
      <w:rFonts w:ascii="Times New Roman" w:eastAsia="Times New Roman" w:hAnsi="Times New Roman" w:cs="Times New Roman"/>
      <w:vanish/>
      <w:sz w:val="24"/>
      <w:szCs w:val="24"/>
    </w:rPr>
  </w:style>
  <w:style w:type="paragraph" w:styleId="ListParagraph">
    <w:name w:val="List Paragraph"/>
    <w:basedOn w:val="Normal"/>
    <w:uiPriority w:val="34"/>
    <w:qFormat/>
    <w:rsid w:val="00723F2F"/>
    <w:pPr>
      <w:ind w:left="720"/>
      <w:contextualSpacing/>
    </w:pPr>
    <w:rPr>
      <w:rFonts w:eastAsiaTheme="minorEastAsia"/>
    </w:rPr>
  </w:style>
  <w:style w:type="table" w:styleId="TableGrid">
    <w:name w:val="Table Grid"/>
    <w:basedOn w:val="TableNormal"/>
    <w:uiPriority w:val="59"/>
    <w:rsid w:val="00723F2F"/>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249898459">
      <w:bodyDiv w:val="1"/>
      <w:marLeft w:val="0"/>
      <w:marRight w:val="0"/>
      <w:marTop w:val="0"/>
      <w:marBottom w:val="0"/>
      <w:divBdr>
        <w:top w:val="none" w:sz="0" w:space="0" w:color="auto"/>
        <w:left w:val="none" w:sz="0" w:space="0" w:color="auto"/>
        <w:bottom w:val="none" w:sz="0" w:space="0" w:color="auto"/>
        <w:right w:val="none" w:sz="0" w:space="0" w:color="auto"/>
      </w:divBdr>
      <w:divsChild>
        <w:div w:id="662859090">
          <w:marLeft w:val="0"/>
          <w:marRight w:val="0"/>
          <w:marTop w:val="0"/>
          <w:marBottom w:val="0"/>
          <w:divBdr>
            <w:top w:val="none" w:sz="0" w:space="0" w:color="auto"/>
            <w:left w:val="none" w:sz="0" w:space="0" w:color="auto"/>
            <w:bottom w:val="none" w:sz="0" w:space="0" w:color="auto"/>
            <w:right w:val="none" w:sz="0" w:space="0" w:color="auto"/>
          </w:divBdr>
          <w:divsChild>
            <w:div w:id="22828576">
              <w:marLeft w:val="0"/>
              <w:marRight w:val="0"/>
              <w:marTop w:val="0"/>
              <w:marBottom w:val="0"/>
              <w:divBdr>
                <w:top w:val="none" w:sz="0" w:space="0" w:color="auto"/>
                <w:left w:val="none" w:sz="0" w:space="0" w:color="auto"/>
                <w:bottom w:val="none" w:sz="0" w:space="0" w:color="auto"/>
                <w:right w:val="none" w:sz="0" w:space="0" w:color="auto"/>
              </w:divBdr>
            </w:div>
          </w:divsChild>
        </w:div>
        <w:div w:id="2050379012">
          <w:marLeft w:val="0"/>
          <w:marRight w:val="0"/>
          <w:marTop w:val="0"/>
          <w:marBottom w:val="0"/>
          <w:divBdr>
            <w:top w:val="none" w:sz="0" w:space="0" w:color="auto"/>
            <w:left w:val="none" w:sz="0" w:space="0" w:color="auto"/>
            <w:bottom w:val="none" w:sz="0" w:space="0" w:color="auto"/>
            <w:right w:val="none" w:sz="0" w:space="0" w:color="auto"/>
          </w:divBdr>
        </w:div>
        <w:div w:id="253442248">
          <w:marLeft w:val="0"/>
          <w:marRight w:val="0"/>
          <w:marTop w:val="0"/>
          <w:marBottom w:val="0"/>
          <w:divBdr>
            <w:top w:val="none" w:sz="0" w:space="0" w:color="auto"/>
            <w:left w:val="none" w:sz="0" w:space="0" w:color="auto"/>
            <w:bottom w:val="none" w:sz="0" w:space="0" w:color="auto"/>
            <w:right w:val="none" w:sz="0" w:space="0" w:color="auto"/>
          </w:divBdr>
          <w:divsChild>
            <w:div w:id="193230099">
              <w:marLeft w:val="0"/>
              <w:marRight w:val="0"/>
              <w:marTop w:val="0"/>
              <w:marBottom w:val="0"/>
              <w:divBdr>
                <w:top w:val="single" w:sz="6" w:space="0" w:color="000000"/>
                <w:left w:val="single" w:sz="6" w:space="0" w:color="000000"/>
                <w:bottom w:val="single" w:sz="6" w:space="0" w:color="000000"/>
                <w:right w:val="single" w:sz="6" w:space="0" w:color="000000"/>
              </w:divBdr>
            </w:div>
            <w:div w:id="569736765">
              <w:marLeft w:val="0"/>
              <w:marRight w:val="0"/>
              <w:marTop w:val="0"/>
              <w:marBottom w:val="0"/>
              <w:divBdr>
                <w:top w:val="single" w:sz="6" w:space="0" w:color="000000"/>
                <w:left w:val="single" w:sz="6" w:space="0" w:color="000000"/>
                <w:bottom w:val="single" w:sz="6" w:space="0" w:color="000000"/>
                <w:right w:val="single" w:sz="6" w:space="0" w:color="000000"/>
              </w:divBdr>
            </w:div>
            <w:div w:id="1774283135">
              <w:marLeft w:val="0"/>
              <w:marRight w:val="0"/>
              <w:marTop w:val="0"/>
              <w:marBottom w:val="0"/>
              <w:divBdr>
                <w:top w:val="single" w:sz="6" w:space="0" w:color="000000"/>
                <w:left w:val="single" w:sz="6" w:space="0" w:color="000000"/>
                <w:bottom w:val="single" w:sz="6" w:space="0" w:color="000000"/>
                <w:right w:val="single" w:sz="6" w:space="0" w:color="000000"/>
              </w:divBdr>
            </w:div>
            <w:div w:id="536090118">
              <w:marLeft w:val="0"/>
              <w:marRight w:val="0"/>
              <w:marTop w:val="0"/>
              <w:marBottom w:val="0"/>
              <w:divBdr>
                <w:top w:val="single" w:sz="6" w:space="0" w:color="000000"/>
                <w:left w:val="single" w:sz="6" w:space="0" w:color="000000"/>
                <w:bottom w:val="single" w:sz="6" w:space="0" w:color="000000"/>
                <w:right w:val="single" w:sz="6" w:space="0" w:color="000000"/>
              </w:divBdr>
            </w:div>
            <w:div w:id="614606189">
              <w:marLeft w:val="0"/>
              <w:marRight w:val="0"/>
              <w:marTop w:val="0"/>
              <w:marBottom w:val="0"/>
              <w:divBdr>
                <w:top w:val="none" w:sz="0" w:space="0" w:color="auto"/>
                <w:left w:val="none" w:sz="0" w:space="0" w:color="auto"/>
                <w:bottom w:val="none" w:sz="0" w:space="0" w:color="auto"/>
                <w:right w:val="none" w:sz="0" w:space="0" w:color="auto"/>
              </w:divBdr>
            </w:div>
            <w:div w:id="492448765">
              <w:marLeft w:val="0"/>
              <w:marRight w:val="0"/>
              <w:marTop w:val="0"/>
              <w:marBottom w:val="0"/>
              <w:divBdr>
                <w:top w:val="none" w:sz="0" w:space="0" w:color="auto"/>
                <w:left w:val="none" w:sz="0" w:space="0" w:color="auto"/>
                <w:bottom w:val="none" w:sz="0" w:space="0" w:color="auto"/>
                <w:right w:val="none" w:sz="0" w:space="0" w:color="auto"/>
              </w:divBdr>
            </w:div>
            <w:div w:id="1928952172">
              <w:marLeft w:val="0"/>
              <w:marRight w:val="0"/>
              <w:marTop w:val="0"/>
              <w:marBottom w:val="0"/>
              <w:divBdr>
                <w:top w:val="none" w:sz="0" w:space="0" w:color="auto"/>
                <w:left w:val="none" w:sz="0" w:space="0" w:color="auto"/>
                <w:bottom w:val="none" w:sz="0" w:space="0" w:color="auto"/>
                <w:right w:val="none" w:sz="0" w:space="0" w:color="auto"/>
              </w:divBdr>
            </w:div>
            <w:div w:id="1135484296">
              <w:marLeft w:val="0"/>
              <w:marRight w:val="0"/>
              <w:marTop w:val="0"/>
              <w:marBottom w:val="0"/>
              <w:divBdr>
                <w:top w:val="none" w:sz="0" w:space="0" w:color="auto"/>
                <w:left w:val="none" w:sz="0" w:space="0" w:color="auto"/>
                <w:bottom w:val="none" w:sz="0" w:space="0" w:color="auto"/>
                <w:right w:val="none" w:sz="0" w:space="0" w:color="auto"/>
              </w:divBdr>
            </w:div>
            <w:div w:id="1654677535">
              <w:marLeft w:val="0"/>
              <w:marRight w:val="0"/>
              <w:marTop w:val="0"/>
              <w:marBottom w:val="0"/>
              <w:divBdr>
                <w:top w:val="none" w:sz="0" w:space="0" w:color="auto"/>
                <w:left w:val="none" w:sz="0" w:space="0" w:color="auto"/>
                <w:bottom w:val="none" w:sz="0" w:space="0" w:color="auto"/>
                <w:right w:val="none" w:sz="0" w:space="0" w:color="auto"/>
              </w:divBdr>
            </w:div>
            <w:div w:id="20561954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56588402">
      <w:bodyDiv w:val="1"/>
      <w:marLeft w:val="0"/>
      <w:marRight w:val="0"/>
      <w:marTop w:val="0"/>
      <w:marBottom w:val="0"/>
      <w:divBdr>
        <w:top w:val="none" w:sz="0" w:space="0" w:color="auto"/>
        <w:left w:val="none" w:sz="0" w:space="0" w:color="auto"/>
        <w:bottom w:val="none" w:sz="0" w:space="0" w:color="auto"/>
        <w:right w:val="none" w:sz="0" w:space="0" w:color="auto"/>
      </w:divBdr>
      <w:divsChild>
        <w:div w:id="415640239">
          <w:marLeft w:val="0"/>
          <w:marRight w:val="0"/>
          <w:marTop w:val="0"/>
          <w:marBottom w:val="0"/>
          <w:divBdr>
            <w:top w:val="none" w:sz="0" w:space="0" w:color="auto"/>
            <w:left w:val="none" w:sz="0" w:space="0" w:color="auto"/>
            <w:bottom w:val="none" w:sz="0" w:space="0" w:color="auto"/>
            <w:right w:val="none" w:sz="0" w:space="0" w:color="auto"/>
          </w:divBdr>
          <w:divsChild>
            <w:div w:id="1566839822">
              <w:marLeft w:val="0"/>
              <w:marRight w:val="0"/>
              <w:marTop w:val="0"/>
              <w:marBottom w:val="0"/>
              <w:divBdr>
                <w:top w:val="single" w:sz="6" w:space="0" w:color="000000"/>
                <w:left w:val="single" w:sz="6" w:space="0" w:color="000000"/>
                <w:bottom w:val="single" w:sz="6" w:space="0" w:color="000000"/>
                <w:right w:val="single" w:sz="6" w:space="0" w:color="000000"/>
              </w:divBdr>
            </w:div>
            <w:div w:id="611134059">
              <w:marLeft w:val="0"/>
              <w:marRight w:val="0"/>
              <w:marTop w:val="0"/>
              <w:marBottom w:val="0"/>
              <w:divBdr>
                <w:top w:val="none" w:sz="0" w:space="0" w:color="auto"/>
                <w:left w:val="none" w:sz="0" w:space="0" w:color="auto"/>
                <w:bottom w:val="none" w:sz="0" w:space="0" w:color="auto"/>
                <w:right w:val="none" w:sz="0" w:space="0" w:color="auto"/>
              </w:divBdr>
            </w:div>
            <w:div w:id="1856261675">
              <w:marLeft w:val="0"/>
              <w:marRight w:val="0"/>
              <w:marTop w:val="0"/>
              <w:marBottom w:val="0"/>
              <w:divBdr>
                <w:top w:val="none" w:sz="0" w:space="0" w:color="auto"/>
                <w:left w:val="none" w:sz="0" w:space="0" w:color="auto"/>
                <w:bottom w:val="none" w:sz="0" w:space="0" w:color="auto"/>
                <w:right w:val="none" w:sz="0" w:space="0" w:color="auto"/>
              </w:divBdr>
            </w:div>
            <w:div w:id="402604482">
              <w:marLeft w:val="0"/>
              <w:marRight w:val="0"/>
              <w:marTop w:val="0"/>
              <w:marBottom w:val="0"/>
              <w:divBdr>
                <w:top w:val="none" w:sz="0" w:space="0" w:color="auto"/>
                <w:left w:val="none" w:sz="0" w:space="0" w:color="auto"/>
                <w:bottom w:val="none" w:sz="0" w:space="0" w:color="auto"/>
                <w:right w:val="none" w:sz="0" w:space="0" w:color="auto"/>
              </w:divBdr>
            </w:div>
            <w:div w:id="887690964">
              <w:marLeft w:val="0"/>
              <w:marRight w:val="0"/>
              <w:marTop w:val="0"/>
              <w:marBottom w:val="0"/>
              <w:divBdr>
                <w:top w:val="none" w:sz="0" w:space="0" w:color="auto"/>
                <w:left w:val="none" w:sz="0" w:space="0" w:color="auto"/>
                <w:bottom w:val="none" w:sz="0" w:space="0" w:color="auto"/>
                <w:right w:val="none" w:sz="0" w:space="0" w:color="auto"/>
              </w:divBdr>
            </w:div>
            <w:div w:id="94372767">
              <w:marLeft w:val="0"/>
              <w:marRight w:val="0"/>
              <w:marTop w:val="0"/>
              <w:marBottom w:val="0"/>
              <w:divBdr>
                <w:top w:val="none" w:sz="0" w:space="0" w:color="auto"/>
                <w:left w:val="none" w:sz="0" w:space="0" w:color="auto"/>
                <w:bottom w:val="none" w:sz="0" w:space="0" w:color="auto"/>
                <w:right w:val="none" w:sz="0" w:space="0" w:color="auto"/>
              </w:divBdr>
            </w:div>
            <w:div w:id="9124730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83138959">
      <w:bodyDiv w:val="1"/>
      <w:marLeft w:val="0"/>
      <w:marRight w:val="0"/>
      <w:marTop w:val="0"/>
      <w:marBottom w:val="0"/>
      <w:divBdr>
        <w:top w:val="none" w:sz="0" w:space="0" w:color="auto"/>
        <w:left w:val="none" w:sz="0" w:space="0" w:color="auto"/>
        <w:bottom w:val="none" w:sz="0" w:space="0" w:color="auto"/>
        <w:right w:val="none" w:sz="0" w:space="0" w:color="auto"/>
      </w:divBdr>
      <w:divsChild>
        <w:div w:id="536354474">
          <w:marLeft w:val="0"/>
          <w:marRight w:val="0"/>
          <w:marTop w:val="0"/>
          <w:marBottom w:val="0"/>
          <w:divBdr>
            <w:top w:val="none" w:sz="0" w:space="0" w:color="auto"/>
            <w:left w:val="none" w:sz="0" w:space="0" w:color="auto"/>
            <w:bottom w:val="none" w:sz="0" w:space="0" w:color="auto"/>
            <w:right w:val="none" w:sz="0" w:space="0" w:color="auto"/>
          </w:divBdr>
          <w:divsChild>
            <w:div w:id="784301872">
              <w:marLeft w:val="0"/>
              <w:marRight w:val="0"/>
              <w:marTop w:val="0"/>
              <w:marBottom w:val="0"/>
              <w:divBdr>
                <w:top w:val="single" w:sz="6" w:space="0" w:color="000000"/>
                <w:left w:val="single" w:sz="6" w:space="0" w:color="000000"/>
                <w:bottom w:val="single" w:sz="6" w:space="0" w:color="000000"/>
                <w:right w:val="single" w:sz="6" w:space="0" w:color="000000"/>
              </w:divBdr>
            </w:div>
            <w:div w:id="821628499">
              <w:marLeft w:val="0"/>
              <w:marRight w:val="0"/>
              <w:marTop w:val="0"/>
              <w:marBottom w:val="0"/>
              <w:divBdr>
                <w:top w:val="none" w:sz="0" w:space="0" w:color="auto"/>
                <w:left w:val="none" w:sz="0" w:space="0" w:color="auto"/>
                <w:bottom w:val="none" w:sz="0" w:space="0" w:color="auto"/>
                <w:right w:val="none" w:sz="0" w:space="0" w:color="auto"/>
              </w:divBdr>
            </w:div>
            <w:div w:id="826018061">
              <w:marLeft w:val="0"/>
              <w:marRight w:val="0"/>
              <w:marTop w:val="0"/>
              <w:marBottom w:val="0"/>
              <w:divBdr>
                <w:top w:val="none" w:sz="0" w:space="0" w:color="auto"/>
                <w:left w:val="none" w:sz="0" w:space="0" w:color="auto"/>
                <w:bottom w:val="none" w:sz="0" w:space="0" w:color="auto"/>
                <w:right w:val="none" w:sz="0" w:space="0" w:color="auto"/>
              </w:divBdr>
            </w:div>
            <w:div w:id="994603913">
              <w:marLeft w:val="0"/>
              <w:marRight w:val="0"/>
              <w:marTop w:val="0"/>
              <w:marBottom w:val="0"/>
              <w:divBdr>
                <w:top w:val="none" w:sz="0" w:space="0" w:color="auto"/>
                <w:left w:val="none" w:sz="0" w:space="0" w:color="auto"/>
                <w:bottom w:val="none" w:sz="0" w:space="0" w:color="auto"/>
                <w:right w:val="none" w:sz="0" w:space="0" w:color="auto"/>
              </w:divBdr>
            </w:div>
            <w:div w:id="739329493">
              <w:marLeft w:val="0"/>
              <w:marRight w:val="0"/>
              <w:marTop w:val="0"/>
              <w:marBottom w:val="0"/>
              <w:divBdr>
                <w:top w:val="none" w:sz="0" w:space="0" w:color="auto"/>
                <w:left w:val="none" w:sz="0" w:space="0" w:color="auto"/>
                <w:bottom w:val="none" w:sz="0" w:space="0" w:color="auto"/>
                <w:right w:val="none" w:sz="0" w:space="0" w:color="auto"/>
              </w:divBdr>
            </w:div>
            <w:div w:id="1010523744">
              <w:marLeft w:val="0"/>
              <w:marRight w:val="0"/>
              <w:marTop w:val="0"/>
              <w:marBottom w:val="0"/>
              <w:divBdr>
                <w:top w:val="none" w:sz="0" w:space="0" w:color="auto"/>
                <w:left w:val="none" w:sz="0" w:space="0" w:color="auto"/>
                <w:bottom w:val="none" w:sz="0" w:space="0" w:color="auto"/>
                <w:right w:val="none" w:sz="0" w:space="0" w:color="auto"/>
              </w:divBdr>
            </w:div>
            <w:div w:id="11199508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34263146">
      <w:bodyDiv w:val="1"/>
      <w:marLeft w:val="0"/>
      <w:marRight w:val="0"/>
      <w:marTop w:val="0"/>
      <w:marBottom w:val="0"/>
      <w:divBdr>
        <w:top w:val="none" w:sz="0" w:space="0" w:color="auto"/>
        <w:left w:val="none" w:sz="0" w:space="0" w:color="auto"/>
        <w:bottom w:val="none" w:sz="0" w:space="0" w:color="auto"/>
        <w:right w:val="none" w:sz="0" w:space="0" w:color="auto"/>
      </w:divBdr>
      <w:divsChild>
        <w:div w:id="1758944162">
          <w:marLeft w:val="0"/>
          <w:marRight w:val="0"/>
          <w:marTop w:val="0"/>
          <w:marBottom w:val="0"/>
          <w:divBdr>
            <w:top w:val="none" w:sz="0" w:space="0" w:color="auto"/>
            <w:left w:val="none" w:sz="0" w:space="0" w:color="auto"/>
            <w:bottom w:val="none" w:sz="0" w:space="0" w:color="auto"/>
            <w:right w:val="none" w:sz="0" w:space="0" w:color="auto"/>
          </w:divBdr>
          <w:divsChild>
            <w:div w:id="1655375148">
              <w:marLeft w:val="0"/>
              <w:marRight w:val="0"/>
              <w:marTop w:val="0"/>
              <w:marBottom w:val="0"/>
              <w:divBdr>
                <w:top w:val="none" w:sz="0" w:space="0" w:color="auto"/>
                <w:left w:val="none" w:sz="0" w:space="0" w:color="auto"/>
                <w:bottom w:val="none" w:sz="0" w:space="0" w:color="auto"/>
                <w:right w:val="none" w:sz="0" w:space="0" w:color="auto"/>
              </w:divBdr>
            </w:div>
          </w:divsChild>
        </w:div>
        <w:div w:id="974717785">
          <w:marLeft w:val="0"/>
          <w:marRight w:val="0"/>
          <w:marTop w:val="0"/>
          <w:marBottom w:val="0"/>
          <w:divBdr>
            <w:top w:val="none" w:sz="0" w:space="0" w:color="auto"/>
            <w:left w:val="none" w:sz="0" w:space="0" w:color="auto"/>
            <w:bottom w:val="none" w:sz="0" w:space="0" w:color="auto"/>
            <w:right w:val="none" w:sz="0" w:space="0" w:color="auto"/>
          </w:divBdr>
        </w:div>
        <w:div w:id="845169293">
          <w:marLeft w:val="0"/>
          <w:marRight w:val="0"/>
          <w:marTop w:val="0"/>
          <w:marBottom w:val="0"/>
          <w:divBdr>
            <w:top w:val="none" w:sz="0" w:space="0" w:color="auto"/>
            <w:left w:val="none" w:sz="0" w:space="0" w:color="auto"/>
            <w:bottom w:val="none" w:sz="0" w:space="0" w:color="auto"/>
            <w:right w:val="none" w:sz="0" w:space="0" w:color="auto"/>
          </w:divBdr>
          <w:divsChild>
            <w:div w:id="1653830658">
              <w:marLeft w:val="0"/>
              <w:marRight w:val="0"/>
              <w:marTop w:val="0"/>
              <w:marBottom w:val="0"/>
              <w:divBdr>
                <w:top w:val="single" w:sz="6" w:space="0" w:color="000000"/>
                <w:left w:val="single" w:sz="6" w:space="0" w:color="000000"/>
                <w:bottom w:val="single" w:sz="6" w:space="0" w:color="000000"/>
                <w:right w:val="single" w:sz="6" w:space="0" w:color="000000"/>
              </w:divBdr>
            </w:div>
            <w:div w:id="1913856338">
              <w:marLeft w:val="0"/>
              <w:marRight w:val="0"/>
              <w:marTop w:val="0"/>
              <w:marBottom w:val="0"/>
              <w:divBdr>
                <w:top w:val="single" w:sz="6" w:space="0" w:color="000000"/>
                <w:left w:val="single" w:sz="6" w:space="0" w:color="000000"/>
                <w:bottom w:val="single" w:sz="6" w:space="0" w:color="000000"/>
                <w:right w:val="single" w:sz="6" w:space="0" w:color="000000"/>
              </w:divBdr>
            </w:div>
            <w:div w:id="483662152">
              <w:marLeft w:val="0"/>
              <w:marRight w:val="0"/>
              <w:marTop w:val="0"/>
              <w:marBottom w:val="0"/>
              <w:divBdr>
                <w:top w:val="none" w:sz="0" w:space="0" w:color="auto"/>
                <w:left w:val="none" w:sz="0" w:space="0" w:color="auto"/>
                <w:bottom w:val="none" w:sz="0" w:space="0" w:color="auto"/>
                <w:right w:val="none" w:sz="0" w:space="0" w:color="auto"/>
              </w:divBdr>
            </w:div>
            <w:div w:id="10035576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6.wmf"/><Relationship Id="rId21" Type="http://schemas.openxmlformats.org/officeDocument/2006/relationships/control" Target="activeX/activeX8.xml"/><Relationship Id="rId42" Type="http://schemas.openxmlformats.org/officeDocument/2006/relationships/image" Target="media/image11.wmf"/><Relationship Id="rId47" Type="http://schemas.openxmlformats.org/officeDocument/2006/relationships/control" Target="activeX/activeX27.xml"/><Relationship Id="rId63" Type="http://schemas.openxmlformats.org/officeDocument/2006/relationships/image" Target="media/image17.wmf"/><Relationship Id="rId68" Type="http://schemas.openxmlformats.org/officeDocument/2006/relationships/control" Target="activeX/activeX40.xml"/><Relationship Id="rId84" Type="http://schemas.openxmlformats.org/officeDocument/2006/relationships/control" Target="activeX/activeX54.xml"/><Relationship Id="rId89" Type="http://schemas.openxmlformats.org/officeDocument/2006/relationships/control" Target="activeX/activeX59.xml"/><Relationship Id="rId16" Type="http://schemas.openxmlformats.org/officeDocument/2006/relationships/control" Target="activeX/activeX4.xml"/><Relationship Id="rId11" Type="http://schemas.openxmlformats.org/officeDocument/2006/relationships/image" Target="media/image2.wmf"/><Relationship Id="rId32" Type="http://schemas.openxmlformats.org/officeDocument/2006/relationships/image" Target="media/image8.wmf"/><Relationship Id="rId37" Type="http://schemas.openxmlformats.org/officeDocument/2006/relationships/control" Target="activeX/activeX20.xml"/><Relationship Id="rId53" Type="http://schemas.openxmlformats.org/officeDocument/2006/relationships/image" Target="media/image14.wmf"/><Relationship Id="rId58" Type="http://schemas.openxmlformats.org/officeDocument/2006/relationships/control" Target="activeX/activeX36.xml"/><Relationship Id="rId74" Type="http://schemas.openxmlformats.org/officeDocument/2006/relationships/control" Target="activeX/activeX45.xml"/><Relationship Id="rId79" Type="http://schemas.openxmlformats.org/officeDocument/2006/relationships/control" Target="activeX/activeX49.xml"/><Relationship Id="rId5" Type="http://schemas.openxmlformats.org/officeDocument/2006/relationships/settings" Target="settings.xml"/><Relationship Id="rId90" Type="http://schemas.openxmlformats.org/officeDocument/2006/relationships/header" Target="header1.xml"/><Relationship Id="rId95" Type="http://schemas.openxmlformats.org/officeDocument/2006/relationships/customXml" Target="../customXml/item3.xml"/><Relationship Id="rId22" Type="http://schemas.openxmlformats.org/officeDocument/2006/relationships/control" Target="activeX/activeX9.xml"/><Relationship Id="rId27" Type="http://schemas.openxmlformats.org/officeDocument/2006/relationships/control" Target="activeX/activeX13.xml"/><Relationship Id="rId43" Type="http://schemas.openxmlformats.org/officeDocument/2006/relationships/control" Target="activeX/activeX24.xml"/><Relationship Id="rId48" Type="http://schemas.openxmlformats.org/officeDocument/2006/relationships/control" Target="activeX/activeX28.xml"/><Relationship Id="rId64" Type="http://schemas.openxmlformats.org/officeDocument/2006/relationships/control" Target="activeX/activeX37.xml"/><Relationship Id="rId69" Type="http://schemas.openxmlformats.org/officeDocument/2006/relationships/control" Target="activeX/activeX41.xml"/><Relationship Id="rId80" Type="http://schemas.openxmlformats.org/officeDocument/2006/relationships/control" Target="activeX/activeX50.xml"/><Relationship Id="rId85" Type="http://schemas.openxmlformats.org/officeDocument/2006/relationships/control" Target="activeX/activeX55.xml"/><Relationship Id="rId3" Type="http://schemas.openxmlformats.org/officeDocument/2006/relationships/styles" Target="styles.xml"/><Relationship Id="rId12" Type="http://schemas.openxmlformats.org/officeDocument/2006/relationships/control" Target="activeX/activeX2.xml"/><Relationship Id="rId17" Type="http://schemas.openxmlformats.org/officeDocument/2006/relationships/image" Target="media/image5.wmf"/><Relationship Id="rId25" Type="http://schemas.openxmlformats.org/officeDocument/2006/relationships/control" Target="activeX/activeX12.xml"/><Relationship Id="rId33" Type="http://schemas.openxmlformats.org/officeDocument/2006/relationships/control" Target="activeX/activeX17.xml"/><Relationship Id="rId38" Type="http://schemas.openxmlformats.org/officeDocument/2006/relationships/control" Target="activeX/activeX21.xml"/><Relationship Id="rId46" Type="http://schemas.openxmlformats.org/officeDocument/2006/relationships/control" Target="activeX/activeX26.xml"/><Relationship Id="rId59" Type="http://schemas.openxmlformats.org/officeDocument/2006/relationships/image" Target="media/image15.emf"/><Relationship Id="rId67" Type="http://schemas.openxmlformats.org/officeDocument/2006/relationships/control" Target="activeX/activeX39.xml"/><Relationship Id="rId20" Type="http://schemas.openxmlformats.org/officeDocument/2006/relationships/control" Target="activeX/activeX7.xml"/><Relationship Id="rId41" Type="http://schemas.openxmlformats.org/officeDocument/2006/relationships/control" Target="activeX/activeX23.xml"/><Relationship Id="rId54" Type="http://schemas.openxmlformats.org/officeDocument/2006/relationships/control" Target="activeX/activeX32.xml"/><Relationship Id="rId62" Type="http://schemas.openxmlformats.org/officeDocument/2006/relationships/package" Target="embeddings/Microsoft_Word_Document1.docx"/><Relationship Id="rId70" Type="http://schemas.openxmlformats.org/officeDocument/2006/relationships/control" Target="activeX/activeX42.xml"/><Relationship Id="rId75" Type="http://schemas.openxmlformats.org/officeDocument/2006/relationships/control" Target="activeX/activeX46.xml"/><Relationship Id="rId83" Type="http://schemas.openxmlformats.org/officeDocument/2006/relationships/control" Target="activeX/activeX53.xml"/><Relationship Id="rId88" Type="http://schemas.openxmlformats.org/officeDocument/2006/relationships/control" Target="activeX/activeX58.xml"/><Relationship Id="rId91" Type="http://schemas.openxmlformats.org/officeDocument/2006/relationships/footer" Target="footer1.xml"/><Relationship Id="rId96" Type="http://schemas.openxmlformats.org/officeDocument/2006/relationships/customXml" Target="../customXml/item4.xml"/><Relationship Id="rId1" Type="http://schemas.openxmlformats.org/officeDocument/2006/relationships/customXml" Target="../customXml/item1.xml"/><Relationship Id="rId6" Type="http://schemas.openxmlformats.org/officeDocument/2006/relationships/webSettings" Target="webSettings.xml"/><Relationship Id="rId15" Type="http://schemas.openxmlformats.org/officeDocument/2006/relationships/image" Target="media/image4.wmf"/><Relationship Id="rId23" Type="http://schemas.openxmlformats.org/officeDocument/2006/relationships/control" Target="activeX/activeX10.xml"/><Relationship Id="rId28" Type="http://schemas.openxmlformats.org/officeDocument/2006/relationships/control" Target="activeX/activeX14.xml"/><Relationship Id="rId36" Type="http://schemas.openxmlformats.org/officeDocument/2006/relationships/image" Target="media/image9.wmf"/><Relationship Id="rId49" Type="http://schemas.openxmlformats.org/officeDocument/2006/relationships/control" Target="activeX/activeX29.xml"/><Relationship Id="rId57" Type="http://schemas.openxmlformats.org/officeDocument/2006/relationships/control" Target="activeX/activeX35.xml"/><Relationship Id="rId10" Type="http://schemas.openxmlformats.org/officeDocument/2006/relationships/control" Target="activeX/activeX1.xml"/><Relationship Id="rId31" Type="http://schemas.openxmlformats.org/officeDocument/2006/relationships/control" Target="activeX/activeX16.xml"/><Relationship Id="rId44" Type="http://schemas.openxmlformats.org/officeDocument/2006/relationships/control" Target="activeX/activeX25.xml"/><Relationship Id="rId52" Type="http://schemas.openxmlformats.org/officeDocument/2006/relationships/control" Target="activeX/activeX31.xml"/><Relationship Id="rId60" Type="http://schemas.openxmlformats.org/officeDocument/2006/relationships/oleObject" Target="embeddings/Microsoft_Excel_97-2003_Worksheet1.xls"/><Relationship Id="rId65" Type="http://schemas.openxmlformats.org/officeDocument/2006/relationships/control" Target="activeX/activeX38.xml"/><Relationship Id="rId73" Type="http://schemas.openxmlformats.org/officeDocument/2006/relationships/control" Target="activeX/activeX44.xml"/><Relationship Id="rId78" Type="http://schemas.openxmlformats.org/officeDocument/2006/relationships/control" Target="activeX/activeX48.xml"/><Relationship Id="rId81" Type="http://schemas.openxmlformats.org/officeDocument/2006/relationships/control" Target="activeX/activeX51.xml"/><Relationship Id="rId86" Type="http://schemas.openxmlformats.org/officeDocument/2006/relationships/control" Target="activeX/activeX56.xml"/><Relationship Id="rId94" Type="http://schemas.openxmlformats.org/officeDocument/2006/relationships/customXml" Target="../customXml/item2.xml"/><Relationship Id="rId4" Type="http://schemas.microsoft.com/office/2007/relationships/stylesWithEffects" Target="stylesWithEffects.xml"/><Relationship Id="rId9" Type="http://schemas.openxmlformats.org/officeDocument/2006/relationships/image" Target="media/image1.wmf"/><Relationship Id="rId13" Type="http://schemas.openxmlformats.org/officeDocument/2006/relationships/image" Target="media/image3.wmf"/><Relationship Id="rId18" Type="http://schemas.openxmlformats.org/officeDocument/2006/relationships/control" Target="activeX/activeX5.xml"/><Relationship Id="rId39" Type="http://schemas.openxmlformats.org/officeDocument/2006/relationships/control" Target="activeX/activeX22.xml"/><Relationship Id="rId34" Type="http://schemas.openxmlformats.org/officeDocument/2006/relationships/control" Target="activeX/activeX18.xml"/><Relationship Id="rId50" Type="http://schemas.openxmlformats.org/officeDocument/2006/relationships/control" Target="activeX/activeX30.xml"/><Relationship Id="rId55" Type="http://schemas.openxmlformats.org/officeDocument/2006/relationships/control" Target="activeX/activeX33.xml"/><Relationship Id="rId76" Type="http://schemas.openxmlformats.org/officeDocument/2006/relationships/control" Target="activeX/activeX47.xml"/><Relationship Id="rId97" Type="http://schemas.openxmlformats.org/officeDocument/2006/relationships/customXml" Target="../customXml/item5.xml"/><Relationship Id="rId7" Type="http://schemas.openxmlformats.org/officeDocument/2006/relationships/footnotes" Target="footnotes.xml"/><Relationship Id="rId71" Type="http://schemas.openxmlformats.org/officeDocument/2006/relationships/image" Target="media/image19.wmf"/><Relationship Id="rId92" Type="http://schemas.openxmlformats.org/officeDocument/2006/relationships/fontTable" Target="fontTable.xml"/><Relationship Id="rId2" Type="http://schemas.openxmlformats.org/officeDocument/2006/relationships/numbering" Target="numbering.xml"/><Relationship Id="rId29" Type="http://schemas.openxmlformats.org/officeDocument/2006/relationships/control" Target="activeX/activeX15.xml"/><Relationship Id="rId24" Type="http://schemas.openxmlformats.org/officeDocument/2006/relationships/control" Target="activeX/activeX11.xml"/><Relationship Id="rId40" Type="http://schemas.openxmlformats.org/officeDocument/2006/relationships/image" Target="media/image10.wmf"/><Relationship Id="rId45" Type="http://schemas.openxmlformats.org/officeDocument/2006/relationships/image" Target="media/image12.wmf"/><Relationship Id="rId66" Type="http://schemas.openxmlformats.org/officeDocument/2006/relationships/image" Target="media/image18.wmf"/><Relationship Id="rId87" Type="http://schemas.openxmlformats.org/officeDocument/2006/relationships/control" Target="activeX/activeX57.xml"/><Relationship Id="rId61" Type="http://schemas.openxmlformats.org/officeDocument/2006/relationships/image" Target="media/image16.emf"/><Relationship Id="rId82" Type="http://schemas.openxmlformats.org/officeDocument/2006/relationships/control" Target="activeX/activeX52.xml"/><Relationship Id="rId19" Type="http://schemas.openxmlformats.org/officeDocument/2006/relationships/control" Target="activeX/activeX6.xml"/><Relationship Id="rId14" Type="http://schemas.openxmlformats.org/officeDocument/2006/relationships/control" Target="activeX/activeX3.xml"/><Relationship Id="rId30" Type="http://schemas.openxmlformats.org/officeDocument/2006/relationships/image" Target="media/image7.wmf"/><Relationship Id="rId35" Type="http://schemas.openxmlformats.org/officeDocument/2006/relationships/control" Target="activeX/activeX19.xml"/><Relationship Id="rId56" Type="http://schemas.openxmlformats.org/officeDocument/2006/relationships/control" Target="activeX/activeX34.xml"/><Relationship Id="rId77" Type="http://schemas.openxmlformats.org/officeDocument/2006/relationships/image" Target="media/image20.wmf"/><Relationship Id="rId8" Type="http://schemas.openxmlformats.org/officeDocument/2006/relationships/endnotes" Target="endnotes.xml"/><Relationship Id="rId51" Type="http://schemas.openxmlformats.org/officeDocument/2006/relationships/image" Target="media/image13.wmf"/><Relationship Id="rId72" Type="http://schemas.openxmlformats.org/officeDocument/2006/relationships/control" Target="activeX/activeX43.xml"/><Relationship Id="rId93" Type="http://schemas.openxmlformats.org/officeDocument/2006/relationships/theme" Target="theme/theme1.xml"/></Relationships>
</file>

<file path=word/activeX/_rels/activeX1.xml.rels><?xml version="1.0" encoding="UTF-8" standalone="yes"?>
<Relationships xmlns="http://schemas.openxmlformats.org/package/2006/relationships"><Relationship Id="rId1" Type="http://schemas.microsoft.com/office/2006/relationships/activeXControlBinary" Target="activeX1.bin"/></Relationships>
</file>

<file path=word/activeX/_rels/activeX2.xml.rels><?xml version="1.0" encoding="UTF-8" standalone="yes"?>
<Relationships xmlns="http://schemas.openxmlformats.org/package/2006/relationships"><Relationship Id="rId1" Type="http://schemas.microsoft.com/office/2006/relationships/activeXControlBinary" Target="activeX2.bin"/></Relationships>
</file>

<file path=word/activeX/_rels/activeX3.xml.rels><?xml version="1.0" encoding="UTF-8" standalone="yes"?>
<Relationships xmlns="http://schemas.openxmlformats.org/package/2006/relationships"><Relationship Id="rId1" Type="http://schemas.microsoft.com/office/2006/relationships/activeXControlBinary" Target="activeX3.bin"/></Relationships>
</file>

<file path=word/activeX/_rels/activeX4.xml.rels><?xml version="1.0" encoding="UTF-8" standalone="yes"?>
<Relationships xmlns="http://schemas.openxmlformats.org/package/2006/relationships"><Relationship Id="rId1" Type="http://schemas.microsoft.com/office/2006/relationships/activeXControlBinary" Target="activeX4.bin"/></Relationships>
</file>

<file path=word/activeX/_rels/activeX5.xml.rels><?xml version="1.0" encoding="UTF-8" standalone="yes"?>
<Relationships xmlns="http://schemas.openxmlformats.org/package/2006/relationships"><Relationship Id="rId1" Type="http://schemas.microsoft.com/office/2006/relationships/activeXControlBinary" Target="activeX5.bin"/></Relationships>
</file>

<file path=word/activeX/_rels/activeX6.xml.rels><?xml version="1.0" encoding="UTF-8" standalone="yes"?>
<Relationships xmlns="http://schemas.openxmlformats.org/package/2006/relationships"><Relationship Id="rId1" Type="http://schemas.microsoft.com/office/2006/relationships/activeXControlBinary" Target="activeX6.bin"/></Relationships>
</file>

<file path=word/activeX/_rels/activeX7.xml.rels><?xml version="1.0" encoding="UTF-8" standalone="yes"?>
<Relationships xmlns="http://schemas.openxmlformats.org/package/2006/relationships"><Relationship Id="rId1" Type="http://schemas.microsoft.com/office/2006/relationships/activeXControlBinary" Target="activeX7.bin"/></Relationships>
</file>

<file path=word/activeX/_rels/activeX8.xml.rels><?xml version="1.0" encoding="UTF-8" standalone="yes"?>
<Relationships xmlns="http://schemas.openxmlformats.org/package/2006/relationships"><Relationship Id="rId1" Type="http://schemas.microsoft.com/office/2006/relationships/activeXControlBinary" Target="activeX8.bin"/></Relationships>
</file>

<file path=word/activeX/_rels/activeX9.xml.rels><?xml version="1.0" encoding="UTF-8" standalone="yes"?>
<Relationships xmlns="http://schemas.openxmlformats.org/package/2006/relationships"><Relationship Id="rId1" Type="http://schemas.microsoft.com/office/2006/relationships/activeXControlBinary" Target="activeX9.bin"/></Relationships>
</file>

<file path=word/activeX/_rels/activeX10.xml.rels><?xml version="1.0" encoding="UTF-8" standalone="yes"?>
<Relationships xmlns="http://schemas.openxmlformats.org/package/2006/relationships"><Relationship Id="rId1" Type="http://schemas.microsoft.com/office/2006/relationships/activeXControlBinary" Target="activeX10.bin"/></Relationships>
</file>

<file path=word/activeX/_rels/activeX11.xml.rels><?xml version="1.0" encoding="UTF-8" standalone="yes"?>
<Relationships xmlns="http://schemas.openxmlformats.org/package/2006/relationships"><Relationship Id="rId1" Type="http://schemas.microsoft.com/office/2006/relationships/activeXControlBinary" Target="activeX11.bin"/></Relationships>
</file>

<file path=word/activeX/_rels/activeX12.xml.rels><?xml version="1.0" encoding="UTF-8" standalone="yes"?>
<Relationships xmlns="http://schemas.openxmlformats.org/package/2006/relationships"><Relationship Id="rId1" Type="http://schemas.microsoft.com/office/2006/relationships/activeXControlBinary" Target="activeX12.bin"/></Relationships>
</file>

<file path=word/activeX/_rels/activeX13.xml.rels><?xml version="1.0" encoding="UTF-8" standalone="yes"?>
<Relationships xmlns="http://schemas.openxmlformats.org/package/2006/relationships"><Relationship Id="rId1" Type="http://schemas.microsoft.com/office/2006/relationships/activeXControlBinary" Target="activeX13.bin"/></Relationships>
</file>

<file path=word/activeX/_rels/activeX14.xml.rels><?xml version="1.0" encoding="UTF-8" standalone="yes"?>
<Relationships xmlns="http://schemas.openxmlformats.org/package/2006/relationships"><Relationship Id="rId1" Type="http://schemas.microsoft.com/office/2006/relationships/activeXControlBinary" Target="activeX14.bin"/></Relationships>
</file>

<file path=word/activeX/_rels/activeX15.xml.rels><?xml version="1.0" encoding="UTF-8" standalone="yes"?>
<Relationships xmlns="http://schemas.openxmlformats.org/package/2006/relationships"><Relationship Id="rId1" Type="http://schemas.microsoft.com/office/2006/relationships/activeXControlBinary" Target="activeX15.bin"/></Relationships>
</file>

<file path=word/activeX/_rels/activeX16.xml.rels><?xml version="1.0" encoding="UTF-8" standalone="yes"?>
<Relationships xmlns="http://schemas.openxmlformats.org/package/2006/relationships"><Relationship Id="rId1" Type="http://schemas.microsoft.com/office/2006/relationships/activeXControlBinary" Target="activeX16.bin"/></Relationships>
</file>

<file path=word/activeX/_rels/activeX17.xml.rels><?xml version="1.0" encoding="UTF-8" standalone="yes"?>
<Relationships xmlns="http://schemas.openxmlformats.org/package/2006/relationships"><Relationship Id="rId1" Type="http://schemas.microsoft.com/office/2006/relationships/activeXControlBinary" Target="activeX17.bin"/></Relationships>
</file>

<file path=word/activeX/_rels/activeX18.xml.rels><?xml version="1.0" encoding="UTF-8" standalone="yes"?>
<Relationships xmlns="http://schemas.openxmlformats.org/package/2006/relationships"><Relationship Id="rId1" Type="http://schemas.microsoft.com/office/2006/relationships/activeXControlBinary" Target="activeX18.bin"/></Relationships>
</file>

<file path=word/activeX/_rels/activeX19.xml.rels><?xml version="1.0" encoding="UTF-8" standalone="yes"?>
<Relationships xmlns="http://schemas.openxmlformats.org/package/2006/relationships"><Relationship Id="rId1" Type="http://schemas.microsoft.com/office/2006/relationships/activeXControlBinary" Target="activeX19.bin"/></Relationships>
</file>

<file path=word/activeX/_rels/activeX20.xml.rels><?xml version="1.0" encoding="UTF-8" standalone="yes"?>
<Relationships xmlns="http://schemas.openxmlformats.org/package/2006/relationships"><Relationship Id="rId1" Type="http://schemas.microsoft.com/office/2006/relationships/activeXControlBinary" Target="activeX20.bin"/></Relationships>
</file>

<file path=word/activeX/_rels/activeX21.xml.rels><?xml version="1.0" encoding="UTF-8" standalone="yes"?>
<Relationships xmlns="http://schemas.openxmlformats.org/package/2006/relationships"><Relationship Id="rId1" Type="http://schemas.microsoft.com/office/2006/relationships/activeXControlBinary" Target="activeX21.bin"/></Relationships>
</file>

<file path=word/activeX/_rels/activeX22.xml.rels><?xml version="1.0" encoding="UTF-8" standalone="yes"?>
<Relationships xmlns="http://schemas.openxmlformats.org/package/2006/relationships"><Relationship Id="rId1" Type="http://schemas.microsoft.com/office/2006/relationships/activeXControlBinary" Target="activeX22.bin"/></Relationships>
</file>

<file path=word/activeX/_rels/activeX23.xml.rels><?xml version="1.0" encoding="UTF-8" standalone="yes"?>
<Relationships xmlns="http://schemas.openxmlformats.org/package/2006/relationships"><Relationship Id="rId1" Type="http://schemas.microsoft.com/office/2006/relationships/activeXControlBinary" Target="activeX23.bin"/></Relationships>
</file>

<file path=word/activeX/_rels/activeX24.xml.rels><?xml version="1.0" encoding="UTF-8" standalone="yes"?>
<Relationships xmlns="http://schemas.openxmlformats.org/package/2006/relationships"><Relationship Id="rId1" Type="http://schemas.microsoft.com/office/2006/relationships/activeXControlBinary" Target="activeX24.bin"/></Relationships>
</file>

<file path=word/activeX/_rels/activeX25.xml.rels><?xml version="1.0" encoding="UTF-8" standalone="yes"?>
<Relationships xmlns="http://schemas.openxmlformats.org/package/2006/relationships"><Relationship Id="rId1" Type="http://schemas.microsoft.com/office/2006/relationships/activeXControlBinary" Target="activeX25.bin"/></Relationships>
</file>

<file path=word/activeX/_rels/activeX26.xml.rels><?xml version="1.0" encoding="UTF-8" standalone="yes"?>
<Relationships xmlns="http://schemas.openxmlformats.org/package/2006/relationships"><Relationship Id="rId1" Type="http://schemas.microsoft.com/office/2006/relationships/activeXControlBinary" Target="activeX26.bin"/></Relationships>
</file>

<file path=word/activeX/_rels/activeX27.xml.rels><?xml version="1.0" encoding="UTF-8" standalone="yes"?>
<Relationships xmlns="http://schemas.openxmlformats.org/package/2006/relationships"><Relationship Id="rId1" Type="http://schemas.microsoft.com/office/2006/relationships/activeXControlBinary" Target="activeX27.bin"/></Relationships>
</file>

<file path=word/activeX/_rels/activeX28.xml.rels><?xml version="1.0" encoding="UTF-8" standalone="yes"?>
<Relationships xmlns="http://schemas.openxmlformats.org/package/2006/relationships"><Relationship Id="rId1" Type="http://schemas.microsoft.com/office/2006/relationships/activeXControlBinary" Target="activeX28.bin"/></Relationships>
</file>

<file path=word/activeX/_rels/activeX29.xml.rels><?xml version="1.0" encoding="UTF-8" standalone="yes"?>
<Relationships xmlns="http://schemas.openxmlformats.org/package/2006/relationships"><Relationship Id="rId1" Type="http://schemas.microsoft.com/office/2006/relationships/activeXControlBinary" Target="activeX29.bin"/></Relationships>
</file>

<file path=word/activeX/_rels/activeX30.xml.rels><?xml version="1.0" encoding="UTF-8" standalone="yes"?>
<Relationships xmlns="http://schemas.openxmlformats.org/package/2006/relationships"><Relationship Id="rId1" Type="http://schemas.microsoft.com/office/2006/relationships/activeXControlBinary" Target="activeX30.bin"/></Relationships>
</file>

<file path=word/activeX/_rels/activeX31.xml.rels><?xml version="1.0" encoding="UTF-8" standalone="yes"?>
<Relationships xmlns="http://schemas.openxmlformats.org/package/2006/relationships"><Relationship Id="rId1" Type="http://schemas.microsoft.com/office/2006/relationships/activeXControlBinary" Target="activeX31.bin"/></Relationships>
</file>

<file path=word/activeX/_rels/activeX32.xml.rels><?xml version="1.0" encoding="UTF-8" standalone="yes"?>
<Relationships xmlns="http://schemas.openxmlformats.org/package/2006/relationships"><Relationship Id="rId1" Type="http://schemas.microsoft.com/office/2006/relationships/activeXControlBinary" Target="activeX32.bin"/></Relationships>
</file>

<file path=word/activeX/_rels/activeX33.xml.rels><?xml version="1.0" encoding="UTF-8" standalone="yes"?>
<Relationships xmlns="http://schemas.openxmlformats.org/package/2006/relationships"><Relationship Id="rId1" Type="http://schemas.microsoft.com/office/2006/relationships/activeXControlBinary" Target="activeX33.bin"/></Relationships>
</file>

<file path=word/activeX/_rels/activeX34.xml.rels><?xml version="1.0" encoding="UTF-8" standalone="yes"?>
<Relationships xmlns="http://schemas.openxmlformats.org/package/2006/relationships"><Relationship Id="rId1" Type="http://schemas.microsoft.com/office/2006/relationships/activeXControlBinary" Target="activeX34.bin"/></Relationships>
</file>

<file path=word/activeX/_rels/activeX35.xml.rels><?xml version="1.0" encoding="UTF-8" standalone="yes"?>
<Relationships xmlns="http://schemas.openxmlformats.org/package/2006/relationships"><Relationship Id="rId1" Type="http://schemas.microsoft.com/office/2006/relationships/activeXControlBinary" Target="activeX35.bin"/></Relationships>
</file>

<file path=word/activeX/_rels/activeX36.xml.rels><?xml version="1.0" encoding="UTF-8" standalone="yes"?>
<Relationships xmlns="http://schemas.openxmlformats.org/package/2006/relationships"><Relationship Id="rId1" Type="http://schemas.microsoft.com/office/2006/relationships/activeXControlBinary" Target="activeX36.bin"/></Relationships>
</file>

<file path=word/activeX/_rels/activeX37.xml.rels><?xml version="1.0" encoding="UTF-8" standalone="yes"?>
<Relationships xmlns="http://schemas.openxmlformats.org/package/2006/relationships"><Relationship Id="rId1" Type="http://schemas.microsoft.com/office/2006/relationships/activeXControlBinary" Target="activeX37.bin"/></Relationships>
</file>

<file path=word/activeX/_rels/activeX38.xml.rels><?xml version="1.0" encoding="UTF-8" standalone="yes"?>
<Relationships xmlns="http://schemas.openxmlformats.org/package/2006/relationships"><Relationship Id="rId1" Type="http://schemas.microsoft.com/office/2006/relationships/activeXControlBinary" Target="activeX38.bin"/></Relationships>
</file>

<file path=word/activeX/_rels/activeX39.xml.rels><?xml version="1.0" encoding="UTF-8" standalone="yes"?>
<Relationships xmlns="http://schemas.openxmlformats.org/package/2006/relationships"><Relationship Id="rId1" Type="http://schemas.microsoft.com/office/2006/relationships/activeXControlBinary" Target="activeX39.bin"/></Relationships>
</file>

<file path=word/activeX/_rels/activeX40.xml.rels><?xml version="1.0" encoding="UTF-8" standalone="yes"?>
<Relationships xmlns="http://schemas.openxmlformats.org/package/2006/relationships"><Relationship Id="rId1" Type="http://schemas.microsoft.com/office/2006/relationships/activeXControlBinary" Target="activeX40.bin"/></Relationships>
</file>

<file path=word/activeX/_rels/activeX41.xml.rels><?xml version="1.0" encoding="UTF-8" standalone="yes"?>
<Relationships xmlns="http://schemas.openxmlformats.org/package/2006/relationships"><Relationship Id="rId1" Type="http://schemas.microsoft.com/office/2006/relationships/activeXControlBinary" Target="activeX41.bin"/></Relationships>
</file>

<file path=word/activeX/_rels/activeX42.xml.rels><?xml version="1.0" encoding="UTF-8" standalone="yes"?>
<Relationships xmlns="http://schemas.openxmlformats.org/package/2006/relationships"><Relationship Id="rId1" Type="http://schemas.microsoft.com/office/2006/relationships/activeXControlBinary" Target="activeX42.bin"/></Relationships>
</file>

<file path=word/activeX/_rels/activeX43.xml.rels><?xml version="1.0" encoding="UTF-8" standalone="yes"?>
<Relationships xmlns="http://schemas.openxmlformats.org/package/2006/relationships"><Relationship Id="rId1" Type="http://schemas.microsoft.com/office/2006/relationships/activeXControlBinary" Target="activeX43.bin"/></Relationships>
</file>

<file path=word/activeX/_rels/activeX44.xml.rels><?xml version="1.0" encoding="UTF-8" standalone="yes"?>
<Relationships xmlns="http://schemas.openxmlformats.org/package/2006/relationships"><Relationship Id="rId1" Type="http://schemas.microsoft.com/office/2006/relationships/activeXControlBinary" Target="activeX44.bin"/></Relationships>
</file>

<file path=word/activeX/_rels/activeX45.xml.rels><?xml version="1.0" encoding="UTF-8" standalone="yes"?>
<Relationships xmlns="http://schemas.openxmlformats.org/package/2006/relationships"><Relationship Id="rId1" Type="http://schemas.microsoft.com/office/2006/relationships/activeXControlBinary" Target="activeX45.bin"/></Relationships>
</file>

<file path=word/activeX/_rels/activeX46.xml.rels><?xml version="1.0" encoding="UTF-8" standalone="yes"?>
<Relationships xmlns="http://schemas.openxmlformats.org/package/2006/relationships"><Relationship Id="rId1" Type="http://schemas.microsoft.com/office/2006/relationships/activeXControlBinary" Target="activeX46.bin"/></Relationships>
</file>

<file path=word/activeX/_rels/activeX47.xml.rels><?xml version="1.0" encoding="UTF-8" standalone="yes"?>
<Relationships xmlns="http://schemas.openxmlformats.org/package/2006/relationships"><Relationship Id="rId1" Type="http://schemas.microsoft.com/office/2006/relationships/activeXControlBinary" Target="activeX47.bin"/></Relationships>
</file>

<file path=word/activeX/_rels/activeX48.xml.rels><?xml version="1.0" encoding="UTF-8" standalone="yes"?>
<Relationships xmlns="http://schemas.openxmlformats.org/package/2006/relationships"><Relationship Id="rId1" Type="http://schemas.microsoft.com/office/2006/relationships/activeXControlBinary" Target="activeX48.bin"/></Relationships>
</file>

<file path=word/activeX/_rels/activeX49.xml.rels><?xml version="1.0" encoding="UTF-8" standalone="yes"?>
<Relationships xmlns="http://schemas.openxmlformats.org/package/2006/relationships"><Relationship Id="rId1" Type="http://schemas.microsoft.com/office/2006/relationships/activeXControlBinary" Target="activeX49.bin"/></Relationships>
</file>

<file path=word/activeX/_rels/activeX50.xml.rels><?xml version="1.0" encoding="UTF-8" standalone="yes"?>
<Relationships xmlns="http://schemas.openxmlformats.org/package/2006/relationships"><Relationship Id="rId1" Type="http://schemas.microsoft.com/office/2006/relationships/activeXControlBinary" Target="activeX50.bin"/></Relationships>
</file>

<file path=word/activeX/_rels/activeX51.xml.rels><?xml version="1.0" encoding="UTF-8" standalone="yes"?>
<Relationships xmlns="http://schemas.openxmlformats.org/package/2006/relationships"><Relationship Id="rId1" Type="http://schemas.microsoft.com/office/2006/relationships/activeXControlBinary" Target="activeX51.bin"/></Relationships>
</file>

<file path=word/activeX/_rels/activeX52.xml.rels><?xml version="1.0" encoding="UTF-8" standalone="yes"?>
<Relationships xmlns="http://schemas.openxmlformats.org/package/2006/relationships"><Relationship Id="rId1" Type="http://schemas.microsoft.com/office/2006/relationships/activeXControlBinary" Target="activeX52.bin"/></Relationships>
</file>

<file path=word/activeX/_rels/activeX53.xml.rels><?xml version="1.0" encoding="UTF-8" standalone="yes"?>
<Relationships xmlns="http://schemas.openxmlformats.org/package/2006/relationships"><Relationship Id="rId1" Type="http://schemas.microsoft.com/office/2006/relationships/activeXControlBinary" Target="activeX53.bin"/></Relationships>
</file>

<file path=word/activeX/_rels/activeX54.xml.rels><?xml version="1.0" encoding="UTF-8" standalone="yes"?>
<Relationships xmlns="http://schemas.openxmlformats.org/package/2006/relationships"><Relationship Id="rId1" Type="http://schemas.microsoft.com/office/2006/relationships/activeXControlBinary" Target="activeX54.bin"/></Relationships>
</file>

<file path=word/activeX/_rels/activeX55.xml.rels><?xml version="1.0" encoding="UTF-8" standalone="yes"?>
<Relationships xmlns="http://schemas.openxmlformats.org/package/2006/relationships"><Relationship Id="rId1" Type="http://schemas.microsoft.com/office/2006/relationships/activeXControlBinary" Target="activeX55.bin"/></Relationships>
</file>

<file path=word/activeX/_rels/activeX56.xml.rels><?xml version="1.0" encoding="UTF-8" standalone="yes"?>
<Relationships xmlns="http://schemas.openxmlformats.org/package/2006/relationships"><Relationship Id="rId1" Type="http://schemas.microsoft.com/office/2006/relationships/activeXControlBinary" Target="activeX56.bin"/></Relationships>
</file>

<file path=word/activeX/_rels/activeX57.xml.rels><?xml version="1.0" encoding="UTF-8" standalone="yes"?>
<Relationships xmlns="http://schemas.openxmlformats.org/package/2006/relationships"><Relationship Id="rId1" Type="http://schemas.microsoft.com/office/2006/relationships/activeXControlBinary" Target="activeX57.bin"/></Relationships>
</file>

<file path=word/activeX/_rels/activeX58.xml.rels><?xml version="1.0" encoding="UTF-8" standalone="yes"?>
<Relationships xmlns="http://schemas.openxmlformats.org/package/2006/relationships"><Relationship Id="rId1" Type="http://schemas.microsoft.com/office/2006/relationships/activeXControlBinary" Target="activeX58.bin"/></Relationships>
</file>

<file path=word/activeX/_rels/activeX59.xml.rels><?xml version="1.0" encoding="UTF-8" standalone="yes"?>
<Relationships xmlns="http://schemas.openxmlformats.org/package/2006/relationships"><Relationship Id="rId1" Type="http://schemas.microsoft.com/office/2006/relationships/activeXControlBinary" Target="activeX59.bin"/></Relationships>
</file>

<file path=word/activeX/activeX1.xml><?xml version="1.0" encoding="utf-8"?>
<ax:ocx xmlns:ax="http://schemas.microsoft.com/office/2006/activeX" xmlns:r="http://schemas.openxmlformats.org/officeDocument/2006/relationships" ax:classid="{5512D11A-5CC6-11CF-8D67-00AA00BDCE1D}" ax:persistence="persistStream" r:id="rId1"/>
</file>

<file path=word/activeX/activeX2.xml><?xml version="1.0" encoding="utf-8"?>
<ax:ocx xmlns:ax="http://schemas.microsoft.com/office/2006/activeX" xmlns:r="http://schemas.openxmlformats.org/officeDocument/2006/relationships" ax:classid="{5512D124-5CC6-11CF-8D67-00AA00BDCE1D}" ax:persistence="persistStream" r:id="rId1"/>
</file>

<file path=word/activeX/activeX3.xml><?xml version="1.0" encoding="utf-8"?>
<ax:ocx xmlns:ax="http://schemas.microsoft.com/office/2006/activeX" xmlns:r="http://schemas.openxmlformats.org/officeDocument/2006/relationships" ax:classid="{5512D110-5CC6-11CF-8D67-00AA00BDCE1D}" ax:persistence="persistStream" r:id="rId1"/>
</file>

<file path=word/activeX/activeX4.xml><?xml version="1.0" encoding="utf-8"?>
<ax:ocx xmlns:ax="http://schemas.microsoft.com/office/2006/activeX" xmlns:r="http://schemas.openxmlformats.org/officeDocument/2006/relationships" ax:classid="{5512D11A-5CC6-11CF-8D67-00AA00BDCE1D}" ax:persistence="persistStream" r:id="rId1"/>
</file>

<file path=word/activeX/activeX5.xml><?xml version="1.0" encoding="utf-8"?>
<ax:ocx xmlns:ax="http://schemas.microsoft.com/office/2006/activeX" xmlns:r="http://schemas.openxmlformats.org/officeDocument/2006/relationships" ax:classid="{5512D11A-5CC6-11CF-8D67-00AA00BDCE1D}" ax:persistence="persistStream" r:id="rId1"/>
</file>

<file path=word/activeX/activeX6.xml><?xml version="1.0" encoding="utf-8"?>
<ax:ocx xmlns:ax="http://schemas.microsoft.com/office/2006/activeX" xmlns:r="http://schemas.openxmlformats.org/officeDocument/2006/relationships" ax:classid="{5512D11A-5CC6-11CF-8D67-00AA00BDCE1D}" ax:persistence="persistStream" r:id="rId1"/>
</file>

<file path=word/activeX/activeX7.xml><?xml version="1.0" encoding="utf-8"?>
<ax:ocx xmlns:ax="http://schemas.microsoft.com/office/2006/activeX" xmlns:r="http://schemas.openxmlformats.org/officeDocument/2006/relationships" ax:classid="{5512D11A-5CC6-11CF-8D67-00AA00BDCE1D}" ax:persistence="persistStream" r:id="rId1"/>
</file>

<file path=word/activeX/activeX8.xml><?xml version="1.0" encoding="utf-8"?>
<ax:ocx xmlns:ax="http://schemas.microsoft.com/office/2006/activeX" xmlns:r="http://schemas.openxmlformats.org/officeDocument/2006/relationships" ax:classid="{5512D11A-5CC6-11CF-8D67-00AA00BDCE1D}" ax:persistence="persistStream" r:id="rId1"/>
</file>

<file path=word/activeX/activeX9.xml><?xml version="1.0" encoding="utf-8"?>
<ax:ocx xmlns:ax="http://schemas.microsoft.com/office/2006/activeX" xmlns:r="http://schemas.openxmlformats.org/officeDocument/2006/relationships" ax:classid="{5512D11A-5CC6-11CF-8D67-00AA00BDCE1D}" ax:persistence="persistStream" r:id="rId1"/>
</file>

<file path=word/activeX/activeX10.xml><?xml version="1.0" encoding="utf-8"?>
<ax:ocx xmlns:ax="http://schemas.microsoft.com/office/2006/activeX" xmlns:r="http://schemas.openxmlformats.org/officeDocument/2006/relationships" ax:classid="{5512D11A-5CC6-11CF-8D67-00AA00BDCE1D}" ax:persistence="persistStream" r:id="rId1"/>
</file>

<file path=word/activeX/activeX11.xml><?xml version="1.0" encoding="utf-8"?>
<ax:ocx xmlns:ax="http://schemas.microsoft.com/office/2006/activeX" xmlns:r="http://schemas.openxmlformats.org/officeDocument/2006/relationships" ax:classid="{5512D11A-5CC6-11CF-8D67-00AA00BDCE1D}" ax:persistence="persistStream" r:id="rId1"/>
</file>

<file path=word/activeX/activeX12.xml><?xml version="1.0" encoding="utf-8"?>
<ax:ocx xmlns:ax="http://schemas.microsoft.com/office/2006/activeX" xmlns:r="http://schemas.openxmlformats.org/officeDocument/2006/relationships" ax:classid="{5512D11A-5CC6-11CF-8D67-00AA00BDCE1D}" ax:persistence="persistStream" r:id="rId1"/>
</file>

<file path=word/activeX/activeX13.xml><?xml version="1.0" encoding="utf-8"?>
<ax:ocx xmlns:ax="http://schemas.microsoft.com/office/2006/activeX" xmlns:r="http://schemas.openxmlformats.org/officeDocument/2006/relationships" ax:classid="{5512D110-5CC6-11CF-8D67-00AA00BDCE1D}" ax:persistence="persistStream" r:id="rId1"/>
</file>

<file path=word/activeX/activeX14.xml><?xml version="1.0" encoding="utf-8"?>
<ax:ocx xmlns:ax="http://schemas.microsoft.com/office/2006/activeX" xmlns:r="http://schemas.openxmlformats.org/officeDocument/2006/relationships" ax:classid="{5512D124-5CC6-11CF-8D67-00AA00BDCE1D}" ax:persistence="persistStream" r:id="rId1"/>
</file>

<file path=word/activeX/activeX15.xml><?xml version="1.0" encoding="utf-8"?>
<ax:ocx xmlns:ax="http://schemas.microsoft.com/office/2006/activeX" xmlns:r="http://schemas.openxmlformats.org/officeDocument/2006/relationships" ax:classid="{5512D124-5CC6-11CF-8D67-00AA00BDCE1D}" ax:persistence="persistStream" r:id="rId1"/>
</file>

<file path=word/activeX/activeX16.xml><?xml version="1.0" encoding="utf-8"?>
<ax:ocx xmlns:ax="http://schemas.microsoft.com/office/2006/activeX" xmlns:r="http://schemas.openxmlformats.org/officeDocument/2006/relationships" ax:classid="{5512D110-5CC6-11CF-8D67-00AA00BDCE1D}" ax:persistence="persistStream" r:id="rId1"/>
</file>

<file path=word/activeX/activeX17.xml><?xml version="1.0" encoding="utf-8"?>
<ax:ocx xmlns:ax="http://schemas.microsoft.com/office/2006/activeX" xmlns:r="http://schemas.openxmlformats.org/officeDocument/2006/relationships" ax:classid="{5512D118-5CC6-11CF-8D67-00AA00BDCE1D}" ax:persistence="persistStream" r:id="rId1"/>
</file>

<file path=word/activeX/activeX18.xml><?xml version="1.0" encoding="utf-8"?>
<ax:ocx xmlns:ax="http://schemas.microsoft.com/office/2006/activeX" xmlns:r="http://schemas.openxmlformats.org/officeDocument/2006/relationships" ax:classid="{5512D118-5CC6-11CF-8D67-00AA00BDCE1D}" ax:persistence="persistStream" r:id="rId1"/>
</file>

<file path=word/activeX/activeX19.xml><?xml version="1.0" encoding="utf-8"?>
<ax:ocx xmlns:ax="http://schemas.microsoft.com/office/2006/activeX" xmlns:r="http://schemas.openxmlformats.org/officeDocument/2006/relationships" ax:classid="{5512D124-5CC6-11CF-8D67-00AA00BDCE1D}" ax:persistence="persistStream" r:id="rId1"/>
</file>

<file path=word/activeX/activeX20.xml><?xml version="1.0" encoding="utf-8"?>
<ax:ocx xmlns:ax="http://schemas.microsoft.com/office/2006/activeX" xmlns:r="http://schemas.openxmlformats.org/officeDocument/2006/relationships" ax:classid="{5512D110-5CC6-11CF-8D67-00AA00BDCE1D}" ax:persistence="persistStream" r:id="rId1"/>
</file>

<file path=word/activeX/activeX21.xml><?xml version="1.0" encoding="utf-8"?>
<ax:ocx xmlns:ax="http://schemas.microsoft.com/office/2006/activeX" xmlns:r="http://schemas.openxmlformats.org/officeDocument/2006/relationships" ax:classid="{5512D124-5CC6-11CF-8D67-00AA00BDCE1D}" ax:persistence="persistStream" r:id="rId1"/>
</file>

<file path=word/activeX/activeX22.xml><?xml version="1.0" encoding="utf-8"?>
<ax:ocx xmlns:ax="http://schemas.microsoft.com/office/2006/activeX" xmlns:r="http://schemas.openxmlformats.org/officeDocument/2006/relationships" ax:classid="{5512D124-5CC6-11CF-8D67-00AA00BDCE1D}" ax:persistence="persistStream" r:id="rId1"/>
</file>

<file path=word/activeX/activeX23.xml><?xml version="1.0" encoding="utf-8"?>
<ax:ocx xmlns:ax="http://schemas.microsoft.com/office/2006/activeX" xmlns:r="http://schemas.openxmlformats.org/officeDocument/2006/relationships" ax:classid="{5512D110-5CC6-11CF-8D67-00AA00BDCE1D}" ax:persistence="persistStream" r:id="rId1"/>
</file>

<file path=word/activeX/activeX24.xml><?xml version="1.0" encoding="utf-8"?>
<ax:ocx xmlns:ax="http://schemas.microsoft.com/office/2006/activeX" xmlns:r="http://schemas.openxmlformats.org/officeDocument/2006/relationships" ax:classid="{5512D110-5CC6-11CF-8D67-00AA00BDCE1D}" ax:persistence="persistStream" r:id="rId1"/>
</file>

<file path=word/activeX/activeX25.xml><?xml version="1.0" encoding="utf-8"?>
<ax:ocx xmlns:ax="http://schemas.microsoft.com/office/2006/activeX" xmlns:r="http://schemas.openxmlformats.org/officeDocument/2006/relationships" ax:classid="{5512D124-5CC6-11CF-8D67-00AA00BDCE1D}" ax:persistence="persistStream" r:id="rId1"/>
</file>

<file path=word/activeX/activeX26.xml><?xml version="1.0" encoding="utf-8"?>
<ax:ocx xmlns:ax="http://schemas.microsoft.com/office/2006/activeX" xmlns:r="http://schemas.openxmlformats.org/officeDocument/2006/relationships" ax:classid="{5512D110-5CC6-11CF-8D67-00AA00BDCE1D}" ax:persistence="persistStream" r:id="rId1"/>
</file>

<file path=word/activeX/activeX27.xml><?xml version="1.0" encoding="utf-8"?>
<ax:ocx xmlns:ax="http://schemas.microsoft.com/office/2006/activeX" xmlns:r="http://schemas.openxmlformats.org/officeDocument/2006/relationships" ax:classid="{5512D124-5CC6-11CF-8D67-00AA00BDCE1D}" ax:persistence="persistStream" r:id="rId1"/>
</file>

<file path=word/activeX/activeX28.xml><?xml version="1.0" encoding="utf-8"?>
<ax:ocx xmlns:ax="http://schemas.microsoft.com/office/2006/activeX" xmlns:r="http://schemas.openxmlformats.org/officeDocument/2006/relationships" ax:classid="{5512D124-5CC6-11CF-8D67-00AA00BDCE1D}" ax:persistence="persistStream" r:id="rId1"/>
</file>

<file path=word/activeX/activeX29.xml><?xml version="1.0" encoding="utf-8"?>
<ax:ocx xmlns:ax="http://schemas.microsoft.com/office/2006/activeX" xmlns:r="http://schemas.openxmlformats.org/officeDocument/2006/relationships" ax:classid="{5512D124-5CC6-11CF-8D67-00AA00BDCE1D}" ax:persistence="persistStream" r:id="rId1"/>
</file>

<file path=word/activeX/activeX30.xml><?xml version="1.0" encoding="utf-8"?>
<ax:ocx xmlns:ax="http://schemas.microsoft.com/office/2006/activeX" xmlns:r="http://schemas.openxmlformats.org/officeDocument/2006/relationships" ax:classid="{5512D124-5CC6-11CF-8D67-00AA00BDCE1D}" ax:persistence="persistStream" r:id="rId1"/>
</file>

<file path=word/activeX/activeX31.xml><?xml version="1.0" encoding="utf-8"?>
<ax:ocx xmlns:ax="http://schemas.microsoft.com/office/2006/activeX" xmlns:r="http://schemas.openxmlformats.org/officeDocument/2006/relationships" ax:classid="{5512D110-5CC6-11CF-8D67-00AA00BDCE1D}" ax:persistence="persistStream" r:id="rId1"/>
</file>

<file path=word/activeX/activeX32.xml><?xml version="1.0" encoding="utf-8"?>
<ax:ocx xmlns:ax="http://schemas.microsoft.com/office/2006/activeX" xmlns:r="http://schemas.openxmlformats.org/officeDocument/2006/relationships" ax:classid="{5512D110-5CC6-11CF-8D67-00AA00BDCE1D}" ax:persistence="persistStream" r:id="rId1"/>
</file>

<file path=word/activeX/activeX33.xml><?xml version="1.0" encoding="utf-8"?>
<ax:ocx xmlns:ax="http://schemas.microsoft.com/office/2006/activeX" xmlns:r="http://schemas.openxmlformats.org/officeDocument/2006/relationships" ax:classid="{5512D124-5CC6-11CF-8D67-00AA00BDCE1D}" ax:persistence="persistStream" r:id="rId1"/>
</file>

<file path=word/activeX/activeX34.xml><?xml version="1.0" encoding="utf-8"?>
<ax:ocx xmlns:ax="http://schemas.microsoft.com/office/2006/activeX" xmlns:r="http://schemas.openxmlformats.org/officeDocument/2006/relationships" ax:classid="{5512D118-5CC6-11CF-8D67-00AA00BDCE1D}" ax:persistence="persistStream" r:id="rId1"/>
</file>

<file path=word/activeX/activeX35.xml><?xml version="1.0" encoding="utf-8"?>
<ax:ocx xmlns:ax="http://schemas.microsoft.com/office/2006/activeX" xmlns:r="http://schemas.openxmlformats.org/officeDocument/2006/relationships" ax:classid="{5512D118-5CC6-11CF-8D67-00AA00BDCE1D}" ax:persistence="persistStream" r:id="rId1"/>
</file>

<file path=word/activeX/activeX36.xml><?xml version="1.0" encoding="utf-8"?>
<ax:ocx xmlns:ax="http://schemas.microsoft.com/office/2006/activeX" xmlns:r="http://schemas.openxmlformats.org/officeDocument/2006/relationships" ax:classid="{5512D124-5CC6-11CF-8D67-00AA00BDCE1D}" ax:persistence="persistStream" r:id="rId1"/>
</file>

<file path=word/activeX/activeX37.xml><?xml version="1.0" encoding="utf-8"?>
<ax:ocx xmlns:ax="http://schemas.microsoft.com/office/2006/activeX" xmlns:r="http://schemas.openxmlformats.org/officeDocument/2006/relationships" ax:classid="{5512D110-5CC6-11CF-8D67-00AA00BDCE1D}" ax:persistence="persistStream" r:id="rId1"/>
</file>

<file path=word/activeX/activeX38.xml><?xml version="1.0" encoding="utf-8"?>
<ax:ocx xmlns:ax="http://schemas.microsoft.com/office/2006/activeX" xmlns:r="http://schemas.openxmlformats.org/officeDocument/2006/relationships" ax:classid="{5512D124-5CC6-11CF-8D67-00AA00BDCE1D}" ax:persistence="persistStream" r:id="rId1"/>
</file>

<file path=word/activeX/activeX39.xml><?xml version="1.0" encoding="utf-8"?>
<ax:ocx xmlns:ax="http://schemas.microsoft.com/office/2006/activeX" xmlns:r="http://schemas.openxmlformats.org/officeDocument/2006/relationships" ax:classid="{5512D110-5CC6-11CF-8D67-00AA00BDCE1D}" ax:persistence="persistStream" r:id="rId1"/>
</file>

<file path=word/activeX/activeX40.xml><?xml version="1.0" encoding="utf-8"?>
<ax:ocx xmlns:ax="http://schemas.microsoft.com/office/2006/activeX" xmlns:r="http://schemas.openxmlformats.org/officeDocument/2006/relationships" ax:classid="{5512D118-5CC6-11CF-8D67-00AA00BDCE1D}" ax:persistence="persistStream" r:id="rId1"/>
</file>

<file path=word/activeX/activeX41.xml><?xml version="1.0" encoding="utf-8"?>
<ax:ocx xmlns:ax="http://schemas.microsoft.com/office/2006/activeX" xmlns:r="http://schemas.openxmlformats.org/officeDocument/2006/relationships" ax:classid="{5512D118-5CC6-11CF-8D67-00AA00BDCE1D}" ax:persistence="persistStream" r:id="rId1"/>
</file>

<file path=word/activeX/activeX42.xml><?xml version="1.0" encoding="utf-8"?>
<ax:ocx xmlns:ax="http://schemas.microsoft.com/office/2006/activeX" xmlns:r="http://schemas.openxmlformats.org/officeDocument/2006/relationships" ax:classid="{5512D124-5CC6-11CF-8D67-00AA00BDCE1D}" ax:persistence="persistStream" r:id="rId1"/>
</file>

<file path=word/activeX/activeX43.xml><?xml version="1.0" encoding="utf-8"?>
<ax:ocx xmlns:ax="http://schemas.microsoft.com/office/2006/activeX" xmlns:r="http://schemas.openxmlformats.org/officeDocument/2006/relationships" ax:classid="{5512D110-5CC6-11CF-8D67-00AA00BDCE1D}" ax:persistence="persistStream" r:id="rId1"/>
</file>

<file path=word/activeX/activeX44.xml><?xml version="1.0" encoding="utf-8"?>
<ax:ocx xmlns:ax="http://schemas.microsoft.com/office/2006/activeX" xmlns:r="http://schemas.openxmlformats.org/officeDocument/2006/relationships" ax:classid="{5512D124-5CC6-11CF-8D67-00AA00BDCE1D}" ax:persistence="persistStream" r:id="rId1"/>
</file>

<file path=word/activeX/activeX45.xml><?xml version="1.0" encoding="utf-8"?>
<ax:ocx xmlns:ax="http://schemas.microsoft.com/office/2006/activeX" xmlns:r="http://schemas.openxmlformats.org/officeDocument/2006/relationships" ax:classid="{5512D124-5CC6-11CF-8D67-00AA00BDCE1D}" ax:persistence="persistStream" r:id="rId1"/>
</file>

<file path=word/activeX/activeX46.xml><?xml version="1.0" encoding="utf-8"?>
<ax:ocx xmlns:ax="http://schemas.microsoft.com/office/2006/activeX" xmlns:r="http://schemas.openxmlformats.org/officeDocument/2006/relationships" ax:classid="{5512D124-5CC6-11CF-8D67-00AA00BDCE1D}" ax:persistence="persistStream" r:id="rId1"/>
</file>

<file path=word/activeX/activeX47.xml><?xml version="1.0" encoding="utf-8"?>
<ax:ocx xmlns:ax="http://schemas.microsoft.com/office/2006/activeX" xmlns:r="http://schemas.openxmlformats.org/officeDocument/2006/relationships" ax:classid="{5512D124-5CC6-11CF-8D67-00AA00BDCE1D}" ax:persistence="persistStream" r:id="rId1"/>
</file>

<file path=word/activeX/activeX48.xml><?xml version="1.0" encoding="utf-8"?>
<ax:ocx xmlns:ax="http://schemas.microsoft.com/office/2006/activeX" xmlns:r="http://schemas.openxmlformats.org/officeDocument/2006/relationships" ax:classid="{5512D110-5CC6-11CF-8D67-00AA00BDCE1D}" ax:persistence="persistStream" r:id="rId1"/>
</file>

<file path=word/activeX/activeX49.xml><?xml version="1.0" encoding="utf-8"?>
<ax:ocx xmlns:ax="http://schemas.microsoft.com/office/2006/activeX" xmlns:r="http://schemas.openxmlformats.org/officeDocument/2006/relationships" ax:classid="{5512D118-5CC6-11CF-8D67-00AA00BDCE1D}" ax:persistence="persistStream" r:id="rId1"/>
</file>

<file path=word/activeX/activeX50.xml><?xml version="1.0" encoding="utf-8"?>
<ax:ocx xmlns:ax="http://schemas.microsoft.com/office/2006/activeX" xmlns:r="http://schemas.openxmlformats.org/officeDocument/2006/relationships" ax:classid="{5512D118-5CC6-11CF-8D67-00AA00BDCE1D}" ax:persistence="persistStream" r:id="rId1"/>
</file>

<file path=word/activeX/activeX51.xml><?xml version="1.0" encoding="utf-8"?>
<ax:ocx xmlns:ax="http://schemas.microsoft.com/office/2006/activeX" xmlns:r="http://schemas.openxmlformats.org/officeDocument/2006/relationships" ax:classid="{5512D118-5CC6-11CF-8D67-00AA00BDCE1D}" ax:persistence="persistStream" r:id="rId1"/>
</file>

<file path=word/activeX/activeX52.xml><?xml version="1.0" encoding="utf-8"?>
<ax:ocx xmlns:ax="http://schemas.microsoft.com/office/2006/activeX" xmlns:r="http://schemas.openxmlformats.org/officeDocument/2006/relationships" ax:classid="{5512D118-5CC6-11CF-8D67-00AA00BDCE1D}" ax:persistence="persistStream" r:id="rId1"/>
</file>

<file path=word/activeX/activeX53.xml><?xml version="1.0" encoding="utf-8"?>
<ax:ocx xmlns:ax="http://schemas.microsoft.com/office/2006/activeX" xmlns:r="http://schemas.openxmlformats.org/officeDocument/2006/relationships" ax:classid="{5512D118-5CC6-11CF-8D67-00AA00BDCE1D}" ax:persistence="persistStream" r:id="rId1"/>
</file>

<file path=word/activeX/activeX54.xml><?xml version="1.0" encoding="utf-8"?>
<ax:ocx xmlns:ax="http://schemas.microsoft.com/office/2006/activeX" xmlns:r="http://schemas.openxmlformats.org/officeDocument/2006/relationships" ax:classid="{5512D118-5CC6-11CF-8D67-00AA00BDCE1D}" ax:persistence="persistStream" r:id="rId1"/>
</file>

<file path=word/activeX/activeX55.xml><?xml version="1.0" encoding="utf-8"?>
<ax:ocx xmlns:ax="http://schemas.microsoft.com/office/2006/activeX" xmlns:r="http://schemas.openxmlformats.org/officeDocument/2006/relationships" ax:classid="{5512D118-5CC6-11CF-8D67-00AA00BDCE1D}" ax:persistence="persistStream" r:id="rId1"/>
</file>

<file path=word/activeX/activeX56.xml><?xml version="1.0" encoding="utf-8"?>
<ax:ocx xmlns:ax="http://schemas.microsoft.com/office/2006/activeX" xmlns:r="http://schemas.openxmlformats.org/officeDocument/2006/relationships" ax:classid="{5512D124-5CC6-11CF-8D67-00AA00BDCE1D}" ax:persistence="persistStream" r:id="rId1"/>
</file>

<file path=word/activeX/activeX57.xml><?xml version="1.0" encoding="utf-8"?>
<ax:ocx xmlns:ax="http://schemas.microsoft.com/office/2006/activeX" xmlns:r="http://schemas.openxmlformats.org/officeDocument/2006/relationships" ax:classid="{5512D118-5CC6-11CF-8D67-00AA00BDCE1D}" ax:persistence="persistStream" r:id="rId1"/>
</file>

<file path=word/activeX/activeX58.xml><?xml version="1.0" encoding="utf-8"?>
<ax:ocx xmlns:ax="http://schemas.microsoft.com/office/2006/activeX" xmlns:r="http://schemas.openxmlformats.org/officeDocument/2006/relationships" ax:classid="{5512D118-5CC6-11CF-8D67-00AA00BDCE1D}" ax:persistence="persistStream" r:id="rId1"/>
</file>

<file path=word/activeX/activeX59.xml><?xml version="1.0" encoding="utf-8"?>
<ax:ocx xmlns:ax="http://schemas.microsoft.com/office/2006/activeX" xmlns:r="http://schemas.openxmlformats.org/officeDocument/2006/relationships" ax:classid="{5512D124-5CC6-11CF-8D67-00AA00BDCE1D}" ax:persistence="persistStream" r:id="rId1"/>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73B508924CD6D0409F255E41BC1A6D6B" ma:contentTypeVersion="0" ma:contentTypeDescription="Create a new document." ma:contentTypeScope="" ma:versionID="08e807c259d41a822aea8d42958d507f">
  <xsd:schema xmlns:xsd="http://www.w3.org/2001/XMLSchema" xmlns:xs="http://www.w3.org/2001/XMLSchema" xmlns:p="http://schemas.microsoft.com/office/2006/metadata/properties" xmlns:ns2="053a5afd-1424-405b-82d9-63deec7446f8" targetNamespace="http://schemas.microsoft.com/office/2006/metadata/properties" ma:root="true" ma:fieldsID="c3757a8e58c5938801237410e57c511c" ns2:_="">
    <xsd:import namespace="053a5afd-1424-405b-82d9-63deec7446f8"/>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53a5afd-1424-405b-82d9-63deec7446f8"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_dlc_DocId xmlns="053a5afd-1424-405b-82d9-63deec7446f8">RZP75TDPC7SH-572-153</_dlc_DocId>
    <_dlc_DocIdUrl xmlns="053a5afd-1424-405b-82d9-63deec7446f8">
      <Url>https://sharepoint.hrsa.gov/sites/bphc/IR/WG/_layouts/DocIdRedir.aspx?ID=RZP75TDPC7SH-572-153</Url>
      <Description>RZP75TDPC7SH-572-153</Description>
    </_dlc_DocIdUrl>
  </documentManagement>
</p:properties>
</file>

<file path=customXml/itemProps1.xml><?xml version="1.0" encoding="utf-8"?>
<ds:datastoreItem xmlns:ds="http://schemas.openxmlformats.org/officeDocument/2006/customXml" ds:itemID="{A23EBAE2-B63E-46F3-86F2-A4A692229395}"/>
</file>

<file path=customXml/itemProps2.xml><?xml version="1.0" encoding="utf-8"?>
<ds:datastoreItem xmlns:ds="http://schemas.openxmlformats.org/officeDocument/2006/customXml" ds:itemID="{B1B6BFDF-32FB-4FD1-AD80-55FBBBD85944}"/>
</file>

<file path=customXml/itemProps3.xml><?xml version="1.0" encoding="utf-8"?>
<ds:datastoreItem xmlns:ds="http://schemas.openxmlformats.org/officeDocument/2006/customXml" ds:itemID="{DE09E48A-F323-4A3D-BB92-D86B8618F6D0}"/>
</file>

<file path=customXml/itemProps4.xml><?xml version="1.0" encoding="utf-8"?>
<ds:datastoreItem xmlns:ds="http://schemas.openxmlformats.org/officeDocument/2006/customXml" ds:itemID="{E1313934-01A5-4A9B-A93C-0F262B83ABB4}"/>
</file>

<file path=customXml/itemProps5.xml><?xml version="1.0" encoding="utf-8"?>
<ds:datastoreItem xmlns:ds="http://schemas.openxmlformats.org/officeDocument/2006/customXml" ds:itemID="{DB8A0D07-246B-40B5-9A05-D2ABF898F100}"/>
</file>

<file path=docProps/app.xml><?xml version="1.0" encoding="utf-8"?>
<Properties xmlns="http://schemas.openxmlformats.org/officeDocument/2006/extended-properties" xmlns:vt="http://schemas.openxmlformats.org/officeDocument/2006/docPropsVTypes">
  <Template>Normal.dotm</Template>
  <TotalTime>1</TotalTime>
  <Pages>25</Pages>
  <Words>6045</Words>
  <Characters>34458</Characters>
  <Application>Microsoft Office Word</Application>
  <DocSecurity>0</DocSecurity>
  <Lines>287</Lines>
  <Paragraphs>80</Paragraphs>
  <ScaleCrop>false</ScaleCrop>
  <HeadingPairs>
    <vt:vector size="2" baseType="variant">
      <vt:variant>
        <vt:lpstr>Title</vt:lpstr>
      </vt:variant>
      <vt:variant>
        <vt:i4>1</vt:i4>
      </vt:variant>
    </vt:vector>
  </HeadingPairs>
  <TitlesOfParts>
    <vt:vector size="1" baseType="lpstr">
      <vt:lpstr/>
    </vt:vector>
  </TitlesOfParts>
  <Company>HRSA</Company>
  <LinksUpToDate>false</LinksUpToDate>
  <CharactersWithSpaces>40423</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Checklist for Adding a New Target Population - track changes</dc:title>
  <dc:creator>Eshita Shaheed</dc:creator>
  <cp:lastModifiedBy>Lisa Wald</cp:lastModifiedBy>
  <cp:revision>2</cp:revision>
  <cp:lastPrinted>2013-05-23T16:44:00Z</cp:lastPrinted>
  <dcterms:created xsi:type="dcterms:W3CDTF">2016-06-06T19:16:00Z</dcterms:created>
  <dcterms:modified xsi:type="dcterms:W3CDTF">2016-06-06T19:16:00Z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0x01010073B508924CD6D0409F255E41BC1A6D6B</vt:lpwstr>
  </property>
  <property fmtid="{D5CDD505-2E9C-101B-9397-08002B2CF9AE}" pid="3" name="_dlc_DocIdItemGuid">
    <vt:lpwstr>a4b977d1-c5f4-4283-a545-e2938b38d602</vt:lpwstr>
  </property>
  <property fmtid="{D5CDD505-2E9C-101B-9397-08002B2CF9AE}" pid="4" name="Order">
    <vt:r8>15300</vt:r8>
  </property>
</Properties>
</file>