
<file path=[Content_Types].xml><?xml version="1.0" encoding="utf-8"?>
<Types xmlns="http://schemas.openxmlformats.org/package/2006/content-types">
  <Default Extension="bin" ContentType="application/vnd.ms-office.activeX"/>
  <Default Extension="wmf" ContentType="image/x-wmf"/>
  <Default Extension="emf" ContentType="image/x-emf"/>
  <Default Extension="xls" ContentType="application/vnd.ms-excel"/>
  <Default Extension="rels" ContentType="application/vnd.openxmlformats-package.relationships+xml"/>
  <Default Extension="xml" ContentType="application/xml"/>
  <Default Extension="docx" ContentType="application/vnd.openxmlformats-officedocument.wordprocessingml.document"/>
  <Default Extension="gif" ContentType="image/gif"/>
  <Override PartName="/word/document.xml" ContentType="application/vnd.openxmlformats-officedocument.wordprocessingml.document.main+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activeX/activeX112.xml" ContentType="application/vnd.ms-office.activeX+xml"/>
  <Override PartName="/word/fontTable.xml" ContentType="application/vnd.openxmlformats-officedocument.wordprocessingml.fontTable+xml"/>
  <Override PartName="/docProps/core.xml" ContentType="application/vnd.openxmlformats-package.core-properties+xml"/>
  <Override PartName="/word/activeX/activeX107.xml" ContentType="application/vnd.ms-office.activeX+xml"/>
  <Override PartName="/word/activeX/activeX108.xml" ContentType="application/vnd.ms-office.activeX+xml"/>
  <Override PartName="/word/activeX/activeX109.xml" ContentType="application/vnd.ms-office.activeX+xml"/>
  <Override PartName="/word/activeX/activeX110.xml" ContentType="application/vnd.ms-office.activeX+xml"/>
  <Override PartName="/word/activeX/activeX111.xml" ContentType="application/vnd.ms-office.activeX+xml"/>
  <Override PartName="/word/stylesWithEffects.xml" ContentType="application/vnd.ms-word.stylesWithEffects+xml"/>
  <Override PartName="/word/styles.xml" ContentType="application/vnd.openxmlformats-officedocument.wordprocessingml.styles+xml"/>
  <Override PartName="/docProps/app.xml" ContentType="application/vnd.openxmlformats-officedocument.extended-properties+xml"/>
  <Override PartName="/word/activeX/activeX105.xml" ContentType="application/vnd.ms-office.activeX+xml"/>
  <Override PartName="/word/activeX/activeX93.xml" ContentType="application/vnd.ms-office.activeX+xml"/>
  <Override PartName="/word/activeX/activeX94.xml" ContentType="application/vnd.ms-office.activeX+xml"/>
  <Override PartName="/word/activeX/activeX95.xml" ContentType="application/vnd.ms-office.activeX+xml"/>
  <Override PartName="/word/activeX/activeX92.xml" ContentType="application/vnd.ms-office.activeX+xml"/>
  <Override PartName="/word/activeX/activeX88.xml" ContentType="application/vnd.ms-office.activeX+xml"/>
  <Override PartName="/word/activeX/activeX89.xml" ContentType="application/vnd.ms-office.activeX+xml"/>
  <Override PartName="/word/activeX/activeX90.xml" ContentType="application/vnd.ms-office.activeX+xml"/>
  <Override PartName="/word/activeX/activeX91.xml" ContentType="application/vnd.ms-office.activeX+xml"/>
  <Override PartName="/word/activeX/activeX96.xml" ContentType="application/vnd.ms-office.activeX+xml"/>
  <Override PartName="/word/activeX/activeX102.xml" ContentType="application/vnd.ms-office.activeX+xml"/>
  <Override PartName="/word/activeX/activeX103.xml" ContentType="application/vnd.ms-office.activeX+xml"/>
  <Override PartName="/word/activeX/activeX104.xml" ContentType="application/vnd.ms-office.activeX+xml"/>
  <Override PartName="/word/activeX/activeX101.xml" ContentType="application/vnd.ms-office.activeX+xml"/>
  <Override PartName="/word/activeX/activeX97.xml" ContentType="application/vnd.ms-office.activeX+xml"/>
  <Override PartName="/word/activeX/activeX98.xml" ContentType="application/vnd.ms-office.activeX+xml"/>
  <Override PartName="/word/activeX/activeX99.xml" ContentType="application/vnd.ms-office.activeX+xml"/>
  <Override PartName="/word/activeX/activeX100.xml" ContentType="application/vnd.ms-office.activeX+xml"/>
  <Override PartName="/word/activeX/activeX106.xml" ContentType="application/vnd.ms-office.activeX+xml"/>
  <Override PartName="/word/activeX/activeX82.xml" ContentType="application/vnd.ms-office.activeX+xml"/>
  <Override PartName="/word/activeX/activeX87.xml" ContentType="application/vnd.ms-office.activeX+xml"/>
  <Override PartName="/word/activeX/activeX28.xml" ContentType="application/vnd.ms-office.activeX+xml"/>
  <Override PartName="/word/activeX/activeX29.xml" ContentType="application/vnd.ms-office.activeX+xml"/>
  <Override PartName="/word/activeX/activeX30.xml" ContentType="application/vnd.ms-office.activeX+xml"/>
  <Override PartName="/word/activeX/activeX31.xml" ContentType="application/vnd.ms-office.activeX+xml"/>
  <Override PartName="/word/activeX/activeX27.xml" ContentType="application/vnd.ms-office.activeX+xml"/>
  <Override PartName="/word/activeX/activeX23.xml" ContentType="application/vnd.ms-office.activeX+xml"/>
  <Override PartName="/word/activeX/activeX24.xml" ContentType="application/vnd.ms-office.activeX+xml"/>
  <Override PartName="/word/activeX/activeX25.xml" ContentType="application/vnd.ms-office.activeX+xml"/>
  <Override PartName="/word/activeX/activeX26.xml" ContentType="application/vnd.ms-office.activeX+xml"/>
  <Override PartName="/word/activeX/activeX32.xml" ContentType="application/vnd.ms-office.activeX+xml"/>
  <Override PartName="/word/activeX/activeX33.xml" ContentType="application/vnd.ms-office.activeX+xml"/>
  <Override PartName="/word/activeX/activeX39.xml" ContentType="application/vnd.ms-office.activeX+xml"/>
  <Override PartName="/word/activeX/activeX40.xml" ContentType="application/vnd.ms-office.activeX+xml"/>
  <Override PartName="/word/activeX/activeX41.xml" ContentType="application/vnd.ms-office.activeX+xml"/>
  <Override PartName="/word/activeX/activeX42.xml" ContentType="application/vnd.ms-office.activeX+xml"/>
  <Override PartName="/word/activeX/activeX38.xml" ContentType="application/vnd.ms-office.activeX+xml"/>
  <Override PartName="/word/activeX/activeX34.xml" ContentType="application/vnd.ms-office.activeX+xml"/>
  <Override PartName="/word/activeX/activeX35.xml" ContentType="application/vnd.ms-office.activeX+xml"/>
  <Override PartName="/word/activeX/activeX36.xml" ContentType="application/vnd.ms-office.activeX+xml"/>
  <Override PartName="/word/activeX/activeX37.xml" ContentType="application/vnd.ms-office.activeX+xml"/>
  <Override PartName="/word/activeX/activeX22.xml" ContentType="application/vnd.ms-office.activeX+xml"/>
  <Override PartName="/word/activeX/activeX21.xml" ContentType="application/vnd.ms-office.activeX+xml"/>
  <Override PartName="/word/activeX/activeX6.xml" ContentType="application/vnd.ms-office.activeX+xml"/>
  <Override PartName="/word/activeX/activeX7.xml" ContentType="application/vnd.ms-office.activeX+xml"/>
  <Override PartName="/word/activeX/activeX8.xml" ContentType="application/vnd.ms-office.activeX+xml"/>
  <Override PartName="/word/activeX/activeX9.xml" ContentType="application/vnd.ms-office.activeX+xml"/>
  <Override PartName="/word/activeX/activeX5.xml" ContentType="application/vnd.ms-office.activeX+xml"/>
  <Override PartName="/word/webSettings.xml" ContentType="application/vnd.openxmlformats-officedocument.wordprocessingml.webSettings+xml"/>
  <Override PartName="/word/activeX/activeX1.xml" ContentType="application/vnd.ms-office.activeX+xml"/>
  <Override PartName="/word/activeX/activeX2.xml" ContentType="application/vnd.ms-office.activeX+xml"/>
  <Override PartName="/word/activeX/activeX3.xml" ContentType="application/vnd.ms-office.activeX+xml"/>
  <Override PartName="/word/activeX/activeX4.xml" ContentType="application/vnd.ms-office.activeX+xml"/>
  <Override PartName="/word/activeX/activeX10.xml" ContentType="application/vnd.ms-office.activeX+xml"/>
  <Override PartName="/word/activeX/activeX11.xml" ContentType="application/vnd.ms-office.activeX+xml"/>
  <Override PartName="/word/activeX/activeX17.xml" ContentType="application/vnd.ms-office.activeX+xml"/>
  <Override PartName="/word/activeX/activeX18.xml" ContentType="application/vnd.ms-office.activeX+xml"/>
  <Override PartName="/word/activeX/activeX19.xml" ContentType="application/vnd.ms-office.activeX+xml"/>
  <Override PartName="/word/activeX/activeX20.xml" ContentType="application/vnd.ms-office.activeX+xml"/>
  <Override PartName="/word/activeX/activeX16.xml" ContentType="application/vnd.ms-office.activeX+xml"/>
  <Override PartName="/word/activeX/activeX12.xml" ContentType="application/vnd.ms-office.activeX+xml"/>
  <Override PartName="/word/activeX/activeX13.xml" ContentType="application/vnd.ms-office.activeX+xml"/>
  <Override PartName="/word/activeX/activeX14.xml" ContentType="application/vnd.ms-office.activeX+xml"/>
  <Override PartName="/word/activeX/activeX15.xml" ContentType="application/vnd.ms-office.activeX+xml"/>
  <Override PartName="/word/activeX/activeX43.xml" ContentType="application/vnd.ms-office.activeX+xml"/>
  <Override PartName="/word/activeX/activeX44.xml" ContentType="application/vnd.ms-office.activeX+xml"/>
  <Override PartName="/word/activeX/activeX72.xml" ContentType="application/vnd.ms-office.activeX+xml"/>
  <Override PartName="/word/activeX/activeX73.xml" ContentType="application/vnd.ms-office.activeX+xml"/>
  <Override PartName="/word/activeX/activeX74.xml" ContentType="application/vnd.ms-office.activeX+xml"/>
  <Override PartName="/word/activeX/activeX75.xml" ContentType="application/vnd.ms-office.activeX+xml"/>
  <Override PartName="/word/activeX/activeX71.xml" ContentType="application/vnd.ms-office.activeX+xml"/>
  <Override PartName="/word/activeX/activeX67.xml" ContentType="application/vnd.ms-office.activeX+xml"/>
  <Override PartName="/word/activeX/activeX68.xml" ContentType="application/vnd.ms-office.activeX+xml"/>
  <Override PartName="/word/activeX/activeX69.xml" ContentType="application/vnd.ms-office.activeX+xml"/>
  <Override PartName="/word/activeX/activeX70.xml" ContentType="application/vnd.ms-office.activeX+xml"/>
  <Override PartName="/word/activeX/activeX76.xml" ContentType="application/vnd.ms-office.activeX+xml"/>
  <Override PartName="/word/activeX/activeX77.xml" ContentType="application/vnd.ms-office.activeX+xml"/>
  <Override PartName="/word/activeX/activeX83.xml" ContentType="application/vnd.ms-office.activeX+xml"/>
  <Override PartName="/word/activeX/activeX84.xml" ContentType="application/vnd.ms-office.activeX+xml"/>
  <Override PartName="/word/activeX/activeX85.xml" ContentType="application/vnd.ms-office.activeX+xml"/>
  <Override PartName="/word/activeX/activeX86.xml" ContentType="application/vnd.ms-office.activeX+xml"/>
  <Override PartName="/word/numbering.xml" ContentType="application/vnd.openxmlformats-officedocument.wordprocessingml.numbering+xml"/>
  <Override PartName="/word/activeX/activeX78.xml" ContentType="application/vnd.ms-office.activeX+xml"/>
  <Override PartName="/word/activeX/activeX79.xml" ContentType="application/vnd.ms-office.activeX+xml"/>
  <Override PartName="/word/activeX/activeX80.xml" ContentType="application/vnd.ms-office.activeX+xml"/>
  <Override PartName="/word/activeX/activeX81.xml" ContentType="application/vnd.ms-office.activeX+xml"/>
  <Override PartName="/word/activeX/activeX66.xml" ContentType="application/vnd.ms-office.activeX+xml"/>
  <Override PartName="/word/activeX/activeX65.xml" ContentType="application/vnd.ms-office.activeX+xml"/>
  <Override PartName="/word/activeX/activeX50.xml" ContentType="application/vnd.ms-office.activeX+xml"/>
  <Override PartName="/word/activeX/activeX51.xml" ContentType="application/vnd.ms-office.activeX+xml"/>
  <Override PartName="/word/activeX/activeX52.xml" ContentType="application/vnd.ms-office.activeX+xml"/>
  <Override PartName="/word/activeX/activeX53.xml" ContentType="application/vnd.ms-office.activeX+xml"/>
  <Override PartName="/word/activeX/activeX49.xml" ContentType="application/vnd.ms-office.activeX+xml"/>
  <Override PartName="/word/activeX/activeX45.xml" ContentType="application/vnd.ms-office.activeX+xml"/>
  <Override PartName="/word/activeX/activeX46.xml" ContentType="application/vnd.ms-office.activeX+xml"/>
  <Override PartName="/word/activeX/activeX47.xml" ContentType="application/vnd.ms-office.activeX+xml"/>
  <Override PartName="/word/activeX/activeX48.xml" ContentType="application/vnd.ms-office.activeX+xml"/>
  <Override PartName="/word/activeX/activeX54.xml" ContentType="application/vnd.ms-office.activeX+xml"/>
  <Override PartName="/word/activeX/activeX55.xml" ContentType="application/vnd.ms-office.activeX+xml"/>
  <Override PartName="/word/activeX/activeX61.xml" ContentType="application/vnd.ms-office.activeX+xml"/>
  <Override PartName="/word/activeX/activeX62.xml" ContentType="application/vnd.ms-office.activeX+xml"/>
  <Override PartName="/word/activeX/activeX63.xml" ContentType="application/vnd.ms-office.activeX+xml"/>
  <Override PartName="/word/activeX/activeX64.xml" ContentType="application/vnd.ms-office.activeX+xml"/>
  <Override PartName="/word/activeX/activeX60.xml" ContentType="application/vnd.ms-office.activeX+xml"/>
  <Override PartName="/word/activeX/activeX56.xml" ContentType="application/vnd.ms-office.activeX+xml"/>
  <Override PartName="/word/activeX/activeX57.xml" ContentType="application/vnd.ms-office.activeX+xml"/>
  <Override PartName="/word/activeX/activeX58.xml" ContentType="application/vnd.ms-office.activeX+xml"/>
  <Override PartName="/word/activeX/activeX59.xml" ContentType="application/vnd.ms-office.activeX+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ED3328" w:rsidRDefault="00FA1497" w:rsidP="00B9367F"/>
    <w:p w:rsidR="008149C9" w:rsidRDefault="008149C9" w:rsidP="008149C9">
      <w:pPr>
        <w:contextualSpacing/>
        <w:rPr>
          <w:ins w:id="0" w:author="Lisa Wald" w:date="2016-06-06T15:21:00Z"/>
          <w:b/>
          <w:sz w:val="24"/>
          <w:szCs w:val="24"/>
        </w:rPr>
      </w:pPr>
      <w:ins w:id="1" w:author="Lisa Wald" w:date="2016-06-06T15:21:00Z">
        <w:r w:rsidRPr="009C51C0">
          <w:rPr>
            <w:b/>
            <w:sz w:val="24"/>
            <w:szCs w:val="24"/>
          </w:rPr>
          <w:t>Assurances:</w:t>
        </w:r>
      </w:ins>
    </w:p>
    <w:p w:rsidR="008149C9" w:rsidRDefault="008149C9" w:rsidP="008149C9">
      <w:pPr>
        <w:spacing w:after="0" w:line="240" w:lineRule="auto"/>
        <w:contextualSpacing/>
        <w:rPr>
          <w:ins w:id="2" w:author="Lisa Wald" w:date="2016-06-06T15:21:00Z"/>
          <w:b/>
        </w:rPr>
      </w:pPr>
    </w:p>
    <w:tbl>
      <w:tblPr>
        <w:tblStyle w:val="TableGrid"/>
        <w:tblW w:w="0" w:type="auto"/>
        <w:tblLook w:val="04A0" w:firstRow="1" w:lastRow="0" w:firstColumn="1" w:lastColumn="0" w:noHBand="0" w:noVBand="1"/>
      </w:tblPr>
      <w:tblGrid>
        <w:gridCol w:w="9576"/>
      </w:tblGrid>
      <w:tr w:rsidR="008149C9" w:rsidTr="00D92571">
        <w:trPr>
          <w:ins w:id="3" w:author="Lisa Wald" w:date="2016-06-06T15:21:00Z"/>
        </w:trPr>
        <w:tc>
          <w:tcPr>
            <w:tcW w:w="9576" w:type="dxa"/>
            <w:shd w:val="clear" w:color="auto" w:fill="D9D9D9" w:themeFill="background1" w:themeFillShade="D9"/>
          </w:tcPr>
          <w:p w:rsidR="008149C9" w:rsidRPr="008F252E" w:rsidRDefault="008149C9" w:rsidP="008149C9">
            <w:pPr>
              <w:numPr>
                <w:ilvl w:val="0"/>
                <w:numId w:val="19"/>
              </w:numPr>
              <w:spacing w:after="240"/>
              <w:contextualSpacing/>
              <w:rPr>
                <w:ins w:id="4" w:author="Lisa Wald" w:date="2016-06-06T15:21:00Z"/>
                <w:rFonts w:eastAsia="Times New Roman" w:cs="Times New Roman"/>
                <w:b/>
              </w:rPr>
            </w:pPr>
            <w:ins w:id="5" w:author="Lisa Wald" w:date="2016-06-06T15:21:00Z">
              <w:r w:rsidRPr="00916B6F">
                <w:rPr>
                  <w:rFonts w:eastAsia="Times New Roman" w:cs="Times New Roman"/>
                  <w:b/>
                </w:rPr>
                <w:t>I certify that the following statements related to the preparation of this Change in Scope (CIS) request are true, complete and accurate:</w:t>
              </w:r>
            </w:ins>
          </w:p>
        </w:tc>
      </w:tr>
      <w:tr w:rsidR="008149C9" w:rsidTr="00D92571">
        <w:trPr>
          <w:ins w:id="6" w:author="Lisa Wald" w:date="2016-06-06T15:21:00Z"/>
        </w:trPr>
        <w:tc>
          <w:tcPr>
            <w:tcW w:w="9576" w:type="dxa"/>
          </w:tcPr>
          <w:p w:rsidR="008149C9" w:rsidRPr="00916B6F" w:rsidRDefault="008149C9" w:rsidP="008149C9">
            <w:pPr>
              <w:numPr>
                <w:ilvl w:val="0"/>
                <w:numId w:val="20"/>
              </w:numPr>
              <w:ind w:left="720"/>
              <w:rPr>
                <w:ins w:id="7" w:author="Lisa Wald" w:date="2016-06-06T15:21:00Z"/>
                <w:rFonts w:eastAsia="Times New Roman" w:cs="Times New Roman"/>
              </w:rPr>
            </w:pPr>
            <w:ins w:id="8" w:author="Lisa Wald" w:date="2016-06-06T15:21:00Z">
              <w:r w:rsidRPr="00916B6F">
                <w:rPr>
                  <w:rFonts w:eastAsia="MS Mincho" w:cs="Times New Roman"/>
                </w:rPr>
                <w:t xml:space="preserve">This CIS request is complete and responsive to all applicable criteria relating to the CIS checklist. Refer to </w:t>
              </w:r>
              <w:r>
                <w:fldChar w:fldCharType="begin"/>
              </w:r>
              <w:r>
                <w:instrText xml:space="preserve"> HYPERLINK "http://www.bphc.hrsa.gov/programrequirements/scope.html" </w:instrText>
              </w:r>
              <w:r>
                <w:fldChar w:fldCharType="separate"/>
              </w:r>
              <w:r w:rsidRPr="00916B6F">
                <w:rPr>
                  <w:rFonts w:eastAsia="Times New Roman" w:cs="Times New Roman"/>
                  <w:color w:val="0000FF"/>
                  <w:u w:val="single"/>
                </w:rPr>
                <w:t>http://www.bphc.hrsa.gov/programrequirements/scope.html</w:t>
              </w:r>
              <w:r>
                <w:rPr>
                  <w:rFonts w:eastAsia="Times New Roman" w:cs="Times New Roman"/>
                  <w:color w:val="0000FF"/>
                  <w:u w:val="single"/>
                </w:rPr>
                <w:fldChar w:fldCharType="end"/>
              </w:r>
              <w:r w:rsidRPr="00916B6F">
                <w:rPr>
                  <w:rFonts w:eastAsia="Times New Roman" w:cs="Times New Roman"/>
                  <w:color w:val="0000FF"/>
                  <w:u w:val="single"/>
                </w:rPr>
                <w:t xml:space="preserve"> </w:t>
              </w:r>
              <w:r w:rsidRPr="00916B6F">
                <w:rPr>
                  <w:rFonts w:eastAsia="MS Mincho" w:cs="Times New Roman"/>
                </w:rPr>
                <w:t>for all applicable policies and guidance.</w:t>
              </w:r>
            </w:ins>
          </w:p>
          <w:p w:rsidR="008149C9" w:rsidRPr="00916B6F" w:rsidRDefault="008149C9" w:rsidP="00D92571">
            <w:pPr>
              <w:ind w:left="720"/>
              <w:rPr>
                <w:ins w:id="9" w:author="Lisa Wald" w:date="2016-06-06T15:21:00Z"/>
                <w:rFonts w:eastAsia="MS Mincho" w:cs="Times New Roman"/>
                <w:b/>
              </w:rPr>
            </w:pPr>
          </w:p>
          <w:p w:rsidR="008149C9" w:rsidRPr="00916B6F" w:rsidRDefault="008149C9" w:rsidP="008149C9">
            <w:pPr>
              <w:numPr>
                <w:ilvl w:val="0"/>
                <w:numId w:val="20"/>
              </w:numPr>
              <w:ind w:left="720"/>
              <w:rPr>
                <w:ins w:id="10" w:author="Lisa Wald" w:date="2016-06-06T15:21:00Z"/>
                <w:rFonts w:eastAsia="MS Mincho" w:cs="Times New Roman"/>
              </w:rPr>
            </w:pPr>
            <w:ins w:id="11" w:author="Lisa Wald" w:date="2016-06-06T15:21:00Z">
              <w:r w:rsidRPr="00916B6F">
                <w:rPr>
                  <w:rFonts w:eastAsia="MS Mincho" w:cs="Times New Roman"/>
                </w:rPr>
                <w:t xml:space="preserve">The health center consulted with its Project Officer prior to submitting this CIS request. </w:t>
              </w:r>
            </w:ins>
          </w:p>
          <w:p w:rsidR="008149C9" w:rsidRPr="00916B6F" w:rsidRDefault="008149C9" w:rsidP="00D92571">
            <w:pPr>
              <w:ind w:left="720"/>
              <w:rPr>
                <w:ins w:id="12" w:author="Lisa Wald" w:date="2016-06-06T15:21:00Z"/>
                <w:rFonts w:eastAsia="MS Mincho" w:cs="Times New Roman"/>
              </w:rPr>
            </w:pPr>
          </w:p>
          <w:p w:rsidR="008149C9" w:rsidRPr="00916B6F" w:rsidRDefault="008149C9" w:rsidP="008149C9">
            <w:pPr>
              <w:numPr>
                <w:ilvl w:val="0"/>
                <w:numId w:val="20"/>
              </w:numPr>
              <w:ind w:left="720"/>
              <w:rPr>
                <w:ins w:id="13" w:author="Lisa Wald" w:date="2016-06-06T15:21:00Z"/>
                <w:rFonts w:eastAsia="MS Mincho" w:cs="Times New Roman"/>
              </w:rPr>
            </w:pPr>
            <w:ins w:id="14" w:author="Lisa Wald" w:date="2016-06-06T15:21:00Z">
              <w:r w:rsidRPr="00916B6F">
                <w:rPr>
                  <w:rFonts w:eastAsia="MS Mincho" w:cs="Times New Roman"/>
                </w:rPr>
                <w:t>The proposed CIS implementation date is at least 60 days from the submission date to HRSA. Note: HRSA recognizes that there may be circumstances where submitting a CIS request at least 60 days in advance of the desired implementation date</w:t>
              </w:r>
              <w:r w:rsidRPr="00916B6F" w:rsidDel="00146DF2">
                <w:rPr>
                  <w:rFonts w:eastAsia="MS Mincho" w:cs="Times New Roman"/>
                </w:rPr>
                <w:t xml:space="preserve"> </w:t>
              </w:r>
              <w:r w:rsidRPr="00916B6F">
                <w:rPr>
                  <w:rFonts w:eastAsia="MS Mincho" w:cs="Times New Roman"/>
                </w:rPr>
                <w:t xml:space="preserve">may not be possible; however, the goal is to minimize these occurrences through careful planning. Refer to </w:t>
              </w:r>
              <w:r>
                <w:fldChar w:fldCharType="begin"/>
              </w:r>
              <w:r>
                <w:instrText xml:space="preserve"> HYPERLINK "http://www.bphc.hrsa.gov/policiesregulations/policies/pdfs/pal201410.pdf" </w:instrText>
              </w:r>
              <w:r>
                <w:fldChar w:fldCharType="separate"/>
              </w:r>
              <w:r w:rsidRPr="00916B6F">
                <w:rPr>
                  <w:rFonts w:eastAsia="MS Mincho" w:cs="Times New Roman"/>
                  <w:color w:val="0000FF"/>
                  <w:u w:val="single"/>
                </w:rPr>
                <w:t>http://www.bphc.hrsa.gov/policiesregulations/policies/pdfs/pal201410.pdf</w:t>
              </w:r>
              <w:r>
                <w:rPr>
                  <w:rFonts w:eastAsia="MS Mincho" w:cs="Times New Roman"/>
                  <w:color w:val="0000FF"/>
                  <w:u w:val="single"/>
                </w:rPr>
                <w:fldChar w:fldCharType="end"/>
              </w:r>
              <w:r w:rsidRPr="00916B6F">
                <w:rPr>
                  <w:rFonts w:eastAsia="MS Mincho" w:cs="Times New Roman"/>
                </w:rPr>
                <w:t xml:space="preserve">)          </w:t>
              </w:r>
            </w:ins>
          </w:p>
          <w:p w:rsidR="008149C9" w:rsidRPr="00916B6F" w:rsidRDefault="008149C9" w:rsidP="00D92571">
            <w:pPr>
              <w:ind w:left="360"/>
              <w:rPr>
                <w:ins w:id="15" w:author="Lisa Wald" w:date="2016-06-06T15:21:00Z"/>
                <w:rFonts w:eastAsia="MS Mincho" w:cs="Times New Roman"/>
              </w:rPr>
            </w:pPr>
          </w:p>
          <w:p w:rsidR="008149C9" w:rsidRPr="00916B6F" w:rsidRDefault="008149C9" w:rsidP="008149C9">
            <w:pPr>
              <w:numPr>
                <w:ilvl w:val="0"/>
                <w:numId w:val="20"/>
              </w:numPr>
              <w:ind w:left="720"/>
              <w:rPr>
                <w:ins w:id="16" w:author="Lisa Wald" w:date="2016-06-06T15:21:00Z"/>
                <w:rFonts w:eastAsia="MS Mincho" w:cs="Times New Roman"/>
                <w:b/>
              </w:rPr>
            </w:pPr>
            <w:ins w:id="17" w:author="Lisa Wald" w:date="2016-06-06T15:21:00Z">
              <w:r w:rsidRPr="00916B6F">
                <w:rPr>
                  <w:rFonts w:eastAsia="MS Mincho" w:cs="Times New Roman"/>
                </w:rPr>
                <w:t>The health center’s governing board approved this CIS request prior to submission to HRSA, as documented in board minutes (must be made available upon request).</w:t>
              </w:r>
            </w:ins>
          </w:p>
          <w:p w:rsidR="008149C9" w:rsidRPr="00916B6F" w:rsidRDefault="008149C9" w:rsidP="00D92571">
            <w:pPr>
              <w:ind w:left="1080"/>
              <w:rPr>
                <w:ins w:id="18" w:author="Lisa Wald" w:date="2016-06-06T15:21:00Z"/>
                <w:rFonts w:eastAsia="Times New Roman" w:cs="Times New Roman"/>
                <w:bCs/>
              </w:rPr>
            </w:pPr>
          </w:p>
          <w:p w:rsidR="008149C9" w:rsidRPr="00916B6F" w:rsidRDefault="008149C9" w:rsidP="008149C9">
            <w:pPr>
              <w:numPr>
                <w:ilvl w:val="0"/>
                <w:numId w:val="20"/>
              </w:numPr>
              <w:ind w:left="720"/>
              <w:rPr>
                <w:ins w:id="19" w:author="Lisa Wald" w:date="2016-06-06T15:21:00Z"/>
                <w:rFonts w:eastAsia="MS Mincho" w:cs="Times New Roman"/>
              </w:rPr>
            </w:pPr>
            <w:ins w:id="20" w:author="Lisa Wald" w:date="2016-06-06T15:21:00Z">
              <w:r w:rsidRPr="00916B6F">
                <w:rPr>
                  <w:rFonts w:eastAsia="MS Mincho" w:cs="Times New Roman"/>
                </w:rPr>
                <w:t>The health center has examined the potential impact of this CIS under the requirements of other programs as applicable (e.g., 340B Program, FTCA).</w:t>
              </w:r>
            </w:ins>
          </w:p>
          <w:p w:rsidR="008149C9" w:rsidRPr="00916B6F" w:rsidRDefault="008149C9" w:rsidP="00D92571">
            <w:pPr>
              <w:ind w:left="1080"/>
              <w:rPr>
                <w:ins w:id="21" w:author="Lisa Wald" w:date="2016-06-06T15:21:00Z"/>
                <w:rFonts w:eastAsia="Times New Roman" w:cs="Times New Roman"/>
                <w:bCs/>
              </w:rPr>
            </w:pPr>
          </w:p>
          <w:p w:rsidR="008149C9" w:rsidRPr="008F252E" w:rsidRDefault="008149C9" w:rsidP="008149C9">
            <w:pPr>
              <w:numPr>
                <w:ilvl w:val="0"/>
                <w:numId w:val="20"/>
              </w:numPr>
              <w:ind w:left="720"/>
              <w:rPr>
                <w:ins w:id="22" w:author="Lisa Wald" w:date="2016-06-06T15:21:00Z"/>
                <w:rFonts w:eastAsia="MS Mincho" w:cs="Times New Roman"/>
              </w:rPr>
            </w:pPr>
            <w:ins w:id="23" w:author="Lisa Wald" w:date="2016-06-06T15:21:00Z">
              <w:r w:rsidRPr="00916B6F">
                <w:rPr>
                  <w:rFonts w:eastAsia="MS Mincho" w:cs="Times New Roman"/>
                </w:rPr>
                <w:t>The health center understands that HRSA will consider its current compliance with Health Center Program requirements and regulations (i.e., the status and number of any progressive action conditions)</w:t>
              </w:r>
              <w:r w:rsidRPr="00916B6F">
                <w:rPr>
                  <w:rFonts w:eastAsia="MS Mincho" w:cs="Times New Roman"/>
                  <w:vertAlign w:val="superscript"/>
                </w:rPr>
                <w:t xml:space="preserve"> </w:t>
              </w:r>
              <w:r w:rsidRPr="00916B6F">
                <w:rPr>
                  <w:rFonts w:eastAsia="MS Mincho" w:cs="Times New Roman"/>
                </w:rPr>
                <w:t xml:space="preserve">when making a decision on this CIS request.  (See </w:t>
              </w:r>
              <w:r>
                <w:fldChar w:fldCharType="begin"/>
              </w:r>
              <w:r>
                <w:instrText xml:space="preserve"> HYPERLINK "http://bphc.hrsa.gov/programrequirements/policies/pal201408.html" </w:instrText>
              </w:r>
              <w:r>
                <w:fldChar w:fldCharType="separate"/>
              </w:r>
              <w:r w:rsidRPr="00916B6F">
                <w:rPr>
                  <w:rFonts w:eastAsia="MS Mincho" w:cs="Times New Roman"/>
                  <w:color w:val="0000FF"/>
                  <w:u w:val="single"/>
                </w:rPr>
                <w:t>PAL: 2014-08</w:t>
              </w:r>
              <w:r>
                <w:rPr>
                  <w:rFonts w:eastAsia="MS Mincho" w:cs="Times New Roman"/>
                  <w:color w:val="0000FF"/>
                  <w:u w:val="single"/>
                </w:rPr>
                <w:fldChar w:fldCharType="end"/>
              </w:r>
              <w:r w:rsidRPr="00916B6F">
                <w:rPr>
                  <w:rFonts w:eastAsia="MS Mincho" w:cs="Times New Roman"/>
                </w:rPr>
                <w:t xml:space="preserve"> Health Center Program Requirements Oversight for more information on progressive action).</w:t>
              </w:r>
            </w:ins>
          </w:p>
        </w:tc>
      </w:tr>
      <w:tr w:rsidR="008149C9" w:rsidTr="00D92571">
        <w:trPr>
          <w:ins w:id="24" w:author="Lisa Wald" w:date="2016-06-06T15:21:00Z"/>
        </w:trPr>
        <w:tc>
          <w:tcPr>
            <w:tcW w:w="9576" w:type="dxa"/>
            <w:shd w:val="clear" w:color="auto" w:fill="D9D9D9" w:themeFill="background1" w:themeFillShade="D9"/>
          </w:tcPr>
          <w:p w:rsidR="008149C9" w:rsidRPr="008F252E" w:rsidRDefault="008149C9" w:rsidP="008149C9">
            <w:pPr>
              <w:numPr>
                <w:ilvl w:val="0"/>
                <w:numId w:val="19"/>
              </w:numPr>
              <w:spacing w:after="240"/>
              <w:contextualSpacing/>
              <w:rPr>
                <w:ins w:id="25" w:author="Lisa Wald" w:date="2016-06-06T15:21:00Z"/>
                <w:rFonts w:eastAsia="Times New Roman" w:cs="Times New Roman"/>
                <w:b/>
              </w:rPr>
            </w:pPr>
            <w:ins w:id="26" w:author="Lisa Wald" w:date="2016-06-06T15:21:00Z">
              <w:r w:rsidRPr="00916B6F">
                <w:rPr>
                  <w:rFonts w:eastAsia="Times New Roman" w:cs="Times New Roman"/>
                  <w:b/>
                </w:rPr>
                <w:t>I will ensure the health center complies with the following statements related to the implementation of this Change in Scope (CIS) request, if approved:</w:t>
              </w:r>
            </w:ins>
          </w:p>
        </w:tc>
      </w:tr>
      <w:tr w:rsidR="008149C9" w:rsidTr="00D92571">
        <w:trPr>
          <w:ins w:id="27" w:author="Lisa Wald" w:date="2016-06-06T15:21:00Z"/>
        </w:trPr>
        <w:tc>
          <w:tcPr>
            <w:tcW w:w="9576" w:type="dxa"/>
          </w:tcPr>
          <w:p w:rsidR="008149C9" w:rsidRPr="00916B6F" w:rsidRDefault="008149C9" w:rsidP="008149C9">
            <w:pPr>
              <w:numPr>
                <w:ilvl w:val="0"/>
                <w:numId w:val="20"/>
              </w:numPr>
              <w:ind w:left="720"/>
              <w:rPr>
                <w:ins w:id="28" w:author="Lisa Wald" w:date="2016-06-06T15:21:00Z"/>
                <w:rFonts w:eastAsia="MS Mincho" w:cs="Times New Roman"/>
              </w:rPr>
            </w:pPr>
            <w:ins w:id="29" w:author="Lisa Wald" w:date="2016-06-06T15:21:00Z">
              <w:r w:rsidRPr="00916B6F">
                <w:rPr>
                  <w:rFonts w:eastAsia="MS Mincho" w:cs="Times New Roman"/>
                </w:rPr>
                <w:t>All Health Center Program requirements (</w:t>
              </w:r>
              <w:r>
                <w:fldChar w:fldCharType="begin"/>
              </w:r>
              <w:r>
                <w:instrText xml:space="preserve"> HYPERLINK "http://www.bphc.hrsa.gov/programrequirements/index.html" </w:instrText>
              </w:r>
              <w:r>
                <w:fldChar w:fldCharType="separate"/>
              </w:r>
              <w:r w:rsidRPr="00916B6F">
                <w:rPr>
                  <w:rFonts w:eastAsia="MS Mincho" w:cs="Times New Roman"/>
                  <w:color w:val="0000FF"/>
                  <w:u w:val="single"/>
                </w:rPr>
                <w:t>http://www.bphc.hrsa.gov/programrequirements/index.html</w:t>
              </w:r>
              <w:r>
                <w:rPr>
                  <w:rFonts w:eastAsia="MS Mincho" w:cs="Times New Roman"/>
                  <w:color w:val="0000FF"/>
                  <w:u w:val="single"/>
                </w:rPr>
                <w:fldChar w:fldCharType="end"/>
              </w:r>
              <w:r w:rsidRPr="00916B6F">
                <w:rPr>
                  <w:rFonts w:eastAsia="MS Mincho" w:cs="Times New Roman"/>
                </w:rPr>
                <w:t xml:space="preserve">) will apply to this CIS.  Note: Compliance with Health Center Program requirements across sites and services will be assessed through all appropriate means, including site visits and application reviews. </w:t>
              </w:r>
            </w:ins>
          </w:p>
          <w:p w:rsidR="008149C9" w:rsidRPr="00916B6F" w:rsidRDefault="008149C9" w:rsidP="00D92571">
            <w:pPr>
              <w:ind w:left="720"/>
              <w:rPr>
                <w:ins w:id="30" w:author="Lisa Wald" w:date="2016-06-06T15:21:00Z"/>
                <w:rFonts w:eastAsia="MS Mincho" w:cs="Times New Roman"/>
              </w:rPr>
            </w:pPr>
          </w:p>
          <w:p w:rsidR="008149C9" w:rsidRPr="00916B6F" w:rsidRDefault="008149C9" w:rsidP="008149C9">
            <w:pPr>
              <w:numPr>
                <w:ilvl w:val="0"/>
                <w:numId w:val="20"/>
              </w:numPr>
              <w:autoSpaceDE w:val="0"/>
              <w:autoSpaceDN w:val="0"/>
              <w:adjustRightInd w:val="0"/>
              <w:ind w:left="720"/>
              <w:rPr>
                <w:ins w:id="31" w:author="Lisa Wald" w:date="2016-06-06T15:21:00Z"/>
                <w:rFonts w:eastAsia="MS Mincho" w:cs="Times New Roman"/>
                <w:b/>
                <w:color w:val="000000"/>
              </w:rPr>
            </w:pPr>
            <w:ins w:id="32" w:author="Lisa Wald" w:date="2016-06-06T15:21:00Z">
              <w:r w:rsidRPr="00916B6F">
                <w:rPr>
                  <w:rFonts w:eastAsia="MS Mincho" w:cs="Times New Roman"/>
                  <w:color w:val="000000"/>
                </w:rPr>
                <w:lastRenderedPageBreak/>
                <w:t xml:space="preserve">This CIS will be undertaken directly by or on behalf of the health center for the benefit of the current or proposed health center patient population, and the health center’s governing board will retain oversight over the provision of any services and/or sites. </w:t>
              </w:r>
            </w:ins>
          </w:p>
          <w:p w:rsidR="008149C9" w:rsidRPr="00916B6F" w:rsidRDefault="008149C9" w:rsidP="00D92571">
            <w:pPr>
              <w:ind w:left="360"/>
              <w:rPr>
                <w:ins w:id="33" w:author="Lisa Wald" w:date="2016-06-06T15:21:00Z"/>
                <w:rFonts w:eastAsia="MS Mincho" w:cs="Times New Roman"/>
                <w:b/>
              </w:rPr>
            </w:pPr>
          </w:p>
          <w:p w:rsidR="008149C9" w:rsidRPr="00916B6F" w:rsidRDefault="008149C9" w:rsidP="008149C9">
            <w:pPr>
              <w:numPr>
                <w:ilvl w:val="0"/>
                <w:numId w:val="20"/>
              </w:numPr>
              <w:ind w:left="720"/>
              <w:rPr>
                <w:ins w:id="34" w:author="Lisa Wald" w:date="2016-06-06T15:21:00Z"/>
                <w:rFonts w:eastAsia="MS Mincho" w:cs="Times New Roman"/>
              </w:rPr>
            </w:pPr>
            <w:ins w:id="35" w:author="Lisa Wald" w:date="2016-06-06T15:21:00Z">
              <w:r w:rsidRPr="00916B6F">
                <w:rPr>
                  <w:rFonts w:eastAsia="MS Mincho" w:cs="Times New Roman"/>
                </w:rPr>
                <w:t xml:space="preserve">This CIS will be accomplished without additional Health Center Program Federal award funding and will not shift resources away from carrying out the current HRSA-approved scope of project. </w:t>
              </w:r>
            </w:ins>
          </w:p>
          <w:p w:rsidR="008149C9" w:rsidRPr="00916B6F" w:rsidRDefault="008149C9" w:rsidP="00D92571">
            <w:pPr>
              <w:ind w:left="720"/>
              <w:rPr>
                <w:ins w:id="36" w:author="Lisa Wald" w:date="2016-06-06T15:21:00Z"/>
                <w:rFonts w:eastAsia="Times New Roman" w:cs="Times New Roman"/>
                <w:b/>
              </w:rPr>
            </w:pPr>
          </w:p>
          <w:p w:rsidR="008149C9" w:rsidRPr="00916B6F" w:rsidRDefault="008149C9" w:rsidP="008149C9">
            <w:pPr>
              <w:numPr>
                <w:ilvl w:val="0"/>
                <w:numId w:val="20"/>
              </w:numPr>
              <w:ind w:left="720"/>
              <w:rPr>
                <w:ins w:id="37" w:author="Lisa Wald" w:date="2016-06-06T15:21:00Z"/>
                <w:rFonts w:eastAsia="MS Mincho" w:cs="Times New Roman"/>
              </w:rPr>
            </w:pPr>
            <w:ins w:id="38" w:author="Lisa Wald" w:date="2016-06-06T15:21:00Z">
              <w:r w:rsidRPr="00916B6F">
                <w:rPr>
                  <w:rFonts w:eastAsia="MS Mincho" w:cs="Times New Roman"/>
                </w:rPr>
                <w:t>The impact of this CIS will be reflected in the total budget submitted with the health center’s next annual competing or non-competing or designation application.</w:t>
              </w:r>
            </w:ins>
          </w:p>
          <w:p w:rsidR="008149C9" w:rsidRPr="00916B6F" w:rsidRDefault="008149C9" w:rsidP="00D92571">
            <w:pPr>
              <w:rPr>
                <w:ins w:id="39" w:author="Lisa Wald" w:date="2016-06-06T15:21:00Z"/>
                <w:rFonts w:eastAsia="MS Mincho" w:cs="Times New Roman"/>
                <w:b/>
                <w:bCs/>
              </w:rPr>
            </w:pPr>
          </w:p>
          <w:p w:rsidR="008149C9" w:rsidRPr="00916B6F" w:rsidRDefault="008149C9" w:rsidP="008149C9">
            <w:pPr>
              <w:numPr>
                <w:ilvl w:val="0"/>
                <w:numId w:val="20"/>
              </w:numPr>
              <w:ind w:left="720"/>
              <w:rPr>
                <w:ins w:id="40" w:author="Lisa Wald" w:date="2016-06-06T15:21:00Z"/>
                <w:rFonts w:eastAsia="MS Mincho" w:cs="Times New Roman"/>
              </w:rPr>
            </w:pPr>
            <w:ins w:id="41" w:author="Lisa Wald" w:date="2016-06-06T15:21:00Z">
              <w:r w:rsidRPr="00916B6F">
                <w:rPr>
                  <w:rFonts w:eastAsia="MS Mincho" w:cs="Times New Roman"/>
                </w:rPr>
                <w:t xml:space="preserve">This CIS will be implemented and verified within 120 days of receiving the </w:t>
              </w:r>
              <w:proofErr w:type="spellStart"/>
              <w:r w:rsidRPr="00916B6F">
                <w:rPr>
                  <w:rFonts w:eastAsia="MS Mincho" w:cs="Times New Roman"/>
                </w:rPr>
                <w:t>NoA</w:t>
              </w:r>
              <w:proofErr w:type="spellEnd"/>
              <w:r w:rsidRPr="00916B6F">
                <w:rPr>
                  <w:rFonts w:eastAsia="MS Mincho" w:cs="Times New Roman"/>
                </w:rPr>
                <w:t xml:space="preserve"> or HRSA notification approving the change. Refer to </w:t>
              </w:r>
              <w:r>
                <w:fldChar w:fldCharType="begin"/>
              </w:r>
              <w:r>
                <w:instrText xml:space="preserve"> HYPERLINK "http://www.bphc.hrsa.gov/policiesregulations/policies/pdfs/pal201410.pdf" </w:instrText>
              </w:r>
              <w:r>
                <w:fldChar w:fldCharType="separate"/>
              </w:r>
              <w:r w:rsidRPr="00916B6F">
                <w:rPr>
                  <w:rFonts w:eastAsia="MS Mincho" w:cs="Times New Roman"/>
                  <w:color w:val="0000FF"/>
                  <w:u w:val="single"/>
                </w:rPr>
                <w:t>http://www.bphc.hrsa.gov/policiesregulations/policies/pdfs/pal201410.pdf</w:t>
              </w:r>
              <w:r>
                <w:rPr>
                  <w:rFonts w:eastAsia="MS Mincho" w:cs="Times New Roman"/>
                  <w:color w:val="0000FF"/>
                  <w:u w:val="single"/>
                </w:rPr>
                <w:fldChar w:fldCharType="end"/>
              </w:r>
              <w:r w:rsidRPr="00916B6F">
                <w:rPr>
                  <w:rFonts w:eastAsia="MS Mincho" w:cs="Times New Roman"/>
                </w:rPr>
                <w:t>.</w:t>
              </w:r>
            </w:ins>
          </w:p>
          <w:p w:rsidR="008149C9" w:rsidRPr="00916B6F" w:rsidRDefault="008149C9" w:rsidP="00D92571">
            <w:pPr>
              <w:ind w:left="720"/>
              <w:rPr>
                <w:ins w:id="42" w:author="Lisa Wald" w:date="2016-06-06T15:21:00Z"/>
                <w:rFonts w:eastAsia="MS Mincho" w:cs="Times New Roman"/>
                <w:b/>
                <w:bCs/>
              </w:rPr>
            </w:pPr>
          </w:p>
          <w:p w:rsidR="008149C9" w:rsidRPr="00916B6F" w:rsidRDefault="008149C9" w:rsidP="008149C9">
            <w:pPr>
              <w:numPr>
                <w:ilvl w:val="0"/>
                <w:numId w:val="20"/>
              </w:numPr>
              <w:ind w:left="720"/>
              <w:rPr>
                <w:ins w:id="43" w:author="Lisa Wald" w:date="2016-06-06T15:21:00Z"/>
                <w:rFonts w:eastAsia="MS Mincho" w:cs="Times New Roman"/>
                <w:b/>
                <w:bCs/>
              </w:rPr>
            </w:pPr>
            <w:ins w:id="44" w:author="Lisa Wald" w:date="2016-06-06T15:21:00Z">
              <w:r w:rsidRPr="00916B6F">
                <w:rPr>
                  <w:rFonts w:eastAsia="MS Mincho" w:cs="Times New Roman"/>
                </w:rPr>
                <w:t>This CIS will not diminish the patient population’s access to and quality of services currently provided by the health center.</w:t>
              </w:r>
            </w:ins>
          </w:p>
          <w:p w:rsidR="008149C9" w:rsidRPr="00916B6F" w:rsidRDefault="008149C9" w:rsidP="00D92571">
            <w:pPr>
              <w:ind w:left="720"/>
              <w:rPr>
                <w:ins w:id="45" w:author="Lisa Wald" w:date="2016-06-06T15:21:00Z"/>
                <w:rFonts w:eastAsia="MS Mincho" w:cs="Times New Roman"/>
                <w:b/>
                <w:bCs/>
              </w:rPr>
            </w:pPr>
          </w:p>
          <w:p w:rsidR="008149C9" w:rsidRPr="00916B6F" w:rsidRDefault="008149C9" w:rsidP="008149C9">
            <w:pPr>
              <w:numPr>
                <w:ilvl w:val="0"/>
                <w:numId w:val="20"/>
              </w:numPr>
              <w:ind w:left="720"/>
              <w:rPr>
                <w:ins w:id="46" w:author="Lisa Wald" w:date="2016-06-06T15:21:00Z"/>
                <w:rFonts w:eastAsia="MS Mincho" w:cs="Times New Roman"/>
                <w:b/>
                <w:bCs/>
              </w:rPr>
            </w:pPr>
            <w:ins w:id="47" w:author="Lisa Wald" w:date="2016-06-06T15:21:00Z">
              <w:r w:rsidRPr="00916B6F">
                <w:rPr>
                  <w:rFonts w:eastAsia="MS Mincho" w:cs="Times New Roman"/>
                </w:rPr>
                <w:t xml:space="preserve">No additional changes in scope are necessary to implement this CIS (e.g., approval of a new site does not entail approval of any new services to be provided at the new site). </w:t>
              </w:r>
            </w:ins>
          </w:p>
          <w:p w:rsidR="008149C9" w:rsidRPr="00916B6F" w:rsidRDefault="008149C9" w:rsidP="00D92571">
            <w:pPr>
              <w:ind w:left="720"/>
              <w:rPr>
                <w:ins w:id="48" w:author="Lisa Wald" w:date="2016-06-06T15:21:00Z"/>
                <w:rFonts w:eastAsia="MS Mincho" w:cs="Times New Roman"/>
                <w:b/>
                <w:bCs/>
              </w:rPr>
            </w:pPr>
          </w:p>
          <w:p w:rsidR="008149C9" w:rsidRPr="00802263" w:rsidRDefault="008149C9" w:rsidP="008149C9">
            <w:pPr>
              <w:numPr>
                <w:ilvl w:val="0"/>
                <w:numId w:val="20"/>
              </w:numPr>
              <w:ind w:left="720"/>
              <w:rPr>
                <w:ins w:id="49" w:author="Lisa Wald" w:date="2016-06-06T15:21:00Z"/>
                <w:b/>
              </w:rPr>
            </w:pPr>
            <w:ins w:id="50" w:author="Lisa Wald" w:date="2016-06-06T15:21:00Z">
              <w:r w:rsidRPr="00802263">
                <w:rPr>
                  <w:rFonts w:eastAsia="MS Mincho" w:cs="Times New Roman"/>
                </w:rPr>
                <w:t>The health center will take all applicable steps related to the requirements of other programs impacted by this change in scope request.</w:t>
              </w:r>
            </w:ins>
          </w:p>
        </w:tc>
      </w:tr>
    </w:tbl>
    <w:p w:rsidR="008149C9" w:rsidRPr="00916B6F" w:rsidRDefault="008149C9" w:rsidP="008149C9">
      <w:pPr>
        <w:spacing w:after="0" w:line="240" w:lineRule="auto"/>
        <w:contextualSpacing/>
        <w:rPr>
          <w:ins w:id="51" w:author="Lisa Wald" w:date="2016-06-06T15:21:00Z"/>
        </w:rPr>
      </w:pPr>
    </w:p>
    <w:p w:rsidR="008149C9" w:rsidRDefault="008149C9" w:rsidP="008149C9">
      <w:pPr>
        <w:spacing w:after="0" w:line="240" w:lineRule="auto"/>
        <w:contextualSpacing/>
        <w:rPr>
          <w:ins w:id="52" w:author="Lisa Wald" w:date="2016-06-06T15:21:00Z"/>
          <w:b/>
          <w:sz w:val="24"/>
        </w:rPr>
      </w:pPr>
    </w:p>
    <w:p w:rsidR="008149C9" w:rsidRDefault="008149C9" w:rsidP="008149C9">
      <w:pPr>
        <w:spacing w:after="0"/>
        <w:rPr>
          <w:ins w:id="53" w:author="Lisa Wald" w:date="2016-06-06T15:21:00Z"/>
          <w:b/>
          <w:sz w:val="24"/>
        </w:rPr>
      </w:pPr>
      <w:ins w:id="54" w:author="Lisa Wald" w:date="2016-06-06T15:21:00Z">
        <w:r w:rsidRPr="00BA622D">
          <w:rPr>
            <w:b/>
            <w:sz w:val="24"/>
          </w:rPr>
          <w:t>Change in Scope Questions:</w:t>
        </w:r>
      </w:ins>
    </w:p>
    <w:p w:rsidR="008149C9" w:rsidRDefault="008149C9" w:rsidP="008149C9">
      <w:pPr>
        <w:spacing w:after="0"/>
        <w:rPr>
          <w:ins w:id="55" w:author="Lisa Wald" w:date="2016-06-06T15:21:00Z"/>
          <w:b/>
          <w:sz w:val="24"/>
        </w:rPr>
      </w:pPr>
    </w:p>
    <w:tbl>
      <w:tblPr>
        <w:tblStyle w:val="TableGrid"/>
        <w:tblW w:w="9450" w:type="dxa"/>
        <w:tblInd w:w="108" w:type="dxa"/>
        <w:tblLook w:val="04A0" w:firstRow="1" w:lastRow="0" w:firstColumn="1" w:lastColumn="0" w:noHBand="0" w:noVBand="1"/>
      </w:tblPr>
      <w:tblGrid>
        <w:gridCol w:w="9450"/>
      </w:tblGrid>
      <w:tr w:rsidR="008149C9" w:rsidRPr="00F37889" w:rsidTr="00D92571">
        <w:trPr>
          <w:ins w:id="56" w:author="Lisa Wald" w:date="2016-06-06T15:21:00Z"/>
        </w:trPr>
        <w:tc>
          <w:tcPr>
            <w:tcW w:w="9450" w:type="dxa"/>
            <w:shd w:val="clear" w:color="auto" w:fill="D9D9D9" w:themeFill="background1" w:themeFillShade="D9"/>
          </w:tcPr>
          <w:p w:rsidR="008149C9" w:rsidRPr="00F37889" w:rsidRDefault="008149C9" w:rsidP="00D92571">
            <w:pPr>
              <w:rPr>
                <w:ins w:id="57" w:author="Lisa Wald" w:date="2016-06-06T15:21:00Z"/>
                <w:b/>
              </w:rPr>
            </w:pPr>
            <w:ins w:id="58" w:author="Lisa Wald" w:date="2016-06-06T15:21:00Z">
              <w:r w:rsidRPr="00F37889">
                <w:t xml:space="preserve">Is this request to add a service linked to another recently submitted, in progress or planned CIS request? (e.g., </w:t>
              </w:r>
              <w:r>
                <w:t xml:space="preserve">the health center will be </w:t>
              </w:r>
              <w:r w:rsidRPr="00F37889">
                <w:t xml:space="preserve">adding a new site where </w:t>
              </w:r>
              <w:r>
                <w:t xml:space="preserve">this </w:t>
              </w:r>
              <w:r w:rsidRPr="00F37889">
                <w:t xml:space="preserve">service will be provided) – </w:t>
              </w:r>
              <w:r w:rsidRPr="00F37889">
                <w:rPr>
                  <w:i/>
                </w:rPr>
                <w:t>Y/N – require text box explanation if Y</w:t>
              </w:r>
            </w:ins>
          </w:p>
        </w:tc>
      </w:tr>
      <w:tr w:rsidR="008149C9" w:rsidRPr="00F37889" w:rsidTr="00D92571">
        <w:trPr>
          <w:ins w:id="59" w:author="Lisa Wald" w:date="2016-06-06T15:21:00Z"/>
        </w:trPr>
        <w:tc>
          <w:tcPr>
            <w:tcW w:w="9450" w:type="dxa"/>
          </w:tcPr>
          <w:p w:rsidR="008149C9" w:rsidRPr="00F37889" w:rsidRDefault="008149C9" w:rsidP="008149C9">
            <w:pPr>
              <w:numPr>
                <w:ilvl w:val="0"/>
                <w:numId w:val="13"/>
              </w:numPr>
              <w:contextualSpacing/>
              <w:rPr>
                <w:ins w:id="60" w:author="Lisa Wald" w:date="2016-06-06T15:21:00Z"/>
              </w:rPr>
            </w:pPr>
            <w:ins w:id="61" w:author="Lisa Wald" w:date="2016-06-06T15:21:00Z">
              <w:r w:rsidRPr="00F37889">
                <w:t xml:space="preserve">OVERVIEW: Provide a </w:t>
              </w:r>
              <w:r>
                <w:t>brief description of</w:t>
              </w:r>
              <w:r w:rsidRPr="00F37889">
                <w:t xml:space="preserve">: </w:t>
              </w:r>
            </w:ins>
          </w:p>
          <w:p w:rsidR="008149C9" w:rsidRPr="00F37889" w:rsidRDefault="008149C9" w:rsidP="008149C9">
            <w:pPr>
              <w:numPr>
                <w:ilvl w:val="0"/>
                <w:numId w:val="14"/>
              </w:numPr>
              <w:contextualSpacing/>
              <w:rPr>
                <w:ins w:id="62" w:author="Lisa Wald" w:date="2016-06-06T15:21:00Z"/>
              </w:rPr>
            </w:pPr>
            <w:ins w:id="63" w:author="Lisa Wald" w:date="2016-06-06T15:21:00Z">
              <w:r>
                <w:t>T</w:t>
              </w:r>
              <w:r w:rsidRPr="00F37889">
                <w:t xml:space="preserve">he </w:t>
              </w:r>
              <w:r>
                <w:t xml:space="preserve">proposed </w:t>
              </w:r>
              <w:r w:rsidRPr="00F37889">
                <w:t>service</w:t>
              </w:r>
              <w:r>
                <w:t xml:space="preserve"> to be added (</w:t>
              </w:r>
              <w:r w:rsidRPr="00F37889">
                <w:t xml:space="preserve">reference the </w:t>
              </w:r>
              <w:r>
                <w:fldChar w:fldCharType="begin"/>
              </w:r>
              <w:r>
                <w:instrText xml:space="preserve"> HYPERLINK "http://bphc.hrsa.gov/programrequirements/scope/form5aservicedescriptors.pdf" </w:instrText>
              </w:r>
              <w:r>
                <w:fldChar w:fldCharType="separate"/>
              </w:r>
              <w:r w:rsidRPr="00F37889">
                <w:rPr>
                  <w:rStyle w:val="Hyperlink"/>
                </w:rPr>
                <w:t>Form 5A Service Descriptors</w:t>
              </w:r>
              <w:r>
                <w:rPr>
                  <w:rStyle w:val="Hyperlink"/>
                </w:rPr>
                <w:fldChar w:fldCharType="end"/>
              </w:r>
              <w:r>
                <w:rPr>
                  <w:rStyle w:val="Hyperlink"/>
                </w:rPr>
                <w:t>)</w:t>
              </w:r>
              <w:r>
                <w:t>;</w:t>
              </w:r>
            </w:ins>
          </w:p>
          <w:p w:rsidR="008149C9" w:rsidRPr="00F37889" w:rsidRDefault="008149C9" w:rsidP="008149C9">
            <w:pPr>
              <w:numPr>
                <w:ilvl w:val="0"/>
                <w:numId w:val="14"/>
              </w:numPr>
              <w:contextualSpacing/>
              <w:rPr>
                <w:ins w:id="64" w:author="Lisa Wald" w:date="2016-06-06T15:21:00Z"/>
              </w:rPr>
            </w:pPr>
            <w:ins w:id="65" w:author="Lisa Wald" w:date="2016-06-06T15:21:00Z">
              <w:r>
                <w:t>The l</w:t>
              </w:r>
              <w:r w:rsidRPr="00F37889">
                <w:t xml:space="preserve">evel of services requested.  </w:t>
              </w:r>
              <w:r>
                <w:t>I</w:t>
              </w:r>
              <w:r w:rsidRPr="00F37889">
                <w:t>nclude a summary of typical services, consults and procedures</w:t>
              </w:r>
              <w:r>
                <w:t xml:space="preserve"> </w:t>
              </w:r>
              <w:r w:rsidRPr="00F37889">
                <w:t>to be provided</w:t>
              </w:r>
              <w:r>
                <w:t xml:space="preserve"> and/or attach </w:t>
              </w:r>
              <w:r w:rsidRPr="00F37889">
                <w:t>a copy of the providers’ privileging list.</w:t>
              </w:r>
            </w:ins>
          </w:p>
          <w:p w:rsidR="008149C9" w:rsidRPr="00F37889" w:rsidRDefault="008149C9" w:rsidP="008149C9">
            <w:pPr>
              <w:numPr>
                <w:ilvl w:val="0"/>
                <w:numId w:val="14"/>
              </w:numPr>
              <w:contextualSpacing/>
              <w:rPr>
                <w:ins w:id="66" w:author="Lisa Wald" w:date="2016-06-06T15:21:00Z"/>
              </w:rPr>
            </w:pPr>
            <w:ins w:id="67" w:author="Lisa Wald" w:date="2016-06-06T15:21:00Z">
              <w:r>
                <w:t>S</w:t>
              </w:r>
              <w:r w:rsidRPr="00F37889">
                <w:t>taff that would be involved in providing the service (providers, contractors, and</w:t>
              </w:r>
              <w:r>
                <w:t>/or</w:t>
              </w:r>
              <w:r w:rsidRPr="00F37889">
                <w:t xml:space="preserve"> support staff)</w:t>
              </w:r>
            </w:ins>
          </w:p>
          <w:p w:rsidR="008149C9" w:rsidRPr="00F37889" w:rsidRDefault="008149C9" w:rsidP="00D92571">
            <w:pPr>
              <w:rPr>
                <w:ins w:id="68" w:author="Lisa Wald" w:date="2016-06-06T15:21:00Z"/>
                <w:i/>
              </w:rPr>
            </w:pPr>
            <w:ins w:id="69" w:author="Lisa Wald" w:date="2016-06-06T15:21:00Z">
              <w:r w:rsidRPr="00F37889">
                <w:rPr>
                  <w:i/>
                </w:rPr>
                <w:lastRenderedPageBreak/>
                <w:t>Requires narrative response.</w:t>
              </w:r>
            </w:ins>
          </w:p>
          <w:p w:rsidR="008149C9" w:rsidRPr="00F37889" w:rsidRDefault="008149C9" w:rsidP="00D92571">
            <w:pPr>
              <w:rPr>
                <w:ins w:id="70" w:author="Lisa Wald" w:date="2016-06-06T15:21:00Z"/>
                <w:i/>
              </w:rPr>
            </w:pPr>
            <w:ins w:id="71" w:author="Lisa Wald" w:date="2016-06-06T15:21:00Z">
              <w:r w:rsidRPr="00F37889">
                <w:rPr>
                  <w:i/>
                  <w:u w:val="single"/>
                </w:rPr>
                <w:t>Optional Attachment:</w:t>
              </w:r>
              <w:r w:rsidRPr="00F37889">
                <w:rPr>
                  <w:i/>
                </w:rPr>
                <w:t xml:space="preserve"> Privileging List</w:t>
              </w:r>
            </w:ins>
          </w:p>
          <w:p w:rsidR="008149C9" w:rsidRPr="00F37889" w:rsidRDefault="008149C9" w:rsidP="00D92571">
            <w:pPr>
              <w:rPr>
                <w:ins w:id="72" w:author="Lisa Wald" w:date="2016-06-06T15:21:00Z"/>
                <w:i/>
              </w:rPr>
            </w:pPr>
          </w:p>
          <w:p w:rsidR="008149C9" w:rsidRDefault="008149C9" w:rsidP="00D92571">
            <w:pPr>
              <w:rPr>
                <w:ins w:id="73" w:author="Lisa Wald" w:date="2016-06-06T15:21:00Z"/>
                <w:rFonts w:ascii="Calibri" w:hAnsi="Calibri" w:cs="Times New Roman"/>
                <w:i/>
                <w:iCs/>
              </w:rPr>
            </w:pPr>
            <w:ins w:id="74" w:author="Lisa Wald" w:date="2016-06-06T15:21:00Z">
              <w:r w:rsidRPr="00F37889">
                <w:rPr>
                  <w:rFonts w:ascii="Calibri" w:hAnsi="Calibri" w:cs="Times New Roman"/>
                  <w:bCs/>
                </w:rPr>
                <w:t xml:space="preserve">Proposed Date of Service Addition: </w:t>
              </w:r>
              <w:r w:rsidRPr="00F37889">
                <w:rPr>
                  <w:rFonts w:ascii="Calibri" w:hAnsi="Calibri" w:cs="Times New Roman"/>
                  <w:i/>
                  <w:iCs/>
                </w:rPr>
                <w:t>mm/</w:t>
              </w:r>
              <w:proofErr w:type="spellStart"/>
              <w:r w:rsidRPr="00F37889">
                <w:rPr>
                  <w:rFonts w:ascii="Calibri" w:hAnsi="Calibri" w:cs="Times New Roman"/>
                  <w:i/>
                  <w:iCs/>
                </w:rPr>
                <w:t>dd</w:t>
              </w:r>
              <w:proofErr w:type="spellEnd"/>
              <w:r w:rsidRPr="00F37889">
                <w:rPr>
                  <w:rFonts w:ascii="Calibri" w:hAnsi="Calibri" w:cs="Times New Roman"/>
                  <w:i/>
                  <w:iCs/>
                </w:rPr>
                <w:t>/</w:t>
              </w:r>
              <w:proofErr w:type="spellStart"/>
              <w:r w:rsidRPr="00F37889">
                <w:rPr>
                  <w:rFonts w:ascii="Calibri" w:hAnsi="Calibri" w:cs="Times New Roman"/>
                  <w:i/>
                  <w:iCs/>
                </w:rPr>
                <w:t>yyyy</w:t>
              </w:r>
              <w:proofErr w:type="spellEnd"/>
            </w:ins>
          </w:p>
          <w:p w:rsidR="008149C9" w:rsidRPr="00F37889" w:rsidRDefault="008149C9" w:rsidP="00D92571">
            <w:pPr>
              <w:rPr>
                <w:ins w:id="75" w:author="Lisa Wald" w:date="2016-06-06T15:21:00Z"/>
                <w:rFonts w:ascii="Calibri" w:hAnsi="Calibri" w:cs="Times New Roman"/>
                <w:i/>
                <w:iCs/>
              </w:rPr>
            </w:pPr>
          </w:p>
          <w:p w:rsidR="008149C9" w:rsidRPr="00F37889" w:rsidRDefault="008149C9" w:rsidP="00D92571">
            <w:pPr>
              <w:rPr>
                <w:ins w:id="76" w:author="Lisa Wald" w:date="2016-06-06T15:21:00Z"/>
                <w:i/>
              </w:rPr>
            </w:pPr>
            <w:ins w:id="77" w:author="Lisa Wald" w:date="2016-06-06T15:21:00Z">
              <w:r w:rsidRPr="00F37889">
                <w:rPr>
                  <w:rFonts w:ascii="Calibri" w:hAnsi="Calibri" w:cs="Times New Roman"/>
                  <w:i/>
                </w:rPr>
                <w:t xml:space="preserve">Note: </w:t>
              </w:r>
              <w:r>
                <w:rPr>
                  <w:i/>
                </w:rPr>
                <w:t xml:space="preserve">Please review </w:t>
              </w:r>
              <w:r>
                <w:fldChar w:fldCharType="begin"/>
              </w:r>
              <w:r>
                <w:instrText xml:space="preserve"> HYPERLINK "http://bphc.hrsa.gov/programopportunities/lookalike/pdfs/pal201410.pdf" </w:instrText>
              </w:r>
              <w:r>
                <w:fldChar w:fldCharType="separate"/>
              </w:r>
              <w:r w:rsidRPr="00CC3638">
                <w:rPr>
                  <w:rStyle w:val="Hyperlink"/>
                  <w:i/>
                </w:rPr>
                <w:t>Program Assistance Letter 2014-10: Updated Process for Change in Scope Submission, Review and Approval Timelines</w:t>
              </w:r>
              <w:r>
                <w:rPr>
                  <w:rStyle w:val="Hyperlink"/>
                  <w:i/>
                </w:rPr>
                <w:fldChar w:fldCharType="end"/>
              </w:r>
              <w:r>
                <w:rPr>
                  <w:i/>
                </w:rPr>
                <w:t xml:space="preserve"> and </w:t>
              </w:r>
              <w:r>
                <w:fldChar w:fldCharType="begin"/>
              </w:r>
              <w:r>
                <w:instrText xml:space="preserve"> HYPERLINK "http://bphc.hrsa.gov/programrequirements/pdf/pin2008-01.pdf" </w:instrText>
              </w:r>
              <w:r>
                <w:fldChar w:fldCharType="separate"/>
              </w:r>
              <w:r w:rsidRPr="00213152">
                <w:rPr>
                  <w:rStyle w:val="Hyperlink"/>
                  <w:i/>
                </w:rPr>
                <w:t>Policy Information Notice 2008-01:  Defining Scope of Project and Policy for Requesting Changes</w:t>
              </w:r>
              <w:r>
                <w:rPr>
                  <w:rStyle w:val="Hyperlink"/>
                  <w:i/>
                </w:rPr>
                <w:fldChar w:fldCharType="end"/>
              </w:r>
              <w:r>
                <w:rPr>
                  <w:i/>
                </w:rPr>
                <w:t>.</w:t>
              </w:r>
              <w:r w:rsidRPr="00F37889">
                <w:rPr>
                  <w:rFonts w:ascii="Calibri" w:hAnsi="Calibri" w:cs="Times New Roman"/>
                  <w:i/>
                </w:rPr>
                <w:t xml:space="preserve"> In cases where a health center is not able to determine the exact date by which a </w:t>
              </w:r>
              <w:r>
                <w:rPr>
                  <w:rFonts w:ascii="Calibri" w:hAnsi="Calibri" w:cs="Times New Roman"/>
                  <w:i/>
                </w:rPr>
                <w:t>CIS</w:t>
              </w:r>
              <w:r w:rsidRPr="00F37889">
                <w:rPr>
                  <w:rFonts w:ascii="Calibri" w:hAnsi="Calibri" w:cs="Times New Roman"/>
                  <w:i/>
                </w:rPr>
                <w:t xml:space="preserve"> will be fully accomplished, </w:t>
              </w:r>
              <w:r>
                <w:rPr>
                  <w:rFonts w:ascii="Calibri" w:hAnsi="Calibri" w:cs="Times New Roman"/>
                  <w:i/>
                </w:rPr>
                <w:t xml:space="preserve">BPHC will </w:t>
              </w:r>
              <w:r w:rsidRPr="00F37889">
                <w:rPr>
                  <w:rFonts w:ascii="Calibri" w:hAnsi="Calibri" w:cs="Times New Roman"/>
                  <w:i/>
                </w:rPr>
                <w:t xml:space="preserve">allow up to 120 days following the date of the </w:t>
              </w:r>
              <w:r>
                <w:rPr>
                  <w:rFonts w:ascii="Calibri" w:hAnsi="Calibri" w:cs="Times New Roman"/>
                  <w:i/>
                </w:rPr>
                <w:t xml:space="preserve">CIS approval </w:t>
              </w:r>
              <w:r w:rsidRPr="00F37889">
                <w:rPr>
                  <w:rFonts w:ascii="Calibri" w:hAnsi="Calibri" w:cs="Times New Roman"/>
                  <w:i/>
                </w:rPr>
                <w:t>Notice of Award (</w:t>
              </w:r>
              <w:proofErr w:type="spellStart"/>
              <w:r w:rsidRPr="00F37889">
                <w:rPr>
                  <w:rFonts w:ascii="Calibri" w:hAnsi="Calibri" w:cs="Times New Roman"/>
                  <w:i/>
                </w:rPr>
                <w:t>NoA</w:t>
              </w:r>
              <w:proofErr w:type="spellEnd"/>
              <w:r w:rsidRPr="00F37889">
                <w:rPr>
                  <w:rFonts w:ascii="Calibri" w:hAnsi="Calibri" w:cs="Times New Roman"/>
                  <w:i/>
                </w:rPr>
                <w:t xml:space="preserve">) or look-alike Notice of Look-Alike Designation (NLD) </w:t>
              </w:r>
              <w:r>
                <w:rPr>
                  <w:rFonts w:ascii="Calibri" w:hAnsi="Calibri" w:cs="Times New Roman"/>
                  <w:i/>
                </w:rPr>
                <w:t xml:space="preserve">for the health center </w:t>
              </w:r>
              <w:r w:rsidRPr="00F37889">
                <w:rPr>
                  <w:rFonts w:ascii="Calibri" w:hAnsi="Calibri" w:cs="Times New Roman"/>
                  <w:i/>
                </w:rPr>
                <w:t xml:space="preserve">to implement the change (e.g., begin providing a new service). </w:t>
              </w:r>
              <w:r>
                <w:rPr>
                  <w:rFonts w:ascii="Calibri" w:hAnsi="Calibri" w:cs="Times New Roman"/>
                  <w:i/>
                </w:rPr>
                <w:t>R</w:t>
              </w:r>
              <w:r w:rsidRPr="00F37889">
                <w:rPr>
                  <w:rFonts w:ascii="Calibri" w:hAnsi="Calibri" w:cs="Times New Roman"/>
                  <w:i/>
                </w:rPr>
                <w:t xml:space="preserve">eview </w:t>
              </w:r>
              <w:r>
                <w:fldChar w:fldCharType="begin"/>
              </w:r>
              <w:r>
                <w:instrText xml:space="preserve"> HYPERLINK "http://bphc.hrsa.gov/programrequirements/pdf/pal200911.pdf" </w:instrText>
              </w:r>
              <w:r>
                <w:fldChar w:fldCharType="separate"/>
              </w:r>
              <w:r w:rsidRPr="00F37889">
                <w:rPr>
                  <w:rFonts w:ascii="Calibri" w:hAnsi="Calibri" w:cs="Times New Roman"/>
                  <w:i/>
                  <w:color w:val="003366"/>
                  <w:u w:val="single"/>
                </w:rPr>
                <w:t>Program Assistance Letter 2009-11: New Scope Verification Process</w:t>
              </w:r>
              <w:r>
                <w:rPr>
                  <w:rFonts w:ascii="Calibri" w:hAnsi="Calibri" w:cs="Times New Roman"/>
                  <w:i/>
                  <w:color w:val="003366"/>
                  <w:u w:val="single"/>
                </w:rPr>
                <w:fldChar w:fldCharType="end"/>
              </w:r>
              <w:r w:rsidRPr="00F37889">
                <w:rPr>
                  <w:rFonts w:ascii="Calibri" w:hAnsi="Calibri" w:cs="Times New Roman"/>
                  <w:i/>
                </w:rPr>
                <w:t xml:space="preserve"> for more information</w:t>
              </w:r>
              <w:r>
                <w:rPr>
                  <w:rFonts w:ascii="Calibri" w:hAnsi="Calibri" w:cs="Times New Roman"/>
                  <w:i/>
                </w:rPr>
                <w:t>.</w:t>
              </w:r>
              <w:r w:rsidRPr="00F37889">
                <w:rPr>
                  <w:rFonts w:ascii="Calibri" w:hAnsi="Calibri" w:cs="Times New Roman"/>
                  <w:i/>
                </w:rPr>
                <w:t xml:space="preserve"> </w:t>
              </w:r>
            </w:ins>
          </w:p>
        </w:tc>
      </w:tr>
      <w:tr w:rsidR="008149C9" w:rsidRPr="00F37889" w:rsidTr="00D92571">
        <w:trPr>
          <w:ins w:id="78" w:author="Lisa Wald" w:date="2016-06-06T15:21:00Z"/>
        </w:trPr>
        <w:tc>
          <w:tcPr>
            <w:tcW w:w="9450" w:type="dxa"/>
            <w:shd w:val="clear" w:color="auto" w:fill="D9D9D9" w:themeFill="background1" w:themeFillShade="D9"/>
          </w:tcPr>
          <w:p w:rsidR="008149C9" w:rsidRPr="00F37889" w:rsidRDefault="008149C9" w:rsidP="008149C9">
            <w:pPr>
              <w:numPr>
                <w:ilvl w:val="0"/>
                <w:numId w:val="13"/>
              </w:numPr>
              <w:rPr>
                <w:ins w:id="79" w:author="Lisa Wald" w:date="2016-06-06T15:21:00Z"/>
                <w:u w:val="single"/>
              </w:rPr>
            </w:pPr>
            <w:ins w:id="80" w:author="Lisa Wald" w:date="2016-06-06T15:21:00Z">
              <w:r w:rsidRPr="00F37889">
                <w:lastRenderedPageBreak/>
                <w:t xml:space="preserve">NEED &amp; UTILIZATION: </w:t>
              </w:r>
              <w:r>
                <w:rPr>
                  <w:rFonts w:eastAsiaTheme="minorEastAsia"/>
                  <w:color w:val="000000"/>
                </w:rPr>
                <w:t>Discuss</w:t>
              </w:r>
              <w:r w:rsidRPr="00F37889">
                <w:rPr>
                  <w:rFonts w:eastAsiaTheme="minorEastAsia"/>
                  <w:color w:val="000000"/>
                </w:rPr>
                <w:t xml:space="preserve"> why and how the addition of the proposed service </w:t>
              </w:r>
              <w:r>
                <w:rPr>
                  <w:rFonts w:eastAsiaTheme="minorEastAsia"/>
                  <w:color w:val="000000"/>
                </w:rPr>
                <w:t>will meet the health needs of the population served by the health center.</w:t>
              </w:r>
            </w:ins>
          </w:p>
        </w:tc>
      </w:tr>
      <w:tr w:rsidR="008149C9" w:rsidRPr="00F37889" w:rsidTr="00D92571">
        <w:trPr>
          <w:ins w:id="81" w:author="Lisa Wald" w:date="2016-06-06T15:21:00Z"/>
        </w:trPr>
        <w:tc>
          <w:tcPr>
            <w:tcW w:w="9450" w:type="dxa"/>
          </w:tcPr>
          <w:p w:rsidR="008149C9" w:rsidRPr="00F37889" w:rsidRDefault="008149C9" w:rsidP="008149C9">
            <w:pPr>
              <w:numPr>
                <w:ilvl w:val="1"/>
                <w:numId w:val="13"/>
              </w:numPr>
              <w:ind w:left="360"/>
              <w:contextualSpacing/>
              <w:rPr>
                <w:ins w:id="82" w:author="Lisa Wald" w:date="2016-06-06T15:21:00Z"/>
              </w:rPr>
            </w:pPr>
            <w:ins w:id="83" w:author="Lisa Wald" w:date="2016-06-06T15:21:00Z">
              <w:r w:rsidRPr="00F37889">
                <w:t xml:space="preserve">How was the need for the proposed service identified? (check all that apply) </w:t>
              </w:r>
              <w:r w:rsidRPr="00F37889">
                <w:rPr>
                  <w:i/>
                </w:rPr>
                <w:t>Checkboxes</w:t>
              </w:r>
            </w:ins>
          </w:p>
          <w:p w:rsidR="008149C9" w:rsidRPr="00F37889" w:rsidRDefault="008149C9" w:rsidP="008149C9">
            <w:pPr>
              <w:numPr>
                <w:ilvl w:val="0"/>
                <w:numId w:val="12"/>
              </w:numPr>
              <w:ind w:left="720" w:hanging="180"/>
              <w:contextualSpacing/>
              <w:rPr>
                <w:ins w:id="84" w:author="Lisa Wald" w:date="2016-06-06T15:21:00Z"/>
              </w:rPr>
            </w:pPr>
            <w:ins w:id="85" w:author="Lisa Wald" w:date="2016-06-06T15:21:00Z">
              <w:r w:rsidRPr="00F37889">
                <w:t xml:space="preserve">UDS </w:t>
              </w:r>
              <w:r>
                <w:t>t</w:t>
              </w:r>
              <w:r w:rsidRPr="00F37889">
                <w:t xml:space="preserve">rend </w:t>
              </w:r>
              <w:r>
                <w:t>d</w:t>
              </w:r>
              <w:r w:rsidRPr="00F37889">
                <w:t>ata and/or a needs assessment indicat</w:t>
              </w:r>
              <w:r>
                <w:t>e</w:t>
              </w:r>
              <w:r w:rsidRPr="00F37889">
                <w:t xml:space="preserve"> a high need for </w:t>
              </w:r>
              <w:r>
                <w:t xml:space="preserve">the </w:t>
              </w:r>
              <w:r w:rsidRPr="00F37889">
                <w:t>service</w:t>
              </w:r>
              <w:r>
                <w:t>.</w:t>
              </w:r>
            </w:ins>
          </w:p>
          <w:p w:rsidR="008149C9" w:rsidRPr="00F37889" w:rsidRDefault="008149C9" w:rsidP="008149C9">
            <w:pPr>
              <w:numPr>
                <w:ilvl w:val="0"/>
                <w:numId w:val="12"/>
              </w:numPr>
              <w:ind w:left="720" w:hanging="180"/>
              <w:contextualSpacing/>
              <w:rPr>
                <w:ins w:id="86" w:author="Lisa Wald" w:date="2016-06-06T15:21:00Z"/>
              </w:rPr>
            </w:pPr>
            <w:ins w:id="87" w:author="Lisa Wald" w:date="2016-06-06T15:21:00Z">
              <w:r w:rsidRPr="00F37889">
                <w:t>Community</w:t>
              </w:r>
              <w:r>
                <w:t xml:space="preserve">-based </w:t>
              </w:r>
              <w:r w:rsidRPr="00F37889">
                <w:t>data such as survey, focus group, request from community group, etc.</w:t>
              </w:r>
              <w:r>
                <w:t>,</w:t>
              </w:r>
              <w:r w:rsidRPr="00F37889">
                <w:t xml:space="preserve"> indicat</w:t>
              </w:r>
              <w:r>
                <w:t>e</w:t>
              </w:r>
              <w:r w:rsidRPr="00F37889">
                <w:t xml:space="preserve"> a high need for </w:t>
              </w:r>
              <w:r>
                <w:t xml:space="preserve">the </w:t>
              </w:r>
              <w:r w:rsidRPr="00F37889">
                <w:t>service</w:t>
              </w:r>
              <w:r>
                <w:t>.</w:t>
              </w:r>
            </w:ins>
          </w:p>
          <w:p w:rsidR="008149C9" w:rsidRPr="00F37889" w:rsidRDefault="008149C9" w:rsidP="008149C9">
            <w:pPr>
              <w:numPr>
                <w:ilvl w:val="0"/>
                <w:numId w:val="12"/>
              </w:numPr>
              <w:ind w:left="720" w:hanging="180"/>
              <w:contextualSpacing/>
              <w:rPr>
                <w:ins w:id="88" w:author="Lisa Wald" w:date="2016-06-06T15:21:00Z"/>
              </w:rPr>
            </w:pPr>
            <w:ins w:id="89" w:author="Lisa Wald" w:date="2016-06-06T15:21:00Z">
              <w:r w:rsidRPr="00F37889">
                <w:t>An existing</w:t>
              </w:r>
              <w:r>
                <w:t xml:space="preserve"> provider</w:t>
              </w:r>
              <w:r w:rsidRPr="00F37889">
                <w:t xml:space="preserve"> is closing </w:t>
              </w:r>
              <w:r>
                <w:t xml:space="preserve">a site </w:t>
              </w:r>
              <w:r w:rsidRPr="00F37889">
                <w:t xml:space="preserve">and/or is no longer offering the service to </w:t>
              </w:r>
              <w:r>
                <w:t>the patient population</w:t>
              </w:r>
              <w:r w:rsidRPr="00F37889">
                <w:t>.</w:t>
              </w:r>
            </w:ins>
          </w:p>
          <w:p w:rsidR="008149C9" w:rsidRPr="00F37889" w:rsidRDefault="008149C9" w:rsidP="008149C9">
            <w:pPr>
              <w:numPr>
                <w:ilvl w:val="0"/>
                <w:numId w:val="12"/>
              </w:numPr>
              <w:ind w:left="720" w:hanging="180"/>
              <w:contextualSpacing/>
              <w:rPr>
                <w:ins w:id="90" w:author="Lisa Wald" w:date="2016-06-06T15:21:00Z"/>
              </w:rPr>
            </w:pPr>
            <w:ins w:id="91" w:author="Lisa Wald" w:date="2016-06-06T15:21:00Z">
              <w:r w:rsidRPr="00F37889">
                <w:t xml:space="preserve">Other – describe: </w:t>
              </w:r>
              <w:r w:rsidRPr="00F37889">
                <w:rPr>
                  <w:i/>
                </w:rPr>
                <w:t>requires narrative response</w:t>
              </w:r>
            </w:ins>
          </w:p>
        </w:tc>
      </w:tr>
      <w:tr w:rsidR="008149C9" w:rsidRPr="00F37889" w:rsidTr="00D92571">
        <w:trPr>
          <w:ins w:id="92" w:author="Lisa Wald" w:date="2016-06-06T15:21:00Z"/>
        </w:trPr>
        <w:tc>
          <w:tcPr>
            <w:tcW w:w="9450" w:type="dxa"/>
          </w:tcPr>
          <w:p w:rsidR="008149C9" w:rsidRPr="00DE130F" w:rsidRDefault="008149C9" w:rsidP="008149C9">
            <w:pPr>
              <w:numPr>
                <w:ilvl w:val="1"/>
                <w:numId w:val="13"/>
              </w:numPr>
              <w:ind w:left="360"/>
              <w:contextualSpacing/>
              <w:rPr>
                <w:ins w:id="93" w:author="Lisa Wald" w:date="2016-06-06T15:21:00Z"/>
                <w:rFonts w:eastAsiaTheme="minorEastAsia"/>
                <w:color w:val="000000"/>
              </w:rPr>
            </w:pPr>
            <w:ins w:id="94" w:author="Lisa Wald" w:date="2016-06-06T15:21:00Z">
              <w:r w:rsidRPr="00F37889">
                <w:rPr>
                  <w:rFonts w:eastAsiaTheme="minorEastAsia"/>
                  <w:color w:val="000000"/>
                </w:rPr>
                <w:t xml:space="preserve">Provide evidence that the proposed service </w:t>
              </w:r>
              <w:r>
                <w:rPr>
                  <w:rFonts w:eastAsiaTheme="minorEastAsia"/>
                  <w:color w:val="000000"/>
                </w:rPr>
                <w:t>will meet the health needs of the population served by the health center. Provide data only for the new service.</w:t>
              </w:r>
            </w:ins>
          </w:p>
          <w:p w:rsidR="008149C9" w:rsidRPr="00F37889" w:rsidRDefault="008149C9" w:rsidP="00D92571">
            <w:pPr>
              <w:tabs>
                <w:tab w:val="left" w:pos="564"/>
              </w:tabs>
              <w:rPr>
                <w:ins w:id="95" w:author="Lisa Wald" w:date="2016-06-06T15:21:00Z"/>
                <w:rFonts w:eastAsiaTheme="minorEastAsia"/>
                <w:color w:val="000000"/>
              </w:rPr>
            </w:pPr>
            <w:ins w:id="96" w:author="Lisa Wald" w:date="2016-06-06T15:21:00Z">
              <w:r w:rsidRPr="00F37889">
                <w:rPr>
                  <w:rFonts w:eastAsiaTheme="minorEastAsia"/>
                  <w:color w:val="000000"/>
                </w:rPr>
                <w:t>Total number of patients projected to be served annually:</w:t>
              </w:r>
            </w:ins>
          </w:p>
          <w:p w:rsidR="008149C9" w:rsidRPr="00F37889" w:rsidRDefault="008149C9" w:rsidP="00D92571">
            <w:pPr>
              <w:ind w:left="360"/>
              <w:rPr>
                <w:ins w:id="97" w:author="Lisa Wald" w:date="2016-06-06T15:21:00Z"/>
                <w:rFonts w:eastAsiaTheme="minorEastAsia"/>
                <w:color w:val="000000"/>
              </w:rPr>
            </w:pPr>
            <w:ins w:id="98" w:author="Lisa Wald" w:date="2016-06-06T15:21:00Z">
              <w:r w:rsidRPr="00F37889">
                <w:rPr>
                  <w:rFonts w:eastAsiaTheme="minorEastAsia"/>
                  <w:color w:val="000000"/>
                </w:rPr>
                <w:t>New patients____</w:t>
              </w:r>
            </w:ins>
          </w:p>
          <w:p w:rsidR="008149C9" w:rsidRPr="00F37889" w:rsidRDefault="008149C9" w:rsidP="00D92571">
            <w:pPr>
              <w:ind w:left="360"/>
              <w:rPr>
                <w:ins w:id="99" w:author="Lisa Wald" w:date="2016-06-06T15:21:00Z"/>
                <w:rFonts w:eastAsiaTheme="minorEastAsia"/>
                <w:color w:val="000000"/>
              </w:rPr>
            </w:pPr>
            <w:ins w:id="100" w:author="Lisa Wald" w:date="2016-06-06T15:21:00Z">
              <w:r w:rsidRPr="00F37889">
                <w:rPr>
                  <w:rFonts w:eastAsiaTheme="minorEastAsia"/>
                  <w:color w:val="000000"/>
                </w:rPr>
                <w:t>Existing patients____</w:t>
              </w:r>
            </w:ins>
          </w:p>
          <w:p w:rsidR="008149C9" w:rsidRPr="00F37889" w:rsidRDefault="008149C9" w:rsidP="00D92571">
            <w:pPr>
              <w:tabs>
                <w:tab w:val="left" w:pos="564"/>
              </w:tabs>
              <w:ind w:left="360"/>
              <w:rPr>
                <w:ins w:id="101" w:author="Lisa Wald" w:date="2016-06-06T15:21:00Z"/>
                <w:rFonts w:cs="Times New Roman"/>
              </w:rPr>
            </w:pPr>
            <w:ins w:id="102" w:author="Lisa Wald" w:date="2016-06-06T15:21:00Z">
              <w:r w:rsidRPr="00F37889">
                <w:t>Of the total projected patients, anticipated % of patients with incomes at or below 200% of the Federal Poverty Guidelines</w:t>
              </w:r>
              <w:r w:rsidRPr="00F37889">
                <w:rPr>
                  <w:rFonts w:cs="Times New Roman"/>
                </w:rPr>
                <w:t>: ____</w:t>
              </w:r>
            </w:ins>
          </w:p>
          <w:p w:rsidR="008149C9" w:rsidRPr="00F37889" w:rsidRDefault="008149C9" w:rsidP="00D92571">
            <w:pPr>
              <w:tabs>
                <w:tab w:val="left" w:pos="564"/>
              </w:tabs>
              <w:ind w:left="360"/>
              <w:rPr>
                <w:ins w:id="103" w:author="Lisa Wald" w:date="2016-06-06T15:21:00Z"/>
                <w:rFonts w:eastAsiaTheme="minorEastAsia"/>
                <w:color w:val="000000"/>
              </w:rPr>
            </w:pPr>
            <w:ins w:id="104" w:author="Lisa Wald" w:date="2016-06-06T15:21:00Z">
              <w:r w:rsidRPr="00F37889">
                <w:rPr>
                  <w:rFonts w:eastAsiaTheme="minorEastAsia"/>
                  <w:color w:val="000000"/>
                </w:rPr>
                <w:t>Briefly explain how these projections were derived:</w:t>
              </w:r>
              <w:r>
                <w:rPr>
                  <w:rFonts w:eastAsiaTheme="minorEastAsia"/>
                  <w:color w:val="000000"/>
                </w:rPr>
                <w:t xml:space="preserve"> </w:t>
              </w:r>
              <w:r w:rsidRPr="00F37889">
                <w:rPr>
                  <w:rFonts w:eastAsiaTheme="minorEastAsia"/>
                  <w:color w:val="000000"/>
                </w:rPr>
                <w:t>_________________________</w:t>
              </w:r>
            </w:ins>
          </w:p>
        </w:tc>
      </w:tr>
      <w:tr w:rsidR="008149C9" w:rsidRPr="00F37889" w:rsidTr="00D92571">
        <w:trPr>
          <w:ins w:id="105" w:author="Lisa Wald" w:date="2016-06-06T15:21:00Z"/>
        </w:trPr>
        <w:tc>
          <w:tcPr>
            <w:tcW w:w="9450" w:type="dxa"/>
          </w:tcPr>
          <w:p w:rsidR="008149C9" w:rsidRPr="000346B9" w:rsidRDefault="008149C9" w:rsidP="008149C9">
            <w:pPr>
              <w:numPr>
                <w:ilvl w:val="1"/>
                <w:numId w:val="13"/>
              </w:numPr>
              <w:ind w:left="360"/>
              <w:contextualSpacing/>
              <w:rPr>
                <w:ins w:id="106" w:author="Lisa Wald" w:date="2016-06-06T15:21:00Z"/>
                <w:b/>
              </w:rPr>
            </w:pPr>
            <w:ins w:id="107" w:author="Lisa Wald" w:date="2016-06-06T15:21:00Z">
              <w:r w:rsidRPr="00F37889">
                <w:t xml:space="preserve">Using the most recent UDS data and/or other data specific </w:t>
              </w:r>
              <w:r>
                <w:t>for the</w:t>
              </w:r>
              <w:r w:rsidRPr="00F37889">
                <w:t xml:space="preserve"> patient population and/or service area, describe any </w:t>
              </w:r>
              <w:r w:rsidRPr="00F37889">
                <w:rPr>
                  <w:u w:val="single"/>
                </w:rPr>
                <w:t>demographic characteristics</w:t>
              </w:r>
              <w:r w:rsidRPr="00F37889">
                <w:t xml:space="preserve"> (e.g.</w:t>
              </w:r>
              <w:r>
                <w:t>,</w:t>
              </w:r>
              <w:r w:rsidRPr="00F37889">
                <w:t xml:space="preserve"> age range, gender(s), race/ethnicity) and </w:t>
              </w:r>
              <w:r w:rsidRPr="00F37889">
                <w:rPr>
                  <w:u w:val="single"/>
                </w:rPr>
                <w:t xml:space="preserve">associated risk factors </w:t>
              </w:r>
              <w:r w:rsidRPr="00F37889">
                <w:t xml:space="preserve"> (e.g., occupational, environmental, behavioral, social/cultural, housing status) that </w:t>
              </w:r>
              <w:r>
                <w:t>demonstrate</w:t>
              </w:r>
              <w:r w:rsidRPr="00F37889">
                <w:t xml:space="preserve"> the need for and/or benefit of the proposed service. </w:t>
              </w:r>
            </w:ins>
          </w:p>
          <w:p w:rsidR="008149C9" w:rsidRPr="00F37889" w:rsidRDefault="008149C9" w:rsidP="00D92571">
            <w:pPr>
              <w:ind w:left="360"/>
              <w:contextualSpacing/>
              <w:rPr>
                <w:ins w:id="108" w:author="Lisa Wald" w:date="2016-06-06T15:21:00Z"/>
                <w:b/>
              </w:rPr>
            </w:pPr>
            <w:ins w:id="109" w:author="Lisa Wald" w:date="2016-06-06T15:21:00Z">
              <w:r w:rsidRPr="00F37889">
                <w:rPr>
                  <w:i/>
                </w:rPr>
                <w:t>Requires narrative response</w:t>
              </w:r>
            </w:ins>
          </w:p>
        </w:tc>
      </w:tr>
      <w:tr w:rsidR="008149C9" w:rsidRPr="00F37889" w:rsidTr="00D92571">
        <w:trPr>
          <w:ins w:id="110" w:author="Lisa Wald" w:date="2016-06-06T15:21:00Z"/>
        </w:trPr>
        <w:tc>
          <w:tcPr>
            <w:tcW w:w="9450" w:type="dxa"/>
          </w:tcPr>
          <w:p w:rsidR="008149C9" w:rsidRPr="00F37889" w:rsidRDefault="008149C9" w:rsidP="008149C9">
            <w:pPr>
              <w:numPr>
                <w:ilvl w:val="1"/>
                <w:numId w:val="13"/>
              </w:numPr>
              <w:ind w:left="360"/>
              <w:contextualSpacing/>
              <w:rPr>
                <w:ins w:id="111" w:author="Lisa Wald" w:date="2016-06-06T15:21:00Z"/>
              </w:rPr>
            </w:pPr>
            <w:ins w:id="112" w:author="Lisa Wald" w:date="2016-06-06T15:21:00Z">
              <w:r w:rsidRPr="00F37889">
                <w:rPr>
                  <w:i/>
                </w:rPr>
                <w:t>If specialty selected on 5A</w:t>
              </w:r>
            </w:ins>
          </w:p>
          <w:p w:rsidR="008149C9" w:rsidRPr="00F37889" w:rsidRDefault="008149C9" w:rsidP="00D92571">
            <w:pPr>
              <w:contextualSpacing/>
              <w:rPr>
                <w:ins w:id="113" w:author="Lisa Wald" w:date="2016-06-06T15:21:00Z"/>
              </w:rPr>
            </w:pPr>
            <w:ins w:id="114" w:author="Lisa Wald" w:date="2016-06-06T15:21:00Z">
              <w:r w:rsidRPr="00F37889">
                <w:t xml:space="preserve">Specialty Service and Support of Primary Care: </w:t>
              </w:r>
              <w:r>
                <w:t>Discuss</w:t>
              </w:r>
              <w:r w:rsidRPr="00F37889">
                <w:t xml:space="preserve"> how the proposed specialty service will:</w:t>
              </w:r>
            </w:ins>
          </w:p>
          <w:p w:rsidR="008149C9" w:rsidRPr="00F37889" w:rsidRDefault="008149C9" w:rsidP="008149C9">
            <w:pPr>
              <w:numPr>
                <w:ilvl w:val="0"/>
                <w:numId w:val="11"/>
              </w:numPr>
              <w:ind w:left="360" w:hanging="180"/>
              <w:contextualSpacing/>
              <w:rPr>
                <w:ins w:id="115" w:author="Lisa Wald" w:date="2016-06-06T15:21:00Z"/>
              </w:rPr>
            </w:pPr>
            <w:ins w:id="116" w:author="Lisa Wald" w:date="2016-06-06T15:21:00Z">
              <w:r w:rsidRPr="00F37889">
                <w:lastRenderedPageBreak/>
                <w:t xml:space="preserve">Support the provision of the </w:t>
              </w:r>
              <w:r>
                <w:t xml:space="preserve">health center’s </w:t>
              </w:r>
              <w:r w:rsidRPr="00F37889">
                <w:t>required primary care services</w:t>
              </w:r>
              <w:r>
                <w:t>; and</w:t>
              </w:r>
            </w:ins>
          </w:p>
          <w:p w:rsidR="008149C9" w:rsidRPr="00F37889" w:rsidRDefault="008149C9" w:rsidP="008149C9">
            <w:pPr>
              <w:numPr>
                <w:ilvl w:val="0"/>
                <w:numId w:val="11"/>
              </w:numPr>
              <w:ind w:left="360" w:hanging="180"/>
              <w:contextualSpacing/>
              <w:rPr>
                <w:ins w:id="117" w:author="Lisa Wald" w:date="2016-06-06T15:21:00Z"/>
              </w:rPr>
            </w:pPr>
            <w:ins w:id="118" w:author="Lisa Wald" w:date="2016-06-06T15:21:00Z">
              <w:r w:rsidRPr="00F37889">
                <w:t>Function as a logical extension of these required primary care services.</w:t>
              </w:r>
            </w:ins>
          </w:p>
          <w:p w:rsidR="008149C9" w:rsidRDefault="008149C9" w:rsidP="00D92571">
            <w:pPr>
              <w:contextualSpacing/>
              <w:rPr>
                <w:ins w:id="119" w:author="Lisa Wald" w:date="2016-06-06T15:21:00Z"/>
                <w:b/>
              </w:rPr>
            </w:pPr>
            <w:ins w:id="120" w:author="Lisa Wald" w:date="2016-06-06T15:21:00Z">
              <w:r w:rsidRPr="00F37889">
                <w:t xml:space="preserve">Note that </w:t>
              </w:r>
              <w:r>
                <w:t xml:space="preserve">not all specialist care is </w:t>
              </w:r>
              <w:r w:rsidRPr="00F37889">
                <w:t xml:space="preserve">appropriate for inclusion within the federal </w:t>
              </w:r>
              <w:r>
                <w:t xml:space="preserve">Health Center Program </w:t>
              </w:r>
              <w:r w:rsidRPr="00F37889">
                <w:t>scope of project</w:t>
              </w:r>
              <w:r>
                <w:t xml:space="preserve"> (e.g., inpatient/</w:t>
              </w:r>
              <w:r w:rsidRPr="00F37889">
                <w:t>hospital</w:t>
              </w:r>
              <w:r>
                <w:t>-</w:t>
              </w:r>
              <w:r w:rsidRPr="00F37889">
                <w:t xml:space="preserve">based services </w:t>
              </w:r>
              <w:r>
                <w:t>such as</w:t>
              </w:r>
              <w:r w:rsidRPr="00F37889">
                <w:t xml:space="preserve"> </w:t>
              </w:r>
              <w:r>
                <w:t>c</w:t>
              </w:r>
              <w:r w:rsidRPr="00F37889">
                <w:t xml:space="preserve">ritical </w:t>
              </w:r>
              <w:r>
                <w:t>c</w:t>
              </w:r>
              <w:r w:rsidRPr="00F37889">
                <w:t>are</w:t>
              </w:r>
              <w:r>
                <w:t xml:space="preserve"> and</w:t>
              </w:r>
              <w:r w:rsidRPr="00F37889">
                <w:t xml:space="preserve"> chemotherapy infusion</w:t>
              </w:r>
              <w:r>
                <w:t>)</w:t>
              </w:r>
              <w:r>
                <w:rPr>
                  <w:b/>
                </w:rPr>
                <w:t>.</w:t>
              </w:r>
            </w:ins>
          </w:p>
          <w:p w:rsidR="008149C9" w:rsidRPr="00F37889" w:rsidRDefault="008149C9" w:rsidP="00D92571">
            <w:pPr>
              <w:contextualSpacing/>
              <w:rPr>
                <w:ins w:id="121" w:author="Lisa Wald" w:date="2016-06-06T15:21:00Z"/>
                <w:i/>
              </w:rPr>
            </w:pPr>
            <w:ins w:id="122" w:author="Lisa Wald" w:date="2016-06-06T15:21:00Z">
              <w:r w:rsidRPr="00F37889">
                <w:rPr>
                  <w:i/>
                </w:rPr>
                <w:t>Requires narrative response</w:t>
              </w:r>
            </w:ins>
          </w:p>
        </w:tc>
      </w:tr>
      <w:tr w:rsidR="008149C9" w:rsidRPr="00F37889" w:rsidTr="00D92571">
        <w:trPr>
          <w:ins w:id="123" w:author="Lisa Wald" w:date="2016-06-06T15:21:00Z"/>
        </w:trPr>
        <w:tc>
          <w:tcPr>
            <w:tcW w:w="9450" w:type="dxa"/>
          </w:tcPr>
          <w:p w:rsidR="008149C9" w:rsidRPr="00F37889" w:rsidRDefault="008149C9" w:rsidP="008149C9">
            <w:pPr>
              <w:numPr>
                <w:ilvl w:val="1"/>
                <w:numId w:val="13"/>
              </w:numPr>
              <w:ind w:left="360"/>
              <w:contextualSpacing/>
              <w:rPr>
                <w:ins w:id="124" w:author="Lisa Wald" w:date="2016-06-06T15:21:00Z"/>
                <w:i/>
              </w:rPr>
            </w:pPr>
            <w:ins w:id="125" w:author="Lisa Wald" w:date="2016-06-06T15:21:00Z">
              <w:r w:rsidRPr="00F37889">
                <w:lastRenderedPageBreak/>
                <w:t xml:space="preserve">ACCESS FOR CURRENT PATIENTS: </w:t>
              </w:r>
              <w:r>
                <w:t xml:space="preserve"> Demonstrate how </w:t>
              </w:r>
              <w:r w:rsidRPr="00F37889">
                <w:t xml:space="preserve">the health center </w:t>
              </w:r>
              <w:r>
                <w:t xml:space="preserve">will ensure </w:t>
              </w:r>
              <w:r w:rsidRPr="00F37889">
                <w:t>all current patients will have access to the proposed new service</w:t>
              </w:r>
              <w:r>
                <w:t>.</w:t>
              </w:r>
              <w:r w:rsidRPr="00F37889">
                <w:t xml:space="preserve"> Check all that apply. </w:t>
              </w:r>
              <w:r w:rsidRPr="00F37889">
                <w:rPr>
                  <w:i/>
                </w:rPr>
                <w:t>Multiple choice checkboxes.</w:t>
              </w:r>
            </w:ins>
          </w:p>
          <w:p w:rsidR="008149C9" w:rsidRPr="00F37889" w:rsidRDefault="008149C9" w:rsidP="008149C9">
            <w:pPr>
              <w:numPr>
                <w:ilvl w:val="1"/>
                <w:numId w:val="15"/>
              </w:numPr>
              <w:ind w:left="540"/>
              <w:contextualSpacing/>
              <w:rPr>
                <w:ins w:id="126" w:author="Lisa Wald" w:date="2016-06-06T15:21:00Z"/>
              </w:rPr>
            </w:pPr>
            <w:ins w:id="127" w:author="Lisa Wald" w:date="2016-06-06T15:21:00Z">
              <w:r w:rsidRPr="00F37889">
                <w:t>This service is being provided at all existing site(s)</w:t>
              </w:r>
            </w:ins>
          </w:p>
          <w:p w:rsidR="008149C9" w:rsidRPr="00F37889" w:rsidRDefault="008149C9" w:rsidP="008149C9">
            <w:pPr>
              <w:numPr>
                <w:ilvl w:val="1"/>
                <w:numId w:val="15"/>
              </w:numPr>
              <w:ind w:left="540"/>
              <w:contextualSpacing/>
              <w:rPr>
                <w:ins w:id="128" w:author="Lisa Wald" w:date="2016-06-06T15:21:00Z"/>
              </w:rPr>
            </w:pPr>
            <w:ins w:id="129" w:author="Lisa Wald" w:date="2016-06-06T15:21:00Z">
              <w:r w:rsidRPr="00F37889">
                <w:t>Provider(s) will travel between sites</w:t>
              </w:r>
            </w:ins>
          </w:p>
          <w:p w:rsidR="008149C9" w:rsidRPr="00F37889" w:rsidRDefault="008149C9" w:rsidP="008149C9">
            <w:pPr>
              <w:numPr>
                <w:ilvl w:val="1"/>
                <w:numId w:val="15"/>
              </w:numPr>
              <w:ind w:left="540"/>
              <w:contextualSpacing/>
              <w:rPr>
                <w:ins w:id="130" w:author="Lisa Wald" w:date="2016-06-06T15:21:00Z"/>
              </w:rPr>
            </w:pPr>
            <w:ins w:id="131" w:author="Lisa Wald" w:date="2016-06-06T15:21:00Z">
              <w:r w:rsidRPr="00F37889">
                <w:t>Patient transportation will be provided between sites</w:t>
              </w:r>
            </w:ins>
          </w:p>
          <w:p w:rsidR="008149C9" w:rsidRPr="00F37889" w:rsidRDefault="008149C9" w:rsidP="008149C9">
            <w:pPr>
              <w:numPr>
                <w:ilvl w:val="1"/>
                <w:numId w:val="15"/>
              </w:numPr>
              <w:ind w:left="540"/>
              <w:contextualSpacing/>
              <w:rPr>
                <w:ins w:id="132" w:author="Lisa Wald" w:date="2016-06-06T15:21:00Z"/>
              </w:rPr>
            </w:pPr>
            <w:ins w:id="133" w:author="Lisa Wald" w:date="2016-06-06T15:21:00Z">
              <w:r w:rsidRPr="00F37889">
                <w:t>Patient transportation will be provided to a non-health center site</w:t>
              </w:r>
            </w:ins>
          </w:p>
          <w:p w:rsidR="008149C9" w:rsidRPr="00F37889" w:rsidRDefault="008149C9" w:rsidP="008149C9">
            <w:pPr>
              <w:numPr>
                <w:ilvl w:val="1"/>
                <w:numId w:val="15"/>
              </w:numPr>
              <w:ind w:left="540"/>
              <w:contextualSpacing/>
              <w:rPr>
                <w:ins w:id="134" w:author="Lisa Wald" w:date="2016-06-06T15:21:00Z"/>
              </w:rPr>
            </w:pPr>
            <w:ins w:id="135" w:author="Lisa Wald" w:date="2016-06-06T15:21:00Z">
              <w:r w:rsidRPr="00F37889">
                <w:t xml:space="preserve">Other – please describe: </w:t>
              </w:r>
              <w:r w:rsidRPr="00F37889">
                <w:rPr>
                  <w:i/>
                </w:rPr>
                <w:t>requires narrative response</w:t>
              </w:r>
            </w:ins>
          </w:p>
        </w:tc>
      </w:tr>
      <w:tr w:rsidR="008149C9" w:rsidRPr="00F37889" w:rsidTr="00D92571">
        <w:trPr>
          <w:ins w:id="136" w:author="Lisa Wald" w:date="2016-06-06T15:21:00Z"/>
        </w:trPr>
        <w:tc>
          <w:tcPr>
            <w:tcW w:w="9450" w:type="dxa"/>
          </w:tcPr>
          <w:p w:rsidR="008149C9" w:rsidRDefault="008149C9" w:rsidP="008149C9">
            <w:pPr>
              <w:numPr>
                <w:ilvl w:val="1"/>
                <w:numId w:val="13"/>
              </w:numPr>
              <w:ind w:left="360"/>
              <w:contextualSpacing/>
              <w:rPr>
                <w:ins w:id="137" w:author="Lisa Wald" w:date="2016-06-06T15:21:00Z"/>
              </w:rPr>
            </w:pPr>
            <w:ins w:id="138" w:author="Lisa Wald" w:date="2016-06-06T15:21:00Z">
              <w:r w:rsidRPr="00F37889">
                <w:t>ACCESS FOR NEW PATIENTS:</w:t>
              </w:r>
              <w:r>
                <w:t xml:space="preserve"> </w:t>
              </w:r>
              <w:r w:rsidRPr="00F37889">
                <w:t xml:space="preserve">Describe how the health center will ensure any new patients </w:t>
              </w:r>
              <w:r>
                <w:t xml:space="preserve">accessing this new service will </w:t>
              </w:r>
              <w:r w:rsidRPr="00F37889">
                <w:t>have access to</w:t>
              </w:r>
              <w:r>
                <w:t xml:space="preserve"> the</w:t>
              </w:r>
              <w:r w:rsidRPr="00F37889">
                <w:t xml:space="preserve"> health center’s existing in scope services</w:t>
              </w:r>
              <w:r>
                <w:t xml:space="preserve"> (including coordination with primary care providers of new patients, if applicable)</w:t>
              </w:r>
              <w:r w:rsidRPr="00F37889">
                <w:t xml:space="preserve">. </w:t>
              </w:r>
            </w:ins>
          </w:p>
          <w:p w:rsidR="008149C9" w:rsidRPr="00F37889" w:rsidRDefault="008149C9" w:rsidP="00D92571">
            <w:pPr>
              <w:contextualSpacing/>
              <w:rPr>
                <w:ins w:id="139" w:author="Lisa Wald" w:date="2016-06-06T15:21:00Z"/>
              </w:rPr>
            </w:pPr>
            <w:ins w:id="140" w:author="Lisa Wald" w:date="2016-06-06T15:21:00Z">
              <w:r w:rsidRPr="00F37889">
                <w:rPr>
                  <w:i/>
                </w:rPr>
                <w:t>Requires narrative response.</w:t>
              </w:r>
            </w:ins>
          </w:p>
        </w:tc>
      </w:tr>
      <w:tr w:rsidR="008149C9" w:rsidRPr="00F37889" w:rsidTr="00D92571">
        <w:trPr>
          <w:trHeight w:val="359"/>
          <w:ins w:id="141" w:author="Lisa Wald" w:date="2016-06-06T15:21:00Z"/>
        </w:trPr>
        <w:tc>
          <w:tcPr>
            <w:tcW w:w="9450" w:type="dxa"/>
            <w:shd w:val="clear" w:color="auto" w:fill="BFBFBF" w:themeFill="background1" w:themeFillShade="BF"/>
          </w:tcPr>
          <w:p w:rsidR="008149C9" w:rsidRPr="00F37889" w:rsidRDefault="008149C9" w:rsidP="008149C9">
            <w:pPr>
              <w:numPr>
                <w:ilvl w:val="0"/>
                <w:numId w:val="13"/>
              </w:numPr>
              <w:rPr>
                <w:ins w:id="142" w:author="Lisa Wald" w:date="2016-06-06T15:21:00Z"/>
                <w:rFonts w:eastAsiaTheme="minorEastAsia"/>
                <w:color w:val="000000"/>
              </w:rPr>
            </w:pPr>
            <w:ins w:id="143" w:author="Lisa Wald" w:date="2016-06-06T15:21:00Z">
              <w:r w:rsidRPr="00F37889">
                <w:rPr>
                  <w:rFonts w:eastAsiaTheme="minorEastAsia"/>
                  <w:color w:val="000000"/>
                </w:rPr>
                <w:t>SERVICE DELIVERY METHOD AND LOCATION</w:t>
              </w:r>
              <w:r>
                <w:rPr>
                  <w:rFonts w:eastAsiaTheme="minorEastAsia"/>
                  <w:color w:val="000000"/>
                </w:rPr>
                <w:t xml:space="preserve"> (not required if health center is proposing to provide the service directly via Column I)</w:t>
              </w:r>
            </w:ins>
          </w:p>
        </w:tc>
      </w:tr>
      <w:tr w:rsidR="008149C9" w:rsidRPr="00F37889" w:rsidTr="00D92571">
        <w:trPr>
          <w:trHeight w:val="1250"/>
          <w:ins w:id="144" w:author="Lisa Wald" w:date="2016-06-06T15:21:00Z"/>
        </w:trPr>
        <w:tc>
          <w:tcPr>
            <w:tcW w:w="9450" w:type="dxa"/>
          </w:tcPr>
          <w:p w:rsidR="008149C9" w:rsidRPr="00F37889" w:rsidRDefault="008149C9" w:rsidP="00D92571">
            <w:pPr>
              <w:rPr>
                <w:ins w:id="145" w:author="Lisa Wald" w:date="2016-06-06T15:21:00Z"/>
                <w:b/>
              </w:rPr>
            </w:pPr>
            <w:ins w:id="146" w:author="Lisa Wald" w:date="2016-06-06T15:21:00Z">
              <w:r w:rsidRPr="00F37889">
                <w:rPr>
                  <w:b/>
                </w:rPr>
                <w:t xml:space="preserve">For Services Provided via </w:t>
              </w:r>
              <w:r w:rsidRPr="00F37889">
                <w:rPr>
                  <w:rFonts w:cs="Times New Roman"/>
                  <w:b/>
                  <w:bCs/>
                </w:rPr>
                <w:t>Formal Written Agreement</w:t>
              </w:r>
              <w:r>
                <w:rPr>
                  <w:rFonts w:cs="Times New Roman"/>
                  <w:b/>
                  <w:bCs/>
                </w:rPr>
                <w:t xml:space="preserve"> With the Health Center</w:t>
              </w:r>
              <w:r w:rsidRPr="00F37889">
                <w:rPr>
                  <w:rFonts w:cs="Times New Roman"/>
                  <w:b/>
                  <w:bCs/>
                </w:rPr>
                <w:t xml:space="preserve"> (Form 5A, Column II):</w:t>
              </w:r>
            </w:ins>
          </w:p>
          <w:p w:rsidR="008149C9" w:rsidRPr="00F37889" w:rsidRDefault="008149C9" w:rsidP="00D92571">
            <w:pPr>
              <w:rPr>
                <w:ins w:id="147" w:author="Lisa Wald" w:date="2016-06-06T15:21:00Z"/>
                <w:rFonts w:cs="Times New Roman"/>
              </w:rPr>
            </w:pPr>
            <w:ins w:id="148" w:author="Lisa Wald" w:date="2016-06-06T15:21:00Z">
              <w:r>
                <w:rPr>
                  <w:rFonts w:cs="Times New Roman"/>
                </w:rPr>
                <w:t xml:space="preserve">For a </w:t>
              </w:r>
              <w:r w:rsidRPr="00F37889">
                <w:rPr>
                  <w:rFonts w:cs="Times New Roman"/>
                </w:rPr>
                <w:t xml:space="preserve">proposed service provided via a </w:t>
              </w:r>
              <w:r w:rsidRPr="00F37889">
                <w:rPr>
                  <w:rFonts w:cs="Times New Roman"/>
                  <w:b/>
                  <w:bCs/>
                </w:rPr>
                <w:t>Formal Written Agreement</w:t>
              </w:r>
              <w:r w:rsidRPr="00F37889">
                <w:rPr>
                  <w:rFonts w:cs="Times New Roman"/>
                  <w:bCs/>
                </w:rPr>
                <w:t xml:space="preserve"> </w:t>
              </w:r>
              <w:r>
                <w:rPr>
                  <w:rFonts w:cs="Times New Roman"/>
                  <w:bCs/>
                </w:rPr>
                <w:t>(</w:t>
              </w:r>
              <w:r w:rsidRPr="00F37889">
                <w:rPr>
                  <w:rFonts w:cs="Times New Roman"/>
                </w:rPr>
                <w:t>where the health center is accountable for paying/billing for the direct care provided via the agreement</w:t>
              </w:r>
              <w:r>
                <w:rPr>
                  <w:rFonts w:cs="Times New Roman"/>
                </w:rPr>
                <w:t xml:space="preserve"> – </w:t>
              </w:r>
              <w:r w:rsidRPr="00F37889">
                <w:rPr>
                  <w:rFonts w:cs="Times New Roman"/>
                </w:rPr>
                <w:t xml:space="preserve">generally </w:t>
              </w:r>
              <w:r>
                <w:rPr>
                  <w:rFonts w:cs="Times New Roman"/>
                </w:rPr>
                <w:t xml:space="preserve">under </w:t>
              </w:r>
              <w:r w:rsidRPr="00F37889">
                <w:rPr>
                  <w:rFonts w:cs="Times New Roman"/>
                </w:rPr>
                <w:t>a contract)</w:t>
              </w:r>
              <w:r>
                <w:rPr>
                  <w:rFonts w:cs="Times New Roman"/>
                </w:rPr>
                <w:t>, describe</w:t>
              </w:r>
              <w:r w:rsidRPr="00F37889">
                <w:rPr>
                  <w:rFonts w:cs="Times New Roman"/>
                </w:rPr>
                <w:t>:</w:t>
              </w:r>
            </w:ins>
          </w:p>
          <w:p w:rsidR="008149C9" w:rsidRPr="00F37889" w:rsidRDefault="008149C9" w:rsidP="008149C9">
            <w:pPr>
              <w:numPr>
                <w:ilvl w:val="0"/>
                <w:numId w:val="16"/>
              </w:numPr>
              <w:rPr>
                <w:ins w:id="149" w:author="Lisa Wald" w:date="2016-06-06T15:21:00Z"/>
                <w:rFonts w:cs="Times New Roman"/>
              </w:rPr>
            </w:pPr>
            <w:ins w:id="150" w:author="Lisa Wald" w:date="2016-06-06T15:21:00Z">
              <w:r w:rsidRPr="00F37889">
                <w:rPr>
                  <w:rFonts w:cs="Times New Roman"/>
                </w:rPr>
                <w:t>The activities to be performed by the contractor/provider in the provision of the service</w:t>
              </w:r>
              <w:r>
                <w:rPr>
                  <w:rFonts w:cs="Times New Roman"/>
                </w:rPr>
                <w:t>;</w:t>
              </w:r>
            </w:ins>
          </w:p>
          <w:p w:rsidR="008149C9" w:rsidRPr="00F37889" w:rsidRDefault="008149C9" w:rsidP="008149C9">
            <w:pPr>
              <w:numPr>
                <w:ilvl w:val="0"/>
                <w:numId w:val="17"/>
              </w:numPr>
              <w:ind w:left="720"/>
              <w:rPr>
                <w:ins w:id="151" w:author="Lisa Wald" w:date="2016-06-06T15:21:00Z"/>
                <w:rFonts w:cs="Times New Roman"/>
              </w:rPr>
            </w:pPr>
            <w:ins w:id="152" w:author="Lisa Wald" w:date="2016-06-06T15:21:00Z">
              <w:r>
                <w:rPr>
                  <w:rFonts w:cs="Times New Roman"/>
                </w:rPr>
                <w:t>How t</w:t>
              </w:r>
              <w:r w:rsidRPr="00F37889">
                <w:rPr>
                  <w:rFonts w:cs="Times New Roman"/>
                </w:rPr>
                <w:t xml:space="preserve">he services provided </w:t>
              </w:r>
              <w:r>
                <w:rPr>
                  <w:rFonts w:cs="Times New Roman"/>
                </w:rPr>
                <w:t xml:space="preserve">under the agreement </w:t>
              </w:r>
              <w:r w:rsidRPr="00F37889">
                <w:rPr>
                  <w:rFonts w:cs="Times New Roman"/>
                </w:rPr>
                <w:t>will be documented in the health center patient record</w:t>
              </w:r>
              <w:r>
                <w:rPr>
                  <w:rFonts w:cs="Times New Roman"/>
                </w:rPr>
                <w:t>; and</w:t>
              </w:r>
            </w:ins>
          </w:p>
          <w:p w:rsidR="008149C9" w:rsidRPr="00F37889" w:rsidRDefault="008149C9" w:rsidP="008149C9">
            <w:pPr>
              <w:numPr>
                <w:ilvl w:val="0"/>
                <w:numId w:val="17"/>
              </w:numPr>
              <w:ind w:left="720"/>
              <w:contextualSpacing/>
              <w:rPr>
                <w:ins w:id="153" w:author="Lisa Wald" w:date="2016-06-06T15:21:00Z"/>
                <w:b/>
                <w:i/>
              </w:rPr>
            </w:pPr>
            <w:ins w:id="154" w:author="Lisa Wald" w:date="2016-06-06T15:21:00Z">
              <w:r>
                <w:rPr>
                  <w:rFonts w:cs="Times New Roman"/>
                </w:rPr>
                <w:t>How t</w:t>
              </w:r>
              <w:r w:rsidRPr="00F37889">
                <w:rPr>
                  <w:rFonts w:cs="Times New Roman"/>
                </w:rPr>
                <w:t>he health center will bill and/or pay for these services provided to health center patient</w:t>
              </w:r>
              <w:r>
                <w:rPr>
                  <w:rFonts w:cs="Times New Roman"/>
                </w:rPr>
                <w:t>s.</w:t>
              </w:r>
            </w:ins>
          </w:p>
          <w:p w:rsidR="008149C9" w:rsidRPr="00F37889" w:rsidRDefault="008149C9" w:rsidP="00D92571">
            <w:pPr>
              <w:rPr>
                <w:ins w:id="155" w:author="Lisa Wald" w:date="2016-06-06T15:21:00Z"/>
                <w:rFonts w:cs="Times New Roman"/>
                <w:i/>
              </w:rPr>
            </w:pPr>
            <w:ins w:id="156" w:author="Lisa Wald" w:date="2016-06-06T15:21:00Z">
              <w:r w:rsidRPr="00F37889">
                <w:rPr>
                  <w:rFonts w:cs="Times New Roman"/>
                  <w:i/>
                </w:rPr>
                <w:t xml:space="preserve">Requires narrative response </w:t>
              </w:r>
            </w:ins>
          </w:p>
          <w:p w:rsidR="008149C9" w:rsidRPr="00F37889" w:rsidRDefault="008149C9" w:rsidP="00D92571">
            <w:pPr>
              <w:rPr>
                <w:ins w:id="157" w:author="Lisa Wald" w:date="2016-06-06T15:21:00Z"/>
                <w:rFonts w:cs="Times New Roman"/>
                <w:i/>
              </w:rPr>
            </w:pPr>
            <w:ins w:id="158" w:author="Lisa Wald" w:date="2016-06-06T15:21:00Z">
              <w:r w:rsidRPr="00F37889">
                <w:rPr>
                  <w:rFonts w:cs="Times New Roman"/>
                  <w:i/>
                </w:rPr>
                <w:t>No attachment requested/required</w:t>
              </w:r>
            </w:ins>
          </w:p>
        </w:tc>
      </w:tr>
      <w:tr w:rsidR="008149C9" w:rsidRPr="00F37889" w:rsidTr="00D92571">
        <w:trPr>
          <w:trHeight w:val="1340"/>
          <w:ins w:id="159" w:author="Lisa Wald" w:date="2016-06-06T15:21:00Z"/>
        </w:trPr>
        <w:tc>
          <w:tcPr>
            <w:tcW w:w="9450" w:type="dxa"/>
          </w:tcPr>
          <w:p w:rsidR="008149C9" w:rsidRPr="00F37889" w:rsidRDefault="008149C9" w:rsidP="00D92571">
            <w:pPr>
              <w:rPr>
                <w:ins w:id="160" w:author="Lisa Wald" w:date="2016-06-06T15:21:00Z"/>
                <w:b/>
              </w:rPr>
            </w:pPr>
            <w:ins w:id="161" w:author="Lisa Wald" w:date="2016-06-06T15:21:00Z">
              <w:r w:rsidRPr="00F37889">
                <w:rPr>
                  <w:b/>
                </w:rPr>
                <w:t xml:space="preserve">For Services Provided via </w:t>
              </w:r>
              <w:r w:rsidRPr="00F37889">
                <w:rPr>
                  <w:rFonts w:cs="Times New Roman"/>
                  <w:b/>
                  <w:bCs/>
                </w:rPr>
                <w:t xml:space="preserve">Formal Written Referral Arrangement </w:t>
              </w:r>
              <w:r>
                <w:rPr>
                  <w:rFonts w:cs="Times New Roman"/>
                  <w:b/>
                  <w:bCs/>
                </w:rPr>
                <w:t xml:space="preserve">With the Health Center </w:t>
              </w:r>
              <w:r w:rsidRPr="00F37889">
                <w:rPr>
                  <w:rFonts w:cs="Times New Roman"/>
                  <w:b/>
                  <w:bCs/>
                </w:rPr>
                <w:t>(Form 5A, Column III):</w:t>
              </w:r>
            </w:ins>
          </w:p>
          <w:p w:rsidR="008149C9" w:rsidRPr="00F37889" w:rsidRDefault="008149C9" w:rsidP="00D92571">
            <w:pPr>
              <w:rPr>
                <w:ins w:id="162" w:author="Lisa Wald" w:date="2016-06-06T15:21:00Z"/>
                <w:rFonts w:cs="Times New Roman"/>
              </w:rPr>
            </w:pPr>
            <w:ins w:id="163" w:author="Lisa Wald" w:date="2016-06-06T15:21:00Z">
              <w:r>
                <w:rPr>
                  <w:rFonts w:cs="Times New Roman"/>
                </w:rPr>
                <w:t xml:space="preserve">For a </w:t>
              </w:r>
              <w:r w:rsidRPr="00F37889">
                <w:rPr>
                  <w:rFonts w:cs="Times New Roman"/>
                </w:rPr>
                <w:t xml:space="preserve">proposed service provided via a </w:t>
              </w:r>
              <w:r w:rsidRPr="00F37889">
                <w:rPr>
                  <w:rFonts w:cs="Times New Roman"/>
                  <w:b/>
                  <w:bCs/>
                </w:rPr>
                <w:t xml:space="preserve">Formal Written Referral Arrangement </w:t>
              </w:r>
              <w:r w:rsidRPr="00F25A3C">
                <w:rPr>
                  <w:rFonts w:cs="Times New Roman"/>
                  <w:bCs/>
                </w:rPr>
                <w:t>(</w:t>
              </w:r>
              <w:r w:rsidRPr="00F37889">
                <w:rPr>
                  <w:rFonts w:cs="Times New Roman"/>
                </w:rPr>
                <w:t xml:space="preserve">where the </w:t>
              </w:r>
              <w:r>
                <w:rPr>
                  <w:rFonts w:cs="Times New Roman"/>
                </w:rPr>
                <w:t xml:space="preserve">referral is within the scope of project but the </w:t>
              </w:r>
              <w:r w:rsidRPr="00F37889">
                <w:rPr>
                  <w:rFonts w:cs="Times New Roman"/>
                </w:rPr>
                <w:t xml:space="preserve">actual service is provided and paid/billed for by another entity (the referral provider) and thus the service itself is NOT included in the health center's scope of project </w:t>
              </w:r>
              <w:r w:rsidRPr="00F37889">
                <w:rPr>
                  <w:rFonts w:cs="Times New Roman"/>
                </w:rPr>
                <w:lastRenderedPageBreak/>
                <w:t>(Note:  The establishment of the actual referral arrangement and any follow-up care provided by the health center subsequent to the referral are included in scope)</w:t>
              </w:r>
              <w:r>
                <w:rPr>
                  <w:rFonts w:cs="Times New Roman"/>
                </w:rPr>
                <w:t>, d</w:t>
              </w:r>
              <w:r w:rsidRPr="00F37889">
                <w:rPr>
                  <w:rFonts w:cs="Times New Roman"/>
                </w:rPr>
                <w:t>escribe:</w:t>
              </w:r>
            </w:ins>
          </w:p>
          <w:p w:rsidR="008149C9" w:rsidRPr="00F37889" w:rsidRDefault="008149C9" w:rsidP="008149C9">
            <w:pPr>
              <w:numPr>
                <w:ilvl w:val="0"/>
                <w:numId w:val="18"/>
              </w:numPr>
              <w:rPr>
                <w:ins w:id="164" w:author="Lisa Wald" w:date="2016-06-06T15:21:00Z"/>
                <w:rFonts w:cs="Times New Roman"/>
              </w:rPr>
            </w:pPr>
            <w:ins w:id="165" w:author="Lisa Wald" w:date="2016-06-06T15:21:00Z">
              <w:r w:rsidRPr="00F37889">
                <w:rPr>
                  <w:rFonts w:cs="Times New Roman"/>
                </w:rPr>
                <w:t>How the referral arrangement is documented (i.e., via an MOU, MOA, or other formal agreement)</w:t>
              </w:r>
              <w:r>
                <w:rPr>
                  <w:rFonts w:cs="Times New Roman"/>
                </w:rPr>
                <w:t>;</w:t>
              </w:r>
              <w:r w:rsidRPr="00F37889">
                <w:rPr>
                  <w:rFonts w:cs="Times New Roman"/>
                </w:rPr>
                <w:t xml:space="preserve"> </w:t>
              </w:r>
            </w:ins>
          </w:p>
          <w:p w:rsidR="008149C9" w:rsidRPr="00F37889" w:rsidRDefault="008149C9" w:rsidP="008149C9">
            <w:pPr>
              <w:numPr>
                <w:ilvl w:val="0"/>
                <w:numId w:val="18"/>
              </w:numPr>
              <w:rPr>
                <w:ins w:id="166" w:author="Lisa Wald" w:date="2016-06-06T15:21:00Z"/>
                <w:rFonts w:cs="Times New Roman"/>
              </w:rPr>
            </w:pPr>
            <w:ins w:id="167" w:author="Lisa Wald" w:date="2016-06-06T15:21:00Z">
              <w:r w:rsidRPr="00F37889">
                <w:rPr>
                  <w:rFonts w:cs="Times New Roman"/>
                </w:rPr>
                <w:t>How the referral arrangement addresses the manner by which the referral will be made and managed</w:t>
              </w:r>
              <w:r>
                <w:rPr>
                  <w:rFonts w:cs="Times New Roman"/>
                </w:rPr>
                <w:t>; and</w:t>
              </w:r>
            </w:ins>
          </w:p>
          <w:p w:rsidR="008149C9" w:rsidRPr="00F37889" w:rsidRDefault="008149C9" w:rsidP="008149C9">
            <w:pPr>
              <w:numPr>
                <w:ilvl w:val="0"/>
                <w:numId w:val="18"/>
              </w:numPr>
              <w:rPr>
                <w:ins w:id="168" w:author="Lisa Wald" w:date="2016-06-06T15:21:00Z"/>
                <w:rFonts w:cs="Times New Roman"/>
              </w:rPr>
            </w:pPr>
            <w:ins w:id="169" w:author="Lisa Wald" w:date="2016-06-06T15:21:00Z">
              <w:r w:rsidRPr="00F37889">
                <w:rPr>
                  <w:rFonts w:cs="Times New Roman"/>
                </w:rPr>
                <w:t>How the referral arrangement addresses the tracking and referral of patients back to the health center for appropriate follow-up care.</w:t>
              </w:r>
            </w:ins>
          </w:p>
          <w:p w:rsidR="008149C9" w:rsidRPr="00F37889" w:rsidRDefault="008149C9" w:rsidP="00D92571">
            <w:pPr>
              <w:rPr>
                <w:ins w:id="170" w:author="Lisa Wald" w:date="2016-06-06T15:21:00Z"/>
                <w:rFonts w:cs="Times New Roman"/>
                <w:i/>
              </w:rPr>
            </w:pPr>
            <w:ins w:id="171" w:author="Lisa Wald" w:date="2016-06-06T15:21:00Z">
              <w:r w:rsidRPr="00F37889">
                <w:rPr>
                  <w:rFonts w:cs="Times New Roman"/>
                  <w:i/>
                </w:rPr>
                <w:t xml:space="preserve">Requires narrative response </w:t>
              </w:r>
            </w:ins>
          </w:p>
          <w:p w:rsidR="008149C9" w:rsidRPr="00F37889" w:rsidRDefault="008149C9" w:rsidP="00D92571">
            <w:pPr>
              <w:rPr>
                <w:ins w:id="172" w:author="Lisa Wald" w:date="2016-06-06T15:21:00Z"/>
                <w:rFonts w:cs="Times New Roman"/>
                <w:i/>
              </w:rPr>
            </w:pPr>
            <w:ins w:id="173" w:author="Lisa Wald" w:date="2016-06-06T15:21:00Z">
              <w:r w:rsidRPr="00F37889">
                <w:rPr>
                  <w:rFonts w:cs="Times New Roman"/>
                  <w:i/>
                </w:rPr>
                <w:t>No attachment requested/required</w:t>
              </w:r>
            </w:ins>
          </w:p>
        </w:tc>
      </w:tr>
    </w:tbl>
    <w:p w:rsidR="008149C9" w:rsidRDefault="008149C9" w:rsidP="008149C9">
      <w:pPr>
        <w:rPr>
          <w:ins w:id="174" w:author="Lisa Wald" w:date="2016-06-06T15:21:00Z"/>
          <w:rFonts w:ascii="Arial" w:hAnsi="Arial" w:cs="Arial"/>
          <w:color w:val="000000"/>
          <w:sz w:val="16"/>
          <w:szCs w:val="16"/>
        </w:rPr>
      </w:pPr>
    </w:p>
    <w:p w:rsidR="008149C9" w:rsidRDefault="008149C9" w:rsidP="008149C9">
      <w:pPr>
        <w:rPr>
          <w:ins w:id="175" w:author="Lisa Wald" w:date="2016-06-06T15:21:00Z"/>
        </w:rPr>
      </w:pPr>
      <w:ins w:id="176" w:author="Lisa Wald" w:date="2016-06-06T15:21:00Z">
        <w:r w:rsidRPr="006661EE">
          <w:rPr>
            <w:rFonts w:ascii="Arial" w:hAnsi="Arial" w:cs="Arial"/>
            <w:color w:val="000000"/>
            <w:sz w:val="16"/>
            <w:szCs w:val="16"/>
          </w:rPr>
          <w:t>Public Burden Statement: An agency may not conduct or sponsor, and a person is not required</w:t>
        </w:r>
        <w:r>
          <w:rPr>
            <w:rFonts w:ascii="Arial" w:hAnsi="Arial" w:cs="Arial"/>
            <w:color w:val="000000"/>
            <w:sz w:val="16"/>
            <w:szCs w:val="16"/>
          </w:rPr>
          <w:t xml:space="preserve"> to respond to, a collection of </w:t>
        </w:r>
        <w:r w:rsidRPr="006661EE">
          <w:rPr>
            <w:rFonts w:ascii="Arial" w:hAnsi="Arial" w:cs="Arial"/>
            <w:color w:val="000000"/>
            <w:sz w:val="16"/>
            <w:szCs w:val="16"/>
          </w:rPr>
          <w:t xml:space="preserve">information unless it displays a currently valid OMB control number. The OMB control number for this project is 0915-0285. Public reporting burden for this collection of information is estimated to average </w:t>
        </w:r>
        <w:r>
          <w:rPr>
            <w:rFonts w:ascii="Arial" w:hAnsi="Arial" w:cs="Arial"/>
            <w:color w:val="000000"/>
            <w:sz w:val="16"/>
            <w:szCs w:val="16"/>
          </w:rPr>
          <w:t>1 hour</w:t>
        </w:r>
        <w:r w:rsidRPr="006661EE">
          <w:rPr>
            <w:rFonts w:ascii="Arial" w:hAnsi="Arial" w:cs="Arial"/>
            <w:color w:val="000000"/>
            <w:sz w:val="16"/>
            <w:szCs w:val="16"/>
          </w:rPr>
          <w:t xml:space="preserve"> per response, including the time for reviewing instructions, searching existing data sources, </w:t>
        </w:r>
        <w:r w:rsidRPr="00E36D4F">
          <w:rPr>
            <w:rFonts w:ascii="Arial" w:hAnsi="Arial" w:cs="Arial"/>
            <w:sz w:val="16"/>
            <w:szCs w:val="16"/>
          </w:rPr>
          <w:t xml:space="preserve">and completing and reviewing the collection of information. Send comments regarding this burden estimate or any other aspect of this collection of information, including suggestions for reducing this burden, to HRSA Reports Clearance Officer, 5600 Fishers Lane, Room </w:t>
        </w:r>
        <w:r w:rsidRPr="00E36D4F">
          <w:rPr>
            <w:rFonts w:ascii="Arial" w:hAnsi="Arial" w:cs="Arial"/>
            <w:sz w:val="16"/>
          </w:rPr>
          <w:t>14N-39</w:t>
        </w:r>
        <w:r w:rsidRPr="00E36D4F">
          <w:rPr>
            <w:rFonts w:ascii="Arial" w:hAnsi="Arial" w:cs="Arial"/>
            <w:sz w:val="16"/>
            <w:szCs w:val="16"/>
          </w:rPr>
          <w:t>, Rockville, Maryland, 20857.</w:t>
        </w:r>
      </w:ins>
    </w:p>
    <w:p w:rsidR="00B9367F" w:rsidRDefault="00B9367F" w:rsidP="00B9367F"/>
    <w:tbl>
      <w:tblPr>
        <w:tblW w:w="4800" w:type="pct"/>
        <w:jc w:val="center"/>
        <w:tblCellSpacing w:w="0" w:type="dxa"/>
        <w:tblCellMar>
          <w:left w:w="0" w:type="dxa"/>
          <w:right w:w="0" w:type="dxa"/>
        </w:tblCellMar>
        <w:tblLook w:val="04A0" w:firstRow="1" w:lastRow="0" w:firstColumn="1" w:lastColumn="0" w:noHBand="0" w:noVBand="1"/>
      </w:tblPr>
      <w:tblGrid>
        <w:gridCol w:w="13843"/>
        <w:tblGridChange w:id="177">
          <w:tblGrid>
            <w:gridCol w:w="13843"/>
          </w:tblGrid>
        </w:tblGridChange>
      </w:tblGrid>
      <w:tr w:rsidR="00B9367F" w:rsidRPr="008F0FA5" w:rsidTr="00D92571">
        <w:trPr>
          <w:tblCellSpacing w:w="0" w:type="dxa"/>
          <w:jc w:val="center"/>
        </w:trPr>
        <w:tc>
          <w:tcPr>
            <w:tcW w:w="0" w:type="auto"/>
            <w:tcBorders>
              <w:top w:val="single" w:sz="4" w:space="0" w:color="auto"/>
              <w:left w:val="single" w:sz="4" w:space="0" w:color="auto"/>
              <w:bottom w:val="single" w:sz="4" w:space="0" w:color="auto"/>
              <w:right w:val="single" w:sz="4" w:space="0" w:color="auto"/>
            </w:tcBorders>
            <w:vAlign w:val="center"/>
          </w:tcPr>
          <w:tbl>
            <w:tblPr>
              <w:tblW w:w="5000" w:type="pct"/>
              <w:tblCellSpacing w:w="7" w:type="dxa"/>
              <w:tblCellMar>
                <w:top w:w="15" w:type="dxa"/>
                <w:left w:w="15" w:type="dxa"/>
                <w:bottom w:w="15" w:type="dxa"/>
                <w:right w:w="15" w:type="dxa"/>
              </w:tblCellMar>
              <w:tblLook w:val="04A0" w:firstRow="1" w:lastRow="0" w:firstColumn="1" w:lastColumn="0" w:noHBand="0" w:noVBand="1"/>
            </w:tblPr>
            <w:tblGrid>
              <w:gridCol w:w="13823"/>
            </w:tblGrid>
            <w:tr w:rsidR="00B9367F" w:rsidRPr="008F0FA5" w:rsidDel="00FA1497" w:rsidTr="00D92571">
              <w:trPr>
                <w:tblCellSpacing w:w="7" w:type="dxa"/>
                <w:del w:id="178" w:author="Lisa Wald" w:date="2016-06-06T15:21:00Z"/>
              </w:trPr>
              <w:tc>
                <w:tcPr>
                  <w:tcW w:w="0" w:type="auto"/>
                  <w:shd w:val="clear" w:color="auto" w:fill="CCCCCC"/>
                  <w:vAlign w:val="center"/>
                  <w:hideMark/>
                </w:tcPr>
                <w:tbl>
                  <w:tblPr>
                    <w:tblW w:w="5000" w:type="pct"/>
                    <w:tblCellSpacing w:w="0" w:type="dxa"/>
                    <w:tblCellMar>
                      <w:left w:w="0" w:type="dxa"/>
                      <w:right w:w="0" w:type="dxa"/>
                    </w:tblCellMar>
                    <w:tblLook w:val="04A0" w:firstRow="1" w:lastRow="0" w:firstColumn="1" w:lastColumn="0" w:noHBand="0" w:noVBand="1"/>
                  </w:tblPr>
                  <w:tblGrid>
                    <w:gridCol w:w="9635"/>
                    <w:gridCol w:w="4130"/>
                  </w:tblGrid>
                  <w:tr w:rsidR="00B9367F" w:rsidRPr="008F0FA5" w:rsidDel="00FA1497" w:rsidTr="00D92571">
                    <w:trPr>
                      <w:tblCellSpacing w:w="0" w:type="dxa"/>
                      <w:del w:id="179" w:author="Lisa Wald" w:date="2016-06-06T15:21:00Z"/>
                    </w:trPr>
                    <w:tc>
                      <w:tcPr>
                        <w:tcW w:w="0" w:type="auto"/>
                        <w:vAlign w:val="center"/>
                        <w:hideMark/>
                      </w:tcPr>
                      <w:p w:rsidR="00B9367F" w:rsidRPr="008F0FA5" w:rsidDel="00FA1497" w:rsidRDefault="00B9367F" w:rsidP="00D92571">
                        <w:pPr>
                          <w:rPr>
                            <w:del w:id="180" w:author="Lisa Wald" w:date="2016-06-06T15:21:00Z"/>
                            <w:rFonts w:ascii="Verdana" w:hAnsi="Verdana"/>
                            <w:sz w:val="20"/>
                            <w:szCs w:val="20"/>
                          </w:rPr>
                        </w:pPr>
                        <w:bookmarkStart w:id="181" w:name="_GoBack"/>
                        <w:bookmarkEnd w:id="181"/>
                        <w:del w:id="182" w:author="Lisa Wald" w:date="2016-06-06T15:21:00Z">
                          <w:r w:rsidRPr="008F0FA5" w:rsidDel="00FA1497">
                            <w:rPr>
                              <w:rFonts w:ascii="Verdana" w:hAnsi="Verdana"/>
                              <w:b/>
                              <w:bCs/>
                              <w:sz w:val="20"/>
                              <w:szCs w:val="20"/>
                            </w:rPr>
                            <w:delText>Change Checklist</w:delText>
                          </w:r>
                        </w:del>
                      </w:p>
                    </w:tc>
                    <w:tc>
                      <w:tcPr>
                        <w:tcW w:w="1500" w:type="pct"/>
                        <w:vAlign w:val="center"/>
                        <w:hideMark/>
                      </w:tcPr>
                      <w:p w:rsidR="00B9367F" w:rsidRPr="00E61941" w:rsidDel="00FA1497" w:rsidRDefault="00B9367F" w:rsidP="00D92571">
                        <w:pPr>
                          <w:jc w:val="right"/>
                          <w:rPr>
                            <w:del w:id="183" w:author="Lisa Wald" w:date="2016-06-06T15:21:00Z"/>
                            <w:rFonts w:ascii="Verdana" w:hAnsi="Verdana"/>
                            <w:color w:val="FF0000"/>
                            <w:sz w:val="20"/>
                            <w:szCs w:val="20"/>
                          </w:rPr>
                        </w:pPr>
                      </w:p>
                    </w:tc>
                  </w:tr>
                </w:tbl>
                <w:p w:rsidR="00B9367F" w:rsidRPr="008F0FA5" w:rsidDel="00FA1497" w:rsidRDefault="00B9367F" w:rsidP="00D92571">
                  <w:pPr>
                    <w:rPr>
                      <w:del w:id="184" w:author="Lisa Wald" w:date="2016-06-06T15:21:00Z"/>
                      <w:rFonts w:ascii="Verdana" w:hAnsi="Verdana"/>
                      <w:sz w:val="20"/>
                      <w:szCs w:val="20"/>
                    </w:rPr>
                  </w:pPr>
                </w:p>
              </w:tc>
            </w:tr>
            <w:tr w:rsidR="00B9367F" w:rsidRPr="008F0FA5" w:rsidDel="00FA1497" w:rsidTr="00D92571">
              <w:trPr>
                <w:tblCellSpacing w:w="7" w:type="dxa"/>
                <w:del w:id="185" w:author="Lisa Wald" w:date="2016-06-06T15:21:00Z"/>
              </w:trPr>
              <w:tc>
                <w:tcPr>
                  <w:tcW w:w="0" w:type="auto"/>
                  <w:shd w:val="clear" w:color="auto" w:fill="FFFFFF"/>
                  <w:vAlign w:val="center"/>
                  <w:hideMark/>
                </w:tcPr>
                <w:p w:rsidR="00B9367F" w:rsidRPr="008F0FA5" w:rsidDel="00FA1497" w:rsidRDefault="00B9367F" w:rsidP="00D92571">
                  <w:pPr>
                    <w:jc w:val="center"/>
                    <w:rPr>
                      <w:del w:id="186" w:author="Lisa Wald" w:date="2016-06-06T15:21:00Z"/>
                      <w:rFonts w:ascii="Verdana" w:hAnsi="Verdana"/>
                      <w:sz w:val="20"/>
                      <w:szCs w:val="20"/>
                    </w:rPr>
                  </w:pPr>
                </w:p>
                <w:tbl>
                  <w:tblPr>
                    <w:tblW w:w="4750" w:type="pct"/>
                    <w:jc w:val="center"/>
                    <w:tblCellSpacing w:w="0" w:type="dxa"/>
                    <w:tblCellMar>
                      <w:left w:w="0" w:type="dxa"/>
                      <w:right w:w="0" w:type="dxa"/>
                    </w:tblCellMar>
                    <w:tblLook w:val="04A0" w:firstRow="1" w:lastRow="0" w:firstColumn="1" w:lastColumn="0" w:noHBand="0" w:noVBand="1"/>
                  </w:tblPr>
                  <w:tblGrid>
                    <w:gridCol w:w="13077"/>
                  </w:tblGrid>
                  <w:tr w:rsidR="00B9367F" w:rsidRPr="008F0FA5" w:rsidDel="00FA1497" w:rsidTr="00D92571">
                    <w:trPr>
                      <w:tblCellSpacing w:w="0" w:type="dxa"/>
                      <w:jc w:val="center"/>
                      <w:del w:id="187" w:author="Lisa Wald" w:date="2016-06-06T15:21:00Z"/>
                    </w:trPr>
                    <w:tc>
                      <w:tcPr>
                        <w:tcW w:w="0" w:type="auto"/>
                        <w:vAlign w:val="center"/>
                        <w:hideMark/>
                      </w:tcPr>
                      <w:tbl>
                        <w:tblPr>
                          <w:tblW w:w="5000" w:type="pct"/>
                          <w:tblCellSpacing w:w="7" w:type="dxa"/>
                          <w:shd w:val="clear" w:color="auto" w:fill="000000"/>
                          <w:tblCellMar>
                            <w:top w:w="45" w:type="dxa"/>
                            <w:left w:w="45" w:type="dxa"/>
                            <w:bottom w:w="45" w:type="dxa"/>
                            <w:right w:w="45" w:type="dxa"/>
                          </w:tblCellMar>
                          <w:tblLook w:val="04A0" w:firstRow="1" w:lastRow="0" w:firstColumn="1" w:lastColumn="0" w:noHBand="0" w:noVBand="1"/>
                        </w:tblPr>
                        <w:tblGrid>
                          <w:gridCol w:w="6538"/>
                          <w:gridCol w:w="6539"/>
                        </w:tblGrid>
                        <w:tr w:rsidR="00B9367F" w:rsidRPr="008F0FA5" w:rsidDel="00FA1497" w:rsidTr="00D92571">
                          <w:trPr>
                            <w:tblCellSpacing w:w="7" w:type="dxa"/>
                            <w:del w:id="188" w:author="Lisa Wald" w:date="2016-06-06T15:21:00Z"/>
                          </w:trPr>
                          <w:tc>
                            <w:tcPr>
                              <w:tcW w:w="2500" w:type="pct"/>
                              <w:vMerge w:val="restart"/>
                              <w:shd w:val="clear" w:color="auto" w:fill="FFFFFF"/>
                              <w:vAlign w:val="center"/>
                              <w:hideMark/>
                            </w:tcPr>
                            <w:p w:rsidR="00B9367F" w:rsidRPr="008F0FA5" w:rsidDel="00FA1497" w:rsidRDefault="00B9367F" w:rsidP="00D92571">
                              <w:pPr>
                                <w:jc w:val="center"/>
                                <w:rPr>
                                  <w:del w:id="189" w:author="Lisa Wald" w:date="2016-06-06T15:21:00Z"/>
                                  <w:rFonts w:ascii="Verdana" w:hAnsi="Verdana"/>
                                  <w:sz w:val="20"/>
                                  <w:szCs w:val="20"/>
                                </w:rPr>
                              </w:pPr>
                              <w:del w:id="190" w:author="Lisa Wald" w:date="2016-06-06T15:21:00Z">
                                <w:r w:rsidRPr="008F0FA5" w:rsidDel="00FA1497">
                                  <w:rPr>
                                    <w:rFonts w:ascii="Verdana" w:hAnsi="Verdana"/>
                                    <w:b/>
                                    <w:bCs/>
                                    <w:sz w:val="20"/>
                                    <w:szCs w:val="20"/>
                                  </w:rPr>
                                  <w:delText xml:space="preserve">DEPARTMENT OF HEALTH AND HUMAN SERVICES </w:delText>
                                </w:r>
                                <w:r w:rsidRPr="008F0FA5" w:rsidDel="00FA1497">
                                  <w:rPr>
                                    <w:rFonts w:ascii="Verdana" w:hAnsi="Verdana"/>
                                    <w:b/>
                                    <w:bCs/>
                                    <w:sz w:val="20"/>
                                    <w:szCs w:val="20"/>
                                  </w:rPr>
                                  <w:br/>
                                  <w:delText xml:space="preserve">Health Resources and Services Administration </w:delText>
                                </w:r>
                                <w:r w:rsidRPr="008F0FA5" w:rsidDel="00FA1497">
                                  <w:rPr>
                                    <w:rFonts w:ascii="Verdana" w:hAnsi="Verdana"/>
                                    <w:b/>
                                    <w:bCs/>
                                    <w:sz w:val="20"/>
                                    <w:szCs w:val="20"/>
                                  </w:rPr>
                                  <w:br/>
                                </w:r>
                                <w:r w:rsidRPr="008F0FA5" w:rsidDel="00FA1497">
                                  <w:rPr>
                                    <w:rFonts w:ascii="Verdana" w:hAnsi="Verdana"/>
                                    <w:b/>
                                    <w:bCs/>
                                    <w:sz w:val="20"/>
                                    <w:szCs w:val="20"/>
                                  </w:rPr>
                                  <w:br/>
                                  <w:delText xml:space="preserve">CHECKLIST FOR ADDING A SERVICE (CHKLST001) </w:delText>
                                </w:r>
                              </w:del>
                            </w:p>
                          </w:tc>
                          <w:tc>
                            <w:tcPr>
                              <w:tcW w:w="0" w:type="auto"/>
                              <w:shd w:val="clear" w:color="auto" w:fill="FFFFFF"/>
                              <w:vAlign w:val="center"/>
                              <w:hideMark/>
                            </w:tcPr>
                            <w:p w:rsidR="00B9367F" w:rsidRPr="008F0FA5" w:rsidDel="00FA1497" w:rsidRDefault="00B9367F" w:rsidP="00D92571">
                              <w:pPr>
                                <w:rPr>
                                  <w:del w:id="191" w:author="Lisa Wald" w:date="2016-06-06T15:21:00Z"/>
                                  <w:rFonts w:ascii="Verdana" w:hAnsi="Verdana"/>
                                  <w:sz w:val="20"/>
                                  <w:szCs w:val="20"/>
                                </w:rPr>
                              </w:pPr>
                              <w:del w:id="192" w:author="Lisa Wald" w:date="2016-06-06T15:21:00Z">
                                <w:r w:rsidRPr="008F0FA5" w:rsidDel="00FA1497">
                                  <w:rPr>
                                    <w:rFonts w:ascii="Verdana" w:hAnsi="Verdana"/>
                                    <w:b/>
                                    <w:bCs/>
                                    <w:sz w:val="20"/>
                                    <w:szCs w:val="20"/>
                                  </w:rPr>
                                  <w:delText xml:space="preserve">Grantee Name: </w:delText>
                                </w:r>
                              </w:del>
                            </w:p>
                          </w:tc>
                        </w:tr>
                        <w:tr w:rsidR="00B9367F" w:rsidRPr="008F0FA5" w:rsidDel="00FA1497" w:rsidTr="00D92571">
                          <w:trPr>
                            <w:tblCellSpacing w:w="7" w:type="dxa"/>
                            <w:del w:id="193" w:author="Lisa Wald" w:date="2016-06-06T15:21:00Z"/>
                          </w:trPr>
                          <w:tc>
                            <w:tcPr>
                              <w:tcW w:w="0" w:type="auto"/>
                              <w:vMerge/>
                              <w:shd w:val="clear" w:color="auto" w:fill="000000"/>
                              <w:vAlign w:val="center"/>
                              <w:hideMark/>
                            </w:tcPr>
                            <w:p w:rsidR="00B9367F" w:rsidRPr="008F0FA5" w:rsidDel="00FA1497" w:rsidRDefault="00B9367F" w:rsidP="00D92571">
                              <w:pPr>
                                <w:rPr>
                                  <w:del w:id="194"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195" w:author="Lisa Wald" w:date="2016-06-06T15:21:00Z"/>
                                  <w:rFonts w:ascii="Verdana" w:hAnsi="Verdana"/>
                                  <w:sz w:val="20"/>
                                  <w:szCs w:val="20"/>
                                </w:rPr>
                              </w:pPr>
                              <w:del w:id="196" w:author="Lisa Wald" w:date="2016-06-06T15:21:00Z">
                                <w:r w:rsidRPr="008F0FA5" w:rsidDel="00FA1497">
                                  <w:rPr>
                                    <w:rFonts w:ascii="Verdana" w:hAnsi="Verdana"/>
                                    <w:b/>
                                    <w:bCs/>
                                    <w:sz w:val="20"/>
                                    <w:szCs w:val="20"/>
                                  </w:rPr>
                                  <w:delText xml:space="preserve">Grantee Number: </w:delText>
                                </w:r>
                              </w:del>
                            </w:p>
                          </w:tc>
                        </w:tr>
                        <w:tr w:rsidR="00B9367F" w:rsidRPr="008F0FA5" w:rsidDel="00FA1497" w:rsidTr="00D92571">
                          <w:trPr>
                            <w:tblCellSpacing w:w="7" w:type="dxa"/>
                            <w:del w:id="197" w:author="Lisa Wald" w:date="2016-06-06T15:21:00Z"/>
                          </w:trPr>
                          <w:tc>
                            <w:tcPr>
                              <w:tcW w:w="0" w:type="auto"/>
                              <w:vMerge/>
                              <w:shd w:val="clear" w:color="auto" w:fill="000000"/>
                              <w:vAlign w:val="center"/>
                              <w:hideMark/>
                            </w:tcPr>
                            <w:p w:rsidR="00B9367F" w:rsidRPr="008F0FA5" w:rsidDel="00FA1497" w:rsidRDefault="00B9367F" w:rsidP="00D92571">
                              <w:pPr>
                                <w:rPr>
                                  <w:del w:id="198"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199" w:author="Lisa Wald" w:date="2016-06-06T15:21:00Z"/>
                                  <w:rFonts w:ascii="Verdana" w:hAnsi="Verdana"/>
                                  <w:sz w:val="20"/>
                                  <w:szCs w:val="20"/>
                                </w:rPr>
                              </w:pPr>
                              <w:del w:id="200" w:author="Lisa Wald" w:date="2016-06-06T15:21:00Z">
                                <w:r w:rsidRPr="008F0FA5" w:rsidDel="00FA1497">
                                  <w:rPr>
                                    <w:rFonts w:ascii="Verdana" w:hAnsi="Verdana"/>
                                    <w:b/>
                                    <w:bCs/>
                                    <w:sz w:val="20"/>
                                    <w:szCs w:val="20"/>
                                  </w:rPr>
                                  <w:delText>CIS Tracking Number:</w:delText>
                                </w:r>
                                <w:r w:rsidRPr="008F0FA5" w:rsidDel="00FA1497">
                                  <w:rPr>
                                    <w:rFonts w:ascii="Verdana" w:hAnsi="Verdana"/>
                                    <w:sz w:val="20"/>
                                    <w:szCs w:val="20"/>
                                  </w:rPr>
                                  <w:delText xml:space="preserve"> </w:delText>
                                </w:r>
                              </w:del>
                            </w:p>
                          </w:tc>
                        </w:tr>
                      </w:tbl>
                      <w:p w:rsidR="00B9367F" w:rsidRPr="008F0FA5" w:rsidDel="00FA1497" w:rsidRDefault="00B9367F" w:rsidP="00D92571">
                        <w:pPr>
                          <w:rPr>
                            <w:del w:id="201" w:author="Lisa Wald" w:date="2016-06-06T15:21:00Z"/>
                            <w:rFonts w:ascii="Verdana" w:hAnsi="Verdana"/>
                            <w:sz w:val="20"/>
                            <w:szCs w:val="20"/>
                          </w:rPr>
                        </w:pPr>
                      </w:p>
                    </w:tc>
                  </w:tr>
                </w:tbl>
                <w:p w:rsidR="00B9367F" w:rsidRPr="008F0FA5" w:rsidDel="00FA1497" w:rsidRDefault="00B9367F" w:rsidP="00D92571">
                  <w:pPr>
                    <w:jc w:val="center"/>
                    <w:rPr>
                      <w:del w:id="202" w:author="Lisa Wald" w:date="2016-06-06T15:21:00Z"/>
                      <w:rFonts w:ascii="Verdana" w:hAnsi="Verdana"/>
                      <w:sz w:val="20"/>
                      <w:szCs w:val="20"/>
                    </w:rPr>
                  </w:pPr>
                </w:p>
                <w:tbl>
                  <w:tblPr>
                    <w:tblW w:w="5000" w:type="pct"/>
                    <w:jc w:val="center"/>
                    <w:tblCellSpacing w:w="0" w:type="dxa"/>
                    <w:shd w:val="clear" w:color="auto" w:fill="FFFFFF"/>
                    <w:tblCellMar>
                      <w:left w:w="0" w:type="dxa"/>
                      <w:right w:w="0" w:type="dxa"/>
                    </w:tblCellMar>
                    <w:tblLook w:val="04A0" w:firstRow="1" w:lastRow="0" w:firstColumn="1" w:lastColumn="0" w:noHBand="0" w:noVBand="1"/>
                  </w:tblPr>
                  <w:tblGrid>
                    <w:gridCol w:w="13765"/>
                  </w:tblGrid>
                  <w:tr w:rsidR="00B9367F" w:rsidRPr="008F0FA5" w:rsidDel="00FA1497" w:rsidTr="00D92571">
                    <w:trPr>
                      <w:tblCellSpacing w:w="0" w:type="dxa"/>
                      <w:jc w:val="center"/>
                      <w:del w:id="203" w:author="Lisa Wald" w:date="2016-06-06T15:21:00Z"/>
                    </w:trPr>
                    <w:tc>
                      <w:tcPr>
                        <w:tcW w:w="5000" w:type="pct"/>
                        <w:shd w:val="clear" w:color="auto" w:fill="FFFFFF"/>
                        <w:vAlign w:val="center"/>
                        <w:hideMark/>
                      </w:tcPr>
                      <w:tbl>
                        <w:tblPr>
                          <w:tblW w:w="4750" w:type="pct"/>
                          <w:jc w:val="center"/>
                          <w:tblCellSpacing w:w="0" w:type="dxa"/>
                          <w:tblBorders>
                            <w:top w:val="single" w:sz="6" w:space="0" w:color="000000"/>
                            <w:left w:val="single" w:sz="6" w:space="0" w:color="000000"/>
                            <w:bottom w:val="single" w:sz="6" w:space="0" w:color="000000"/>
                            <w:right w:val="single" w:sz="6" w:space="0" w:color="000000"/>
                          </w:tblBorders>
                          <w:shd w:val="clear" w:color="auto" w:fill="FFFFFF"/>
                          <w:tblCellMar>
                            <w:left w:w="0" w:type="dxa"/>
                            <w:right w:w="0" w:type="dxa"/>
                          </w:tblCellMar>
                          <w:tblLook w:val="04A0" w:firstRow="1" w:lastRow="0" w:firstColumn="1" w:lastColumn="0" w:noHBand="0" w:noVBand="1"/>
                        </w:tblPr>
                        <w:tblGrid>
                          <w:gridCol w:w="7821"/>
                          <w:gridCol w:w="5214"/>
                          <w:gridCol w:w="6"/>
                          <w:gridCol w:w="21"/>
                        </w:tblGrid>
                        <w:tr w:rsidR="00B9367F" w:rsidRPr="008F0FA5" w:rsidDel="00FA1497" w:rsidTr="00D92571">
                          <w:trPr>
                            <w:gridAfter w:val="2"/>
                            <w:tblCellSpacing w:w="0" w:type="dxa"/>
                            <w:jc w:val="center"/>
                            <w:del w:id="204" w:author="Lisa Wald" w:date="2016-06-06T15:21:00Z"/>
                          </w:trPr>
                          <w:tc>
                            <w:tcPr>
                              <w:tcW w:w="0" w:type="auto"/>
                              <w:gridSpan w:val="2"/>
                              <w:shd w:val="clear" w:color="auto" w:fill="CCCCCC"/>
                              <w:tcMar>
                                <w:top w:w="45" w:type="dxa"/>
                                <w:left w:w="45" w:type="dxa"/>
                                <w:bottom w:w="45" w:type="dxa"/>
                                <w:right w:w="45" w:type="dxa"/>
                              </w:tcMar>
                              <w:vAlign w:val="center"/>
                              <w:hideMark/>
                            </w:tcPr>
                            <w:p w:rsidR="00B9367F" w:rsidRPr="008F0FA5" w:rsidDel="00FA1497" w:rsidRDefault="00B9367F" w:rsidP="00D92571">
                              <w:pPr>
                                <w:rPr>
                                  <w:del w:id="205" w:author="Lisa Wald" w:date="2016-06-06T15:21:00Z"/>
                                  <w:rFonts w:ascii="Verdana" w:hAnsi="Verdana"/>
                                  <w:sz w:val="20"/>
                                  <w:szCs w:val="20"/>
                                </w:rPr>
                              </w:pPr>
                              <w:del w:id="206" w:author="Lisa Wald" w:date="2016-06-06T15:21:00Z">
                                <w:r w:rsidRPr="008F0FA5" w:rsidDel="00FA1497">
                                  <w:rPr>
                                    <w:rFonts w:ascii="Verdana" w:hAnsi="Verdana"/>
                                    <w:b/>
                                    <w:bCs/>
                                    <w:sz w:val="20"/>
                                    <w:szCs w:val="20"/>
                                  </w:rPr>
                                  <w:delText>Questions for Addition of Service(s)</w:delText>
                                </w:r>
                              </w:del>
                            </w:p>
                          </w:tc>
                        </w:tr>
                        <w:tr w:rsidR="00B9367F" w:rsidRPr="008F0FA5" w:rsidDel="00FA1497" w:rsidTr="00D92571">
                          <w:trPr>
                            <w:gridAfter w:val="2"/>
                            <w:tblCellSpacing w:w="0" w:type="dxa"/>
                            <w:jc w:val="center"/>
                            <w:del w:id="207" w:author="Lisa Wald" w:date="2016-06-06T15:21:00Z"/>
                          </w:trPr>
                          <w:tc>
                            <w:tcPr>
                              <w:tcW w:w="0" w:type="auto"/>
                              <w:gridSpan w:val="2"/>
                              <w:tcBorders>
                                <w:top w:val="single" w:sz="6" w:space="0" w:color="000000"/>
                              </w:tcBorders>
                              <w:shd w:val="clear" w:color="auto" w:fill="FFFFCC"/>
                              <w:tcMar>
                                <w:top w:w="45" w:type="dxa"/>
                                <w:left w:w="45" w:type="dxa"/>
                                <w:bottom w:w="45" w:type="dxa"/>
                                <w:right w:w="45" w:type="dxa"/>
                              </w:tcMar>
                              <w:vAlign w:val="center"/>
                              <w:hideMark/>
                            </w:tcPr>
                            <w:p w:rsidR="00B9367F" w:rsidRPr="008F0FA5" w:rsidDel="00FA1497" w:rsidRDefault="00B9367F" w:rsidP="00D92571">
                              <w:pPr>
                                <w:rPr>
                                  <w:del w:id="208" w:author="Lisa Wald" w:date="2016-06-06T15:21:00Z"/>
                                  <w:rFonts w:ascii="Verdana" w:hAnsi="Verdana"/>
                                  <w:sz w:val="20"/>
                                  <w:szCs w:val="20"/>
                                </w:rPr>
                              </w:pPr>
                              <w:del w:id="209" w:author="Lisa Wald" w:date="2016-06-06T15:21:00Z">
                                <w:r w:rsidRPr="008F0FA5" w:rsidDel="00FA1497">
                                  <w:rPr>
                                    <w:rStyle w:val="Strong"/>
                                    <w:rFonts w:ascii="Verdana" w:hAnsi="Verdana"/>
                                    <w:sz w:val="20"/>
                                    <w:szCs w:val="20"/>
                                  </w:rPr>
                                  <w:delText>Unless otherwise noted, responses are required for all questions when requesting to add a Required OR Additional (</w:delText>
                                </w:r>
                                <w:r w:rsidDel="00FA1497">
                                  <w:rPr>
                                    <w:rStyle w:val="Strong"/>
                                    <w:rFonts w:ascii="Verdana" w:hAnsi="Verdana"/>
                                    <w:sz w:val="20"/>
                                    <w:szCs w:val="20"/>
                                  </w:rPr>
                                  <w:delText>i</w:delText>
                                </w:r>
                                <w:r w:rsidRPr="008F0FA5" w:rsidDel="00FA1497">
                                  <w:rPr>
                                    <w:rStyle w:val="Strong"/>
                                    <w:rFonts w:ascii="Verdana" w:hAnsi="Verdana"/>
                                    <w:sz w:val="20"/>
                                    <w:szCs w:val="20"/>
                                  </w:rPr>
                                  <w:delText xml:space="preserve">ncluding Specialty) Service. </w:delText>
                                </w:r>
                              </w:del>
                            </w:p>
                          </w:tc>
                        </w:tr>
                        <w:tr w:rsidR="00B9367F" w:rsidRPr="008F0FA5" w:rsidDel="00FA1497" w:rsidTr="00D92571">
                          <w:trPr>
                            <w:gridAfter w:val="2"/>
                            <w:tblCellSpacing w:w="0" w:type="dxa"/>
                            <w:jc w:val="center"/>
                            <w:del w:id="210" w:author="Lisa Wald" w:date="2016-06-06T15:21:00Z"/>
                          </w:trPr>
                          <w:tc>
                            <w:tcPr>
                              <w:tcW w:w="3000" w:type="pct"/>
                              <w:tcBorders>
                                <w:top w:val="single" w:sz="6" w:space="0" w:color="000000"/>
                                <w:right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211" w:author="Lisa Wald" w:date="2016-06-06T15:21:00Z"/>
                                  <w:rFonts w:ascii="Verdana" w:hAnsi="Verdana"/>
                                  <w:sz w:val="20"/>
                                  <w:szCs w:val="20"/>
                                </w:rPr>
                              </w:pPr>
                              <w:del w:id="212" w:author="Lisa Wald" w:date="2016-06-06T15:21:00Z">
                                <w:r w:rsidRPr="008F0FA5" w:rsidDel="00FA1497">
                                  <w:rPr>
                                    <w:rFonts w:ascii="Verdana" w:hAnsi="Verdana"/>
                                    <w:sz w:val="20"/>
                                    <w:szCs w:val="20"/>
                                  </w:rPr>
                                  <w:lastRenderedPageBreak/>
                                  <w:delText xml:space="preserve">In this CIS request, you have proposed to add the following service to scope: </w:delText>
                                </w:r>
                              </w:del>
                            </w:p>
                          </w:tc>
                          <w:tc>
                            <w:tcPr>
                              <w:tcW w:w="2000" w:type="pct"/>
                              <w:tcBorders>
                                <w:top w:val="single" w:sz="6" w:space="0" w:color="000000"/>
                              </w:tcBorders>
                              <w:shd w:val="clear" w:color="auto" w:fill="FFFFFF"/>
                              <w:tcMar>
                                <w:top w:w="45" w:type="dxa"/>
                                <w:left w:w="45" w:type="dxa"/>
                                <w:bottom w:w="45" w:type="dxa"/>
                                <w:right w:w="45" w:type="dxa"/>
                              </w:tcMar>
                              <w:vAlign w:val="center"/>
                              <w:hideMark/>
                            </w:tcPr>
                            <w:p w:rsidR="00B9367F" w:rsidRPr="008F0FA5" w:rsidDel="00FA1497" w:rsidRDefault="00B9367F" w:rsidP="00D92571">
                              <w:pPr>
                                <w:rPr>
                                  <w:del w:id="213" w:author="Lisa Wald" w:date="2016-06-06T15:21:00Z"/>
                                  <w:rFonts w:ascii="Verdana" w:hAnsi="Verdana"/>
                                  <w:sz w:val="20"/>
                                  <w:szCs w:val="20"/>
                                </w:rPr>
                              </w:pPr>
                            </w:p>
                          </w:tc>
                        </w:tr>
                        <w:tr w:rsidR="00B9367F" w:rsidRPr="008F0FA5" w:rsidDel="00FA1497" w:rsidTr="00D92571">
                          <w:trPr>
                            <w:tblCellSpacing w:w="0" w:type="dxa"/>
                            <w:jc w:val="center"/>
                            <w:del w:id="214" w:author="Lisa Wald" w:date="2016-06-06T15:21:00Z"/>
                          </w:trPr>
                          <w:tc>
                            <w:tcPr>
                              <w:tcW w:w="0" w:type="auto"/>
                              <w:gridSpan w:val="4"/>
                              <w:tcBorders>
                                <w:top w:val="single" w:sz="6" w:space="0" w:color="000000"/>
                              </w:tcBorders>
                              <w:shd w:val="clear" w:color="auto" w:fill="FFFFCC"/>
                              <w:tcMar>
                                <w:top w:w="45" w:type="dxa"/>
                                <w:left w:w="45" w:type="dxa"/>
                                <w:bottom w:w="45" w:type="dxa"/>
                                <w:right w:w="45" w:type="dxa"/>
                              </w:tcMar>
                              <w:vAlign w:val="center"/>
                              <w:hideMark/>
                            </w:tcPr>
                            <w:p w:rsidR="00B9367F" w:rsidRPr="008F0FA5" w:rsidDel="00FA1497" w:rsidRDefault="00B9367F" w:rsidP="00D92571">
                              <w:pPr>
                                <w:rPr>
                                  <w:del w:id="215" w:author="Lisa Wald" w:date="2016-06-06T15:21:00Z"/>
                                  <w:rFonts w:ascii="Verdana" w:hAnsi="Verdana"/>
                                  <w:sz w:val="20"/>
                                  <w:szCs w:val="20"/>
                                </w:rPr>
                              </w:pPr>
                              <w:del w:id="216" w:author="Lisa Wald" w:date="2016-06-06T15:21:00Z">
                                <w:r w:rsidRPr="008F0FA5" w:rsidDel="00FA1497">
                                  <w:rPr>
                                    <w:rFonts w:ascii="Verdana" w:hAnsi="Verdana"/>
                                    <w:sz w:val="20"/>
                                    <w:szCs w:val="20"/>
                                  </w:rPr>
                                  <w:delText>When do you plan to start providing the service(s)?</w:delText>
                                </w:r>
                              </w:del>
                            </w:p>
                          </w:tc>
                        </w:tr>
                        <w:tr w:rsidR="00B9367F" w:rsidRPr="008F0FA5" w:rsidDel="00FA1497" w:rsidTr="00D92571">
                          <w:trPr>
                            <w:tblCellSpacing w:w="0" w:type="dxa"/>
                            <w:jc w:val="center"/>
                            <w:del w:id="217"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18" w:author="Lisa Wald" w:date="2016-06-06T15:21:00Z"/>
                                  <w:rFonts w:ascii="Verdana" w:hAnsi="Verdana"/>
                                  <w:sz w:val="20"/>
                                  <w:szCs w:val="20"/>
                                </w:rPr>
                              </w:pPr>
                            </w:p>
                          </w:tc>
                        </w:tr>
                        <w:tr w:rsidR="00B9367F" w:rsidRPr="008F0FA5" w:rsidDel="00FA1497" w:rsidTr="00D92571">
                          <w:trPr>
                            <w:tblCellSpacing w:w="0" w:type="dxa"/>
                            <w:jc w:val="center"/>
                            <w:del w:id="219"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20" w:author="Lisa Wald" w:date="2016-06-06T15:21:00Z"/>
                                  <w:rFonts w:ascii="Verdana" w:hAnsi="Verdana"/>
                                  <w:sz w:val="20"/>
                                  <w:szCs w:val="20"/>
                                </w:rPr>
                              </w:pPr>
                              <w:del w:id="221" w:author="Lisa Wald" w:date="2016-06-06T15:21:00Z">
                                <w:r w:rsidRPr="008F0FA5" w:rsidDel="00FA1497">
                                  <w:rPr>
                                    <w:rFonts w:ascii="Verdana" w:hAnsi="Verdana"/>
                                    <w:sz w:val="20"/>
                                    <w:szCs w:val="20"/>
                                  </w:rPr>
                                  <w:delText>(mm/dd/yyyy):</w:delText>
                                </w:r>
                                <w:r w:rsidRPr="008F0FA5" w:rsidDel="00FA1497">
                                  <w:rPr>
                                    <w:rFonts w:ascii="Verdana" w:hAnsi="Verdana"/>
                                    <w:sz w:val="20"/>
                                    <w:szCs w:val="20"/>
                                  </w:rPr>
                                  <w:object w:dxaOrig="225" w:dyaOrig="22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2415" type="#_x0000_t75" style="width:51.8pt;height:18pt" o:ole="">
                                      <v:imagedata r:id="rId8" o:title=""/>
                                    </v:shape>
                                    <w:control r:id="rId9" w:name="DefaultOcxName" w:shapeid="_x0000_i2415"/>
                                  </w:object>
                                </w:r>
                                <w:r w:rsidRPr="008F0FA5" w:rsidDel="00FA1497">
                                  <w:rPr>
                                    <w:rFonts w:ascii="Verdana" w:hAnsi="Verdana"/>
                                    <w:sz w:val="20"/>
                                    <w:szCs w:val="20"/>
                                  </w:rPr>
                                  <w:delText xml:space="preserve"> </w:delText>
                                </w:r>
                              </w:del>
                            </w:p>
                          </w:tc>
                        </w:tr>
                        <w:tr w:rsidR="00B9367F" w:rsidRPr="008F0FA5" w:rsidDel="00FA1497" w:rsidTr="00D92571">
                          <w:trPr>
                            <w:tblCellSpacing w:w="0" w:type="dxa"/>
                            <w:jc w:val="center"/>
                            <w:del w:id="222" w:author="Lisa Wald" w:date="2016-06-06T15:21: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223" w:author="Lisa Wald" w:date="2016-06-06T15:21:00Z"/>
                                  <w:rFonts w:ascii="Verdana" w:hAnsi="Verdana"/>
                                  <w:sz w:val="20"/>
                                  <w:szCs w:val="20"/>
                                </w:rPr>
                              </w:pPr>
                              <w:del w:id="224" w:author="Lisa Wald" w:date="2016-06-06T15:21:00Z">
                                <w:r w:rsidRPr="008F0FA5" w:rsidDel="00FA1497">
                                  <w:rPr>
                                    <w:rFonts w:ascii="Verdana" w:hAnsi="Verdana"/>
                                    <w:b/>
                                    <w:bCs/>
                                    <w:sz w:val="20"/>
                                    <w:szCs w:val="20"/>
                                  </w:rPr>
                                  <w:delText xml:space="preserve">1. NEED </w:delText>
                                </w:r>
                                <w:r w:rsidRPr="008F0FA5" w:rsidDel="00FA1497">
                                  <w:rPr>
                                    <w:rFonts w:ascii="Verdana" w:hAnsi="Verdana"/>
                                    <w:sz w:val="20"/>
                                    <w:szCs w:val="20"/>
                                  </w:rPr>
                                  <w:br/>
                                  <w:delText xml:space="preserve">Respond to ALL of the following questions to clearly address why and how the addition of the proposed service will address unmet need and further the mission of the health center by </w:delText>
                                </w:r>
                                <w:r w:rsidRPr="008F0FA5" w:rsidDel="00FA1497">
                                  <w:rPr>
                                    <w:rFonts w:ascii="Verdana" w:hAnsi="Verdana"/>
                                    <w:sz w:val="20"/>
                                    <w:szCs w:val="20"/>
                                    <w:u w:val="single"/>
                                  </w:rPr>
                                  <w:delText>maintaining or increasing access</w:delText>
                                </w:r>
                                <w:r w:rsidRPr="008F0FA5" w:rsidDel="00FA1497">
                                  <w:rPr>
                                    <w:rFonts w:ascii="Verdana" w:hAnsi="Verdana"/>
                                    <w:sz w:val="20"/>
                                    <w:szCs w:val="20"/>
                                  </w:rPr>
                                  <w:delText xml:space="preserve"> and </w:delText>
                                </w:r>
                                <w:r w:rsidRPr="008F0FA5" w:rsidDel="00FA1497">
                                  <w:rPr>
                                    <w:rFonts w:ascii="Verdana" w:hAnsi="Verdana"/>
                                    <w:sz w:val="20"/>
                                    <w:szCs w:val="20"/>
                                    <w:u w:val="single"/>
                                  </w:rPr>
                                  <w:delText>maintaining or improving quality of care</w:delText>
                                </w:r>
                                <w:r w:rsidRPr="008F0FA5" w:rsidDel="00FA1497">
                                  <w:rPr>
                                    <w:rFonts w:ascii="Verdana" w:hAnsi="Verdana"/>
                                    <w:sz w:val="20"/>
                                    <w:szCs w:val="20"/>
                                  </w:rPr>
                                  <w:delText xml:space="preserve"> for the target population. </w:delText>
                                </w:r>
                              </w:del>
                            </w:p>
                          </w:tc>
                          <w:tc>
                            <w:tcPr>
                              <w:tcW w:w="0" w:type="auto"/>
                              <w:shd w:val="clear" w:color="auto" w:fill="FFFFFF"/>
                              <w:vAlign w:val="center"/>
                              <w:hideMark/>
                            </w:tcPr>
                            <w:p w:rsidR="00B9367F" w:rsidRPr="008F0FA5" w:rsidDel="00FA1497" w:rsidRDefault="00B9367F" w:rsidP="00D92571">
                              <w:pPr>
                                <w:rPr>
                                  <w:del w:id="225"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226" w:author="Lisa Wald" w:date="2016-06-06T15:21:00Z"/>
                                  <w:sz w:val="20"/>
                                  <w:szCs w:val="20"/>
                                </w:rPr>
                              </w:pPr>
                            </w:p>
                          </w:tc>
                        </w:tr>
                        <w:tr w:rsidR="00B9367F" w:rsidRPr="008F0FA5" w:rsidDel="00FA1497" w:rsidTr="00D92571">
                          <w:trPr>
                            <w:tblCellSpacing w:w="0" w:type="dxa"/>
                            <w:jc w:val="center"/>
                            <w:del w:id="227"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228" w:author="Lisa Wald" w:date="2016-06-06T15:21:00Z"/>
                                  <w:rFonts w:ascii="Verdana" w:hAnsi="Verdana"/>
                                  <w:sz w:val="20"/>
                                  <w:szCs w:val="20"/>
                                </w:rPr>
                              </w:pPr>
                              <w:del w:id="229" w:author="Lisa Wald" w:date="2016-06-06T15:21:00Z">
                                <w:r w:rsidRPr="008F0FA5" w:rsidDel="00FA1497">
                                  <w:rPr>
                                    <w:rFonts w:ascii="Verdana" w:hAnsi="Verdana"/>
                                    <w:b/>
                                    <w:bCs/>
                                    <w:sz w:val="20"/>
                                    <w:szCs w:val="20"/>
                                  </w:rPr>
                                  <w:delText xml:space="preserve">1a. </w:delText>
                                </w:r>
                                <w:r w:rsidRPr="008F0FA5" w:rsidDel="00FA1497">
                                  <w:rPr>
                                    <w:rFonts w:ascii="Verdana" w:hAnsi="Verdana"/>
                                    <w:sz w:val="20"/>
                                    <w:szCs w:val="20"/>
                                  </w:rPr>
                                  <w:delText xml:space="preserve">How was the need for the proposed service identified (check all that apply)? </w:delText>
                                </w:r>
                              </w:del>
                            </w:p>
                          </w:tc>
                        </w:tr>
                        <w:tr w:rsidR="00B9367F" w:rsidRPr="008F0FA5" w:rsidDel="00FA1497" w:rsidTr="00D92571">
                          <w:trPr>
                            <w:tblCellSpacing w:w="0" w:type="dxa"/>
                            <w:jc w:val="center"/>
                            <w:del w:id="23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31" w:author="Lisa Wald" w:date="2016-06-06T15:21:00Z"/>
                                  <w:rFonts w:ascii="Verdana" w:hAnsi="Verdana"/>
                                  <w:sz w:val="20"/>
                                  <w:szCs w:val="20"/>
                                </w:rPr>
                              </w:pPr>
                            </w:p>
                          </w:tc>
                        </w:tr>
                        <w:tr w:rsidR="00B9367F" w:rsidRPr="008F0FA5" w:rsidDel="00FA1497" w:rsidTr="00D92571">
                          <w:trPr>
                            <w:tblCellSpacing w:w="0" w:type="dxa"/>
                            <w:jc w:val="center"/>
                            <w:del w:id="232"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33" w:author="Lisa Wald" w:date="2016-06-06T15:21:00Z"/>
                                  <w:rFonts w:ascii="Verdana" w:hAnsi="Verdana"/>
                                  <w:sz w:val="20"/>
                                  <w:szCs w:val="20"/>
                                </w:rPr>
                              </w:pPr>
                              <w:del w:id="234" w:author="Lisa Wald" w:date="2016-06-06T15:21:00Z">
                                <w:r w:rsidRPr="008F0FA5" w:rsidDel="00FA1497">
                                  <w:rPr>
                                    <w:rFonts w:ascii="Verdana" w:hAnsi="Verdana"/>
                                    <w:sz w:val="20"/>
                                    <w:szCs w:val="20"/>
                                  </w:rPr>
                                  <w:object w:dxaOrig="225" w:dyaOrig="225">
                                    <v:shape id="_x0000_i2414" type="#_x0000_t75" style="width:18pt;height:15.8pt" o:ole="">
                                      <v:imagedata r:id="rId10" o:title=""/>
                                    </v:shape>
                                    <w:control r:id="rId11" w:name="DefaultOcxName1" w:shapeid="_x0000_i2414"/>
                                  </w:object>
                                </w:r>
                                <w:r w:rsidRPr="008F0FA5" w:rsidDel="00FA1497">
                                  <w:rPr>
                                    <w:rFonts w:ascii="Verdana" w:hAnsi="Verdana"/>
                                    <w:sz w:val="20"/>
                                    <w:szCs w:val="20"/>
                                  </w:rPr>
                                  <w:delText>UDS Trend Data and/or a needs assessment indicated a high need for services.</w:delText>
                                </w:r>
                                <w:r w:rsidRPr="008F0FA5" w:rsidDel="00FA1497">
                                  <w:rPr>
                                    <w:rFonts w:ascii="Verdana" w:hAnsi="Verdana"/>
                                    <w:sz w:val="20"/>
                                    <w:szCs w:val="20"/>
                                  </w:rPr>
                                  <w:br/>
                                  <w:delText>UDS Data Year (20</w:delText>
                                </w:r>
                                <w:r w:rsidRPr="008F0FA5" w:rsidDel="00FA1497">
                                  <w:rPr>
                                    <w:rFonts w:ascii="Verdana" w:hAnsi="Verdana"/>
                                    <w:sz w:val="20"/>
                                    <w:szCs w:val="20"/>
                                  </w:rPr>
                                  <w:object w:dxaOrig="225" w:dyaOrig="225">
                                    <v:shape id="_x0000_i2413" type="#_x0000_t75" style="width:19.1pt;height:18pt" o:ole="">
                                      <v:imagedata r:id="rId12" o:title=""/>
                                    </v:shape>
                                    <w:control r:id="rId13" w:name="DefaultOcxName2" w:shapeid="_x0000_i2413"/>
                                  </w:object>
                                </w:r>
                                <w:r w:rsidRPr="008F0FA5" w:rsidDel="00FA1497">
                                  <w:rPr>
                                    <w:rFonts w:ascii="Verdana" w:hAnsi="Verdana"/>
                                    <w:sz w:val="20"/>
                                    <w:szCs w:val="20"/>
                                  </w:rPr>
                                  <w:delText>) Needs assessment completed on (mm/dd/yyyy):</w:delText>
                                </w:r>
                                <w:r w:rsidRPr="008F0FA5" w:rsidDel="00FA1497">
                                  <w:rPr>
                                    <w:rFonts w:ascii="Verdana" w:hAnsi="Verdana"/>
                                    <w:sz w:val="20"/>
                                    <w:szCs w:val="20"/>
                                  </w:rPr>
                                  <w:object w:dxaOrig="225" w:dyaOrig="225">
                                    <v:shape id="_x0000_i2412" type="#_x0000_t75" style="width:51.8pt;height:18pt" o:ole="">
                                      <v:imagedata r:id="rId8" o:title=""/>
                                    </v:shape>
                                    <w:control r:id="rId14" w:name="DefaultOcxName3" w:shapeid="_x0000_i2412"/>
                                  </w:object>
                                </w:r>
                                <w:r w:rsidRPr="008F0FA5" w:rsidDel="00FA1497">
                                  <w:rPr>
                                    <w:rFonts w:ascii="Verdana" w:hAnsi="Verdana"/>
                                    <w:sz w:val="20"/>
                                    <w:szCs w:val="20"/>
                                  </w:rPr>
                                  <w:delText xml:space="preserve"> </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11" type="#_x0000_t75" style="width:18pt;height:15.8pt" o:ole="">
                                      <v:imagedata r:id="rId10" o:title=""/>
                                    </v:shape>
                                    <w:control r:id="rId15" w:name="DefaultOcxName4" w:shapeid="_x0000_i2411"/>
                                  </w:object>
                                </w:r>
                                <w:r w:rsidRPr="008F0FA5" w:rsidDel="00FA1497">
                                  <w:rPr>
                                    <w:rFonts w:ascii="Verdana" w:hAnsi="Verdana"/>
                                    <w:sz w:val="20"/>
                                    <w:szCs w:val="20"/>
                                  </w:rPr>
                                  <w:delText>Community asked us to provide the service and provided supporting needs data.</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10" type="#_x0000_t75" style="width:18pt;height:15.8pt" o:ole="">
                                      <v:imagedata r:id="rId10" o:title=""/>
                                    </v:shape>
                                    <w:control r:id="rId16" w:name="DefaultOcxName5" w:shapeid="_x0000_i2410"/>
                                  </w:object>
                                </w:r>
                                <w:r w:rsidRPr="008F0FA5" w:rsidDel="00FA1497">
                                  <w:rPr>
                                    <w:rFonts w:ascii="Verdana" w:hAnsi="Verdana"/>
                                    <w:sz w:val="20"/>
                                    <w:szCs w:val="20"/>
                                  </w:rPr>
                                  <w:delText>An existing clinic is closing and/or a referral provider is no longer offering the service to our patients and we wish to offer the service directly.</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09" type="#_x0000_t75" style="width:18pt;height:15.8pt" o:ole="">
                                      <v:imagedata r:id="rId10" o:title=""/>
                                    </v:shape>
                                    <w:control r:id="rId17" w:name="DefaultOcxName6" w:shapeid="_x0000_i2409"/>
                                  </w:object>
                                </w:r>
                                <w:r w:rsidRPr="008F0FA5" w:rsidDel="00FA1497">
                                  <w:rPr>
                                    <w:rFonts w:ascii="Verdana" w:hAnsi="Verdana"/>
                                    <w:sz w:val="20"/>
                                    <w:szCs w:val="20"/>
                                  </w:rPr>
                                  <w:delText xml:space="preserve">Other (Describe): </w:delText>
                                </w:r>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08" type="#_x0000_t75" style="width:132.55pt;height:66.55pt" o:ole="">
                                      <v:imagedata r:id="rId18" o:title=""/>
                                    </v:shape>
                                    <w:control r:id="rId19" w:name="DefaultOcxName7" w:shapeid="_x0000_i2408"/>
                                  </w:object>
                                </w:r>
                              </w:del>
                            </w:p>
                          </w:tc>
                        </w:tr>
                        <w:tr w:rsidR="00B9367F" w:rsidRPr="008F0FA5" w:rsidDel="00FA1497" w:rsidTr="00D92571">
                          <w:trPr>
                            <w:tblCellSpacing w:w="0" w:type="dxa"/>
                            <w:jc w:val="center"/>
                            <w:del w:id="235"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236" w:author="Lisa Wald" w:date="2016-06-06T15:21:00Z"/>
                                  <w:rFonts w:ascii="Verdana" w:hAnsi="Verdana"/>
                                  <w:sz w:val="20"/>
                                  <w:szCs w:val="20"/>
                                </w:rPr>
                              </w:pPr>
                              <w:del w:id="237" w:author="Lisa Wald" w:date="2016-06-06T15:21:00Z">
                                <w:r w:rsidRPr="008F0FA5" w:rsidDel="00FA1497">
                                  <w:rPr>
                                    <w:rFonts w:ascii="Verdana" w:hAnsi="Verdana"/>
                                    <w:b/>
                                    <w:bCs/>
                                    <w:sz w:val="20"/>
                                    <w:szCs w:val="20"/>
                                  </w:rPr>
                                  <w:delText xml:space="preserve">1b. </w:delText>
                                </w:r>
                                <w:r w:rsidRPr="008F0FA5" w:rsidDel="00FA1497">
                                  <w:rPr>
                                    <w:rFonts w:ascii="Verdana" w:hAnsi="Verdana"/>
                                    <w:sz w:val="20"/>
                                    <w:szCs w:val="20"/>
                                  </w:rPr>
                                  <w:delText xml:space="preserve">Using the most recent UDS data and/or other data specific to your target population and/or service area, describe any </w:delText>
                                </w:r>
                                <w:r w:rsidRPr="008F0FA5" w:rsidDel="00FA1497">
                                  <w:rPr>
                                    <w:rFonts w:ascii="Verdana" w:hAnsi="Verdana"/>
                                    <w:sz w:val="20"/>
                                    <w:szCs w:val="20"/>
                                    <w:u w:val="single"/>
                                  </w:rPr>
                                  <w:delText>demographic characteristics</w:delText>
                                </w:r>
                                <w:r w:rsidRPr="008F0FA5" w:rsidDel="00FA1497">
                                  <w:rPr>
                                    <w:rFonts w:ascii="Verdana" w:hAnsi="Verdana"/>
                                    <w:sz w:val="20"/>
                                    <w:szCs w:val="20"/>
                                  </w:rPr>
                                  <w:delText xml:space="preserve"> of the current patient and/or target population (e.g. age range and gender(s), and </w:delText>
                                </w:r>
                                <w:r w:rsidRPr="008F0FA5" w:rsidDel="00FA1497">
                                  <w:rPr>
                                    <w:rFonts w:ascii="Verdana" w:hAnsi="Verdana"/>
                                    <w:sz w:val="20"/>
                                    <w:szCs w:val="20"/>
                                  </w:rPr>
                                  <w:lastRenderedPageBreak/>
                                  <w:delText xml:space="preserve">race/ethnicity, as appropriate) that support the need for and/or benefit of the proposed service. </w:delText>
                                </w:r>
                              </w:del>
                            </w:p>
                          </w:tc>
                        </w:tr>
                        <w:tr w:rsidR="00B9367F" w:rsidRPr="008F0FA5" w:rsidDel="00FA1497" w:rsidTr="00D92571">
                          <w:trPr>
                            <w:tblCellSpacing w:w="0" w:type="dxa"/>
                            <w:jc w:val="center"/>
                            <w:del w:id="23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39" w:author="Lisa Wald" w:date="2016-06-06T15:21:00Z"/>
                                  <w:rFonts w:ascii="Verdana" w:hAnsi="Verdana"/>
                                  <w:sz w:val="20"/>
                                  <w:szCs w:val="20"/>
                                </w:rPr>
                              </w:pPr>
                            </w:p>
                          </w:tc>
                        </w:tr>
                        <w:tr w:rsidR="00B9367F" w:rsidRPr="008F0FA5" w:rsidDel="00FA1497" w:rsidTr="00D92571">
                          <w:trPr>
                            <w:tblCellSpacing w:w="0" w:type="dxa"/>
                            <w:jc w:val="center"/>
                            <w:del w:id="24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41" w:author="Lisa Wald" w:date="2016-06-06T15:21:00Z"/>
                                  <w:rFonts w:ascii="Verdana" w:hAnsi="Verdana"/>
                                  <w:sz w:val="20"/>
                                  <w:szCs w:val="20"/>
                                </w:rPr>
                              </w:pPr>
                              <w:del w:id="242"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07" type="#_x0000_t75" style="width:132.55pt;height:66.55pt" o:ole="">
                                      <v:imagedata r:id="rId18" o:title=""/>
                                    </v:shape>
                                    <w:control r:id="rId20" w:name="DefaultOcxName8" w:shapeid="_x0000_i2407"/>
                                  </w:object>
                                </w:r>
                              </w:del>
                            </w:p>
                          </w:tc>
                        </w:tr>
                        <w:tr w:rsidR="00B9367F" w:rsidRPr="008F0FA5" w:rsidDel="00FA1497" w:rsidTr="00D92571">
                          <w:trPr>
                            <w:tblCellSpacing w:w="0" w:type="dxa"/>
                            <w:jc w:val="center"/>
                            <w:del w:id="243"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244" w:author="Lisa Wald" w:date="2016-06-06T15:21:00Z"/>
                                  <w:rFonts w:ascii="Verdana" w:hAnsi="Verdana"/>
                                  <w:sz w:val="20"/>
                                  <w:szCs w:val="20"/>
                                </w:rPr>
                              </w:pPr>
                              <w:del w:id="245" w:author="Lisa Wald" w:date="2016-06-06T15:21:00Z">
                                <w:r w:rsidRPr="008F0FA5" w:rsidDel="00FA1497">
                                  <w:rPr>
                                    <w:rFonts w:ascii="Verdana" w:hAnsi="Verdana"/>
                                    <w:b/>
                                    <w:bCs/>
                                    <w:sz w:val="20"/>
                                    <w:szCs w:val="20"/>
                                  </w:rPr>
                                  <w:delText xml:space="preserve">1c. </w:delText>
                                </w:r>
                                <w:r w:rsidRPr="008F0FA5" w:rsidDel="00FA1497">
                                  <w:rPr>
                                    <w:rFonts w:ascii="Verdana" w:hAnsi="Verdana"/>
                                    <w:sz w:val="20"/>
                                    <w:szCs w:val="20"/>
                                  </w:rPr>
                                  <w:delText xml:space="preserve">Using the most recent UDS data and/or other data specific to your target population and/or service area, describe any </w:delText>
                                </w:r>
                                <w:r w:rsidRPr="008F0FA5" w:rsidDel="00FA1497">
                                  <w:rPr>
                                    <w:rFonts w:ascii="Verdana" w:hAnsi="Verdana"/>
                                    <w:sz w:val="20"/>
                                    <w:szCs w:val="20"/>
                                    <w:u w:val="single"/>
                                  </w:rPr>
                                  <w:delText>risk factors</w:delText>
                                </w:r>
                                <w:r w:rsidRPr="008F0FA5" w:rsidDel="00FA1497">
                                  <w:rPr>
                                    <w:rFonts w:ascii="Verdana" w:hAnsi="Verdana"/>
                                    <w:sz w:val="20"/>
                                    <w:szCs w:val="20"/>
                                  </w:rPr>
                                  <w:delText xml:space="preserve"> within the current patient and/or target population not already noted in the demographic characteristics (e.g., occupational, environmental, behavioral, social/cultural, or housing status) that support the need for and/or benefit of the proposed service. </w:delText>
                                </w:r>
                              </w:del>
                            </w:p>
                          </w:tc>
                        </w:tr>
                        <w:tr w:rsidR="00B9367F" w:rsidRPr="008F0FA5" w:rsidDel="00FA1497" w:rsidTr="00D92571">
                          <w:trPr>
                            <w:tblCellSpacing w:w="0" w:type="dxa"/>
                            <w:jc w:val="center"/>
                            <w:del w:id="246"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47" w:author="Lisa Wald" w:date="2016-06-06T15:21:00Z"/>
                                  <w:rFonts w:ascii="Verdana" w:hAnsi="Verdana"/>
                                  <w:sz w:val="20"/>
                                  <w:szCs w:val="20"/>
                                </w:rPr>
                              </w:pPr>
                            </w:p>
                          </w:tc>
                        </w:tr>
                        <w:tr w:rsidR="00B9367F" w:rsidRPr="008F0FA5" w:rsidDel="00FA1497" w:rsidTr="00D92571">
                          <w:trPr>
                            <w:tblCellSpacing w:w="0" w:type="dxa"/>
                            <w:jc w:val="center"/>
                            <w:del w:id="24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49" w:author="Lisa Wald" w:date="2016-06-06T15:21:00Z"/>
                                  <w:rFonts w:ascii="Verdana" w:hAnsi="Verdana"/>
                                  <w:sz w:val="20"/>
                                  <w:szCs w:val="20"/>
                                </w:rPr>
                              </w:pPr>
                              <w:del w:id="250"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06" type="#_x0000_t75" style="width:132.55pt;height:66.55pt" o:ole="">
                                      <v:imagedata r:id="rId18" o:title=""/>
                                    </v:shape>
                                    <w:control r:id="rId21" w:name="DefaultOcxName9" w:shapeid="_x0000_i2406"/>
                                  </w:object>
                                </w:r>
                              </w:del>
                            </w:p>
                          </w:tc>
                        </w:tr>
                        <w:tr w:rsidR="00B9367F" w:rsidRPr="008F0FA5" w:rsidDel="00FA1497" w:rsidTr="00D92571">
                          <w:trPr>
                            <w:tblCellSpacing w:w="0" w:type="dxa"/>
                            <w:jc w:val="center"/>
                            <w:del w:id="251"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252" w:author="Lisa Wald" w:date="2016-06-06T15:21:00Z"/>
                                </w:trPr>
                                <w:tc>
                                  <w:tcPr>
                                    <w:tcW w:w="0" w:type="auto"/>
                                    <w:vAlign w:val="center"/>
                                    <w:hideMark/>
                                  </w:tcPr>
                                  <w:p w:rsidR="00B9367F" w:rsidRPr="008F0FA5" w:rsidDel="00FA1497" w:rsidRDefault="00B9367F" w:rsidP="00D92571">
                                    <w:pPr>
                                      <w:rPr>
                                        <w:del w:id="253" w:author="Lisa Wald" w:date="2016-06-06T15:21:00Z"/>
                                        <w:rFonts w:ascii="Verdana" w:hAnsi="Verdana"/>
                                        <w:sz w:val="20"/>
                                        <w:szCs w:val="20"/>
                                      </w:rPr>
                                    </w:pPr>
                                    <w:del w:id="254"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255" w:author="Lisa Wald" w:date="2016-06-06T15:21:00Z"/>
                                        <w:rFonts w:ascii="Verdana" w:hAnsi="Verdana"/>
                                        <w:sz w:val="20"/>
                                        <w:szCs w:val="20"/>
                                      </w:rPr>
                                    </w:pPr>
                                    <w:del w:id="256" w:author="Lisa Wald" w:date="2016-06-06T15:21:00Z">
                                      <w:r w:rsidRPr="008F0FA5" w:rsidDel="00FA1497">
                                        <w:rPr>
                                          <w:rFonts w:ascii="Verdana" w:hAnsi="Verdana"/>
                                          <w:sz w:val="20"/>
                                          <w:szCs w:val="20"/>
                                        </w:rPr>
                                        <w:object w:dxaOrig="225" w:dyaOrig="225">
                                          <v:shape id="_x0000_i2405" type="#_x0000_t75" style="width:28.35pt;height:20.2pt" o:ole="">
                                            <v:imagedata r:id="rId22" o:title=""/>
                                          </v:shape>
                                          <w:control r:id="rId23" w:name="DefaultOcxName10" w:shapeid="_x0000_i2405"/>
                                        </w:object>
                                      </w:r>
                                    </w:del>
                                  </w:p>
                                </w:tc>
                              </w:tr>
                            </w:tbl>
                            <w:p w:rsidR="00B9367F" w:rsidRPr="008F0FA5" w:rsidDel="00FA1497" w:rsidRDefault="00B9367F" w:rsidP="00D92571">
                              <w:pPr>
                                <w:rPr>
                                  <w:del w:id="257"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258"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259" w:author="Lisa Wald" w:date="2016-06-06T15:21:00Z"/>
                                  <w:sz w:val="20"/>
                                  <w:szCs w:val="20"/>
                                </w:rPr>
                              </w:pPr>
                            </w:p>
                          </w:tc>
                        </w:tr>
                        <w:tr w:rsidR="00B9367F" w:rsidRPr="008F0FA5" w:rsidDel="00FA1497" w:rsidTr="00D92571">
                          <w:trPr>
                            <w:tblCellSpacing w:w="0" w:type="dxa"/>
                            <w:jc w:val="center"/>
                            <w:del w:id="260" w:author="Lisa Wald" w:date="2016-06-06T15:21: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261" w:author="Lisa Wald" w:date="2016-06-06T15:21:00Z"/>
                                  <w:rFonts w:ascii="Verdana" w:hAnsi="Verdana"/>
                                  <w:sz w:val="20"/>
                                  <w:szCs w:val="20"/>
                                </w:rPr>
                              </w:pPr>
                              <w:del w:id="262" w:author="Lisa Wald" w:date="2016-06-06T15:21:00Z">
                                <w:r w:rsidRPr="008F0FA5" w:rsidDel="00FA1497">
                                  <w:rPr>
                                    <w:rFonts w:ascii="Verdana" w:hAnsi="Verdana"/>
                                    <w:b/>
                                    <w:bCs/>
                                    <w:sz w:val="20"/>
                                    <w:szCs w:val="20"/>
                                  </w:rPr>
                                  <w:delText xml:space="preserve">ONLY APPLICABLE FOR ADDITIONAL SERVICES, INCLUDING SPECIALTY SERVICES </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b/>
                                    <w:bCs/>
                                    <w:sz w:val="20"/>
                                    <w:szCs w:val="20"/>
                                  </w:rPr>
                                  <w:delText xml:space="preserve">2. MAINTENANCE OF CURRENT SERVICE CAPACITY </w:delText>
                                </w:r>
                                <w:r w:rsidRPr="008F0FA5" w:rsidDel="00FA1497">
                                  <w:rPr>
                                    <w:rFonts w:ascii="Verdana" w:hAnsi="Verdana"/>
                                    <w:sz w:val="20"/>
                                    <w:szCs w:val="20"/>
                                  </w:rPr>
                                  <w:br/>
                                  <w:delText xml:space="preserve">Clearly address how adding this service will NOT eliminate or reduce access to a required service; and/or result in the diminution of the health center's total level or quality of health services currently provided to the target population by addressing ALL of the following questions. </w:delText>
                                </w:r>
                              </w:del>
                            </w:p>
                          </w:tc>
                          <w:tc>
                            <w:tcPr>
                              <w:tcW w:w="0" w:type="auto"/>
                              <w:shd w:val="clear" w:color="auto" w:fill="FFFFFF"/>
                              <w:vAlign w:val="center"/>
                              <w:hideMark/>
                            </w:tcPr>
                            <w:p w:rsidR="00B9367F" w:rsidRPr="008F0FA5" w:rsidDel="00FA1497" w:rsidRDefault="00B9367F" w:rsidP="00D92571">
                              <w:pPr>
                                <w:rPr>
                                  <w:del w:id="263"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264" w:author="Lisa Wald" w:date="2016-06-06T15:21:00Z"/>
                                  <w:sz w:val="20"/>
                                  <w:szCs w:val="20"/>
                                </w:rPr>
                              </w:pPr>
                            </w:p>
                          </w:tc>
                        </w:tr>
                        <w:tr w:rsidR="00B9367F" w:rsidRPr="008F0FA5" w:rsidDel="00FA1497" w:rsidTr="00D92571">
                          <w:trPr>
                            <w:tblCellSpacing w:w="0" w:type="dxa"/>
                            <w:jc w:val="center"/>
                            <w:del w:id="265"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266" w:author="Lisa Wald" w:date="2016-06-06T15:21:00Z"/>
                                  <w:rFonts w:ascii="Verdana" w:hAnsi="Verdana"/>
                                  <w:sz w:val="20"/>
                                  <w:szCs w:val="20"/>
                                </w:rPr>
                              </w:pPr>
                              <w:del w:id="267" w:author="Lisa Wald" w:date="2016-06-06T15:21:00Z">
                                <w:r w:rsidRPr="008F0FA5" w:rsidDel="00FA1497">
                                  <w:rPr>
                                    <w:rFonts w:ascii="Verdana" w:hAnsi="Verdana"/>
                                    <w:b/>
                                    <w:bCs/>
                                    <w:sz w:val="20"/>
                                    <w:szCs w:val="20"/>
                                  </w:rPr>
                                  <w:delText xml:space="preserve">2a. </w:delText>
                                </w:r>
                                <w:r w:rsidRPr="008F0FA5" w:rsidDel="00FA1497">
                                  <w:rPr>
                                    <w:rFonts w:ascii="Verdana" w:hAnsi="Verdana"/>
                                    <w:sz w:val="20"/>
                                    <w:szCs w:val="20"/>
                                  </w:rPr>
                                  <w:delText xml:space="preserve">Describe your </w:delText>
                                </w:r>
                                <w:r w:rsidRPr="008F0FA5" w:rsidDel="00FA1497">
                                  <w:rPr>
                                    <w:rFonts w:ascii="Verdana" w:hAnsi="Verdana"/>
                                    <w:sz w:val="20"/>
                                    <w:szCs w:val="20"/>
                                    <w:u w:val="single"/>
                                  </w:rPr>
                                  <w:delText xml:space="preserve">current capacity and ability, utilizing at minimum the most recent UDS data available, to provide all REQUIRED primary care services </w:delText>
                                </w:r>
                                <w:r w:rsidRPr="008F0FA5" w:rsidDel="00FA1497">
                                  <w:rPr>
                                    <w:rFonts w:ascii="Verdana" w:hAnsi="Verdana"/>
                                    <w:sz w:val="20"/>
                                    <w:szCs w:val="20"/>
                                  </w:rPr>
                                  <w:delText xml:space="preserve">(e.g. Preventive Dental, OB/GYN, etc.) either directly and/or through formal </w:delText>
                                </w:r>
                                <w:r w:rsidRPr="008F0FA5" w:rsidDel="00FA1497">
                                  <w:rPr>
                                    <w:rFonts w:ascii="Verdana" w:hAnsi="Verdana"/>
                                    <w:sz w:val="20"/>
                                    <w:szCs w:val="20"/>
                                  </w:rPr>
                                  <w:lastRenderedPageBreak/>
                                  <w:delText xml:space="preserve">arrangements, to the target population (e.g. Is the health center at capacity for preventive dental visits?). </w:delText>
                                </w:r>
                              </w:del>
                            </w:p>
                          </w:tc>
                        </w:tr>
                        <w:tr w:rsidR="00B9367F" w:rsidRPr="008F0FA5" w:rsidDel="00FA1497" w:rsidTr="00D92571">
                          <w:trPr>
                            <w:tblCellSpacing w:w="0" w:type="dxa"/>
                            <w:jc w:val="center"/>
                            <w:del w:id="26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69" w:author="Lisa Wald" w:date="2016-06-06T15:21:00Z"/>
                                  <w:rFonts w:ascii="Verdana" w:hAnsi="Verdana"/>
                                  <w:sz w:val="20"/>
                                  <w:szCs w:val="20"/>
                                </w:rPr>
                              </w:pPr>
                            </w:p>
                          </w:tc>
                        </w:tr>
                        <w:tr w:rsidR="00B9367F" w:rsidRPr="008F0FA5" w:rsidDel="00FA1497" w:rsidTr="00D92571">
                          <w:trPr>
                            <w:tblCellSpacing w:w="0" w:type="dxa"/>
                            <w:jc w:val="center"/>
                            <w:del w:id="27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71" w:author="Lisa Wald" w:date="2016-06-06T15:21:00Z"/>
                                  <w:rFonts w:ascii="Verdana" w:hAnsi="Verdana"/>
                                  <w:sz w:val="20"/>
                                  <w:szCs w:val="20"/>
                                </w:rPr>
                              </w:pPr>
                              <w:del w:id="272"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04" type="#_x0000_t75" style="width:132.55pt;height:66.55pt" o:ole="">
                                      <v:imagedata r:id="rId18" o:title=""/>
                                    </v:shape>
                                    <w:control r:id="rId24" w:name="DefaultOcxName11" w:shapeid="_x0000_i2404"/>
                                  </w:object>
                                </w:r>
                              </w:del>
                            </w:p>
                          </w:tc>
                        </w:tr>
                        <w:tr w:rsidR="00B9367F" w:rsidRPr="008F0FA5" w:rsidDel="00FA1497" w:rsidTr="00D92571">
                          <w:trPr>
                            <w:tblCellSpacing w:w="0" w:type="dxa"/>
                            <w:jc w:val="center"/>
                            <w:del w:id="273"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274" w:author="Lisa Wald" w:date="2016-06-06T15:21:00Z"/>
                                  <w:rFonts w:ascii="Verdana" w:hAnsi="Verdana"/>
                                  <w:sz w:val="20"/>
                                  <w:szCs w:val="20"/>
                                </w:rPr>
                              </w:pPr>
                              <w:del w:id="275" w:author="Lisa Wald" w:date="2016-06-06T15:21:00Z">
                                <w:r w:rsidRPr="008F0FA5" w:rsidDel="00FA1497">
                                  <w:rPr>
                                    <w:rFonts w:ascii="Verdana" w:hAnsi="Verdana"/>
                                    <w:b/>
                                    <w:bCs/>
                                    <w:sz w:val="20"/>
                                    <w:szCs w:val="20"/>
                                  </w:rPr>
                                  <w:delText xml:space="preserve">2b. </w:delText>
                                </w:r>
                                <w:r w:rsidRPr="008F0FA5" w:rsidDel="00FA1497">
                                  <w:rPr>
                                    <w:rFonts w:ascii="Verdana" w:hAnsi="Verdana"/>
                                    <w:sz w:val="20"/>
                                    <w:szCs w:val="20"/>
                                  </w:rPr>
                                  <w:delText xml:space="preserve">Specifically, utilizing at minimum the most recent UDS data available and if necessary, other data sources specific to your target population and/or service area, demonstrate why this proposed service has been determined to be a </w:delText>
                                </w:r>
                                <w:r w:rsidRPr="008F0FA5" w:rsidDel="00FA1497">
                                  <w:rPr>
                                    <w:rFonts w:ascii="Verdana" w:hAnsi="Verdana"/>
                                    <w:sz w:val="20"/>
                                    <w:szCs w:val="20"/>
                                    <w:u w:val="single"/>
                                  </w:rPr>
                                  <w:delText>priority over any other area of unmet need</w:delText>
                                </w:r>
                                <w:r w:rsidRPr="008F0FA5" w:rsidDel="00FA1497">
                                  <w:rPr>
                                    <w:rFonts w:ascii="Verdana" w:hAnsi="Verdana"/>
                                    <w:sz w:val="20"/>
                                    <w:szCs w:val="20"/>
                                  </w:rPr>
                                  <w:delText xml:space="preserve"> (e.g. why is the health center adding this particular Additional Service instead of expanding adult preventive dental services?). </w:delText>
                                </w:r>
                              </w:del>
                            </w:p>
                          </w:tc>
                        </w:tr>
                        <w:tr w:rsidR="00B9367F" w:rsidRPr="008F0FA5" w:rsidDel="00FA1497" w:rsidTr="00D92571">
                          <w:trPr>
                            <w:tblCellSpacing w:w="0" w:type="dxa"/>
                            <w:jc w:val="center"/>
                            <w:del w:id="276"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77" w:author="Lisa Wald" w:date="2016-06-06T15:21:00Z"/>
                                  <w:rFonts w:ascii="Verdana" w:hAnsi="Verdana"/>
                                  <w:sz w:val="20"/>
                                  <w:szCs w:val="20"/>
                                </w:rPr>
                              </w:pPr>
                            </w:p>
                          </w:tc>
                        </w:tr>
                        <w:tr w:rsidR="00B9367F" w:rsidRPr="008F0FA5" w:rsidDel="00FA1497" w:rsidTr="00D92571">
                          <w:trPr>
                            <w:tblCellSpacing w:w="0" w:type="dxa"/>
                            <w:jc w:val="center"/>
                            <w:del w:id="27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279" w:author="Lisa Wald" w:date="2016-06-06T15:21:00Z"/>
                                  <w:rFonts w:ascii="Verdana" w:hAnsi="Verdana"/>
                                  <w:sz w:val="20"/>
                                  <w:szCs w:val="20"/>
                                </w:rPr>
                              </w:pPr>
                              <w:del w:id="280"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03" type="#_x0000_t75" style="width:132.55pt;height:66.55pt" o:ole="">
                                      <v:imagedata r:id="rId18" o:title=""/>
                                    </v:shape>
                                    <w:control r:id="rId25" w:name="DefaultOcxName12" w:shapeid="_x0000_i2403"/>
                                  </w:object>
                                </w:r>
                              </w:del>
                            </w:p>
                          </w:tc>
                        </w:tr>
                        <w:tr w:rsidR="00B9367F" w:rsidRPr="008F0FA5" w:rsidDel="00FA1497" w:rsidTr="00D92571">
                          <w:trPr>
                            <w:tblCellSpacing w:w="0" w:type="dxa"/>
                            <w:jc w:val="center"/>
                            <w:del w:id="281" w:author="Lisa Wald" w:date="2016-06-06T15:21: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282" w:author="Lisa Wald" w:date="2016-06-06T15:21:00Z"/>
                                  <w:rFonts w:ascii="Verdana" w:hAnsi="Verdana"/>
                                  <w:sz w:val="20"/>
                                  <w:szCs w:val="20"/>
                                </w:rPr>
                              </w:pPr>
                              <w:del w:id="283" w:author="Lisa Wald" w:date="2016-06-06T15:21:00Z">
                                <w:r w:rsidRPr="008F0FA5" w:rsidDel="00FA1497">
                                  <w:rPr>
                                    <w:rFonts w:ascii="Verdana" w:hAnsi="Verdana"/>
                                    <w:b/>
                                    <w:bCs/>
                                    <w:sz w:val="20"/>
                                    <w:szCs w:val="20"/>
                                  </w:rPr>
                                  <w:delText xml:space="preserve">ONLY APPLICABLE FOR ADDITIONAL SERVICES, INCLUDING SPECIALTY SERVICES </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b/>
                                    <w:bCs/>
                                    <w:sz w:val="20"/>
                                    <w:szCs w:val="20"/>
                                  </w:rPr>
                                  <w:delText xml:space="preserve">3. PROJECTED SERVICE UTILIZATION </w:delText>
                                </w:r>
                                <w:r w:rsidRPr="008F0FA5" w:rsidDel="00FA1497">
                                  <w:rPr>
                                    <w:rFonts w:ascii="Verdana" w:hAnsi="Verdana"/>
                                    <w:sz w:val="20"/>
                                    <w:szCs w:val="20"/>
                                  </w:rPr>
                                  <w:br/>
                                  <w:delText xml:space="preserve">Provide evidence that the proposed service will appropriately focus on the current patient and/or target population by providing the following information about the population that will utilize the new service. </w:delText>
                                </w:r>
                              </w:del>
                            </w:p>
                          </w:tc>
                          <w:tc>
                            <w:tcPr>
                              <w:tcW w:w="0" w:type="auto"/>
                              <w:shd w:val="clear" w:color="auto" w:fill="FFFFFF"/>
                              <w:vAlign w:val="center"/>
                              <w:hideMark/>
                            </w:tcPr>
                            <w:p w:rsidR="00B9367F" w:rsidRPr="008F0FA5" w:rsidDel="00FA1497" w:rsidRDefault="00B9367F" w:rsidP="00D92571">
                              <w:pPr>
                                <w:rPr>
                                  <w:del w:id="284"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285" w:author="Lisa Wald" w:date="2016-06-06T15:21:00Z"/>
                                  <w:sz w:val="20"/>
                                  <w:szCs w:val="20"/>
                                </w:rPr>
                              </w:pPr>
                            </w:p>
                          </w:tc>
                        </w:tr>
                        <w:tr w:rsidR="00B9367F" w:rsidRPr="008F0FA5" w:rsidDel="00FA1497" w:rsidTr="00D92571">
                          <w:trPr>
                            <w:tblCellSpacing w:w="0" w:type="dxa"/>
                            <w:jc w:val="center"/>
                            <w:del w:id="286" w:author="Lisa Wald" w:date="2016-06-06T15:21:00Z"/>
                          </w:trPr>
                          <w:tc>
                            <w:tcPr>
                              <w:tcW w:w="0" w:type="auto"/>
                              <w:gridSpan w:val="2"/>
                              <w:shd w:val="clear" w:color="auto" w:fill="FFFFFF"/>
                              <w:vAlign w:val="center"/>
                              <w:hideMark/>
                            </w:tcPr>
                            <w:tbl>
                              <w:tblPr>
                                <w:tblW w:w="5000" w:type="pct"/>
                                <w:jc w:val="center"/>
                                <w:tblCellSpacing w:w="0" w:type="dxa"/>
                                <w:tblCellMar>
                                  <w:left w:w="0" w:type="dxa"/>
                                  <w:right w:w="0" w:type="dxa"/>
                                </w:tblCellMar>
                                <w:tblLook w:val="04A0" w:firstRow="1" w:lastRow="0" w:firstColumn="1" w:lastColumn="0" w:noHBand="0" w:noVBand="1"/>
                              </w:tblPr>
                              <w:tblGrid>
                                <w:gridCol w:w="9114"/>
                                <w:gridCol w:w="3906"/>
                              </w:tblGrid>
                              <w:tr w:rsidR="00B9367F" w:rsidRPr="008F0FA5" w:rsidDel="00FA1497" w:rsidTr="00D92571">
                                <w:trPr>
                                  <w:tblCellSpacing w:w="0" w:type="dxa"/>
                                  <w:jc w:val="center"/>
                                  <w:del w:id="287" w:author="Lisa Wald" w:date="2016-06-06T15:21:00Z"/>
                                </w:trPr>
                                <w:tc>
                                  <w:tcPr>
                                    <w:tcW w:w="3500" w:type="pct"/>
                                    <w:tcBorders>
                                      <w:top w:val="single" w:sz="6" w:space="0" w:color="000000"/>
                                      <w:right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288" w:author="Lisa Wald" w:date="2016-06-06T15:21:00Z"/>
                                        <w:rFonts w:ascii="Verdana" w:hAnsi="Verdana"/>
                                        <w:sz w:val="20"/>
                                        <w:szCs w:val="20"/>
                                      </w:rPr>
                                    </w:pPr>
                                    <w:del w:id="289" w:author="Lisa Wald" w:date="2016-06-06T15:21:00Z">
                                      <w:r w:rsidRPr="008F0FA5" w:rsidDel="00FA1497">
                                        <w:rPr>
                                          <w:rFonts w:ascii="Verdana" w:hAnsi="Verdana"/>
                                          <w:b/>
                                          <w:bCs/>
                                          <w:sz w:val="20"/>
                                          <w:szCs w:val="20"/>
                                        </w:rPr>
                                        <w:delText>3a.</w:delText>
                                      </w:r>
                                      <w:r w:rsidRPr="008F0FA5" w:rsidDel="00FA1497">
                                        <w:rPr>
                                          <w:rFonts w:ascii="Verdana" w:hAnsi="Verdana"/>
                                          <w:sz w:val="20"/>
                                          <w:szCs w:val="20"/>
                                        </w:rPr>
                                        <w:delText>Number of patients projected to be served annually</w:delText>
                                      </w:r>
                                      <w:r w:rsidRPr="008F0FA5" w:rsidDel="00FA1497">
                                        <w:rPr>
                                          <w:rFonts w:ascii="Verdana" w:hAnsi="Verdana"/>
                                          <w:sz w:val="20"/>
                                          <w:szCs w:val="20"/>
                                        </w:rPr>
                                        <w:br/>
                                      </w:r>
                                      <w:r w:rsidRPr="008F0FA5" w:rsidDel="00FA1497">
                                        <w:rPr>
                                          <w:rFonts w:ascii="Verdana" w:hAnsi="Verdana"/>
                                          <w:i/>
                                          <w:iCs/>
                                          <w:sz w:val="20"/>
                                          <w:szCs w:val="20"/>
                                        </w:rPr>
                                        <w:delText>This is the anticipated number of patients that will utilize the proposed service in the coming calendar year.</w:delText>
                                      </w:r>
                                    </w:del>
                                  </w:p>
                                </w:tc>
                                <w:tc>
                                  <w:tcPr>
                                    <w:tcW w:w="1500" w:type="pct"/>
                                    <w:tcBorders>
                                      <w:top w:val="single" w:sz="6" w:space="0" w:color="000000"/>
                                    </w:tcBorders>
                                    <w:shd w:val="clear" w:color="auto" w:fill="FFFFFF"/>
                                    <w:tcMar>
                                      <w:top w:w="45" w:type="dxa"/>
                                      <w:left w:w="45" w:type="dxa"/>
                                      <w:bottom w:w="45" w:type="dxa"/>
                                      <w:right w:w="45" w:type="dxa"/>
                                    </w:tcMar>
                                    <w:vAlign w:val="center"/>
                                    <w:hideMark/>
                                  </w:tcPr>
                                  <w:p w:rsidR="00B9367F" w:rsidRPr="008F0FA5" w:rsidDel="00FA1497" w:rsidRDefault="00B9367F" w:rsidP="00D92571">
                                    <w:pPr>
                                      <w:rPr>
                                        <w:del w:id="290" w:author="Lisa Wald" w:date="2016-06-06T15:21:00Z"/>
                                        <w:rFonts w:ascii="Verdana" w:hAnsi="Verdana"/>
                                        <w:sz w:val="20"/>
                                        <w:szCs w:val="20"/>
                                      </w:rPr>
                                    </w:pPr>
                                    <w:del w:id="291" w:author="Lisa Wald" w:date="2016-06-06T15:21:00Z">
                                      <w:r w:rsidRPr="008F0FA5" w:rsidDel="00FA1497">
                                        <w:rPr>
                                          <w:rFonts w:ascii="Verdana" w:hAnsi="Verdana"/>
                                          <w:sz w:val="20"/>
                                          <w:szCs w:val="20"/>
                                        </w:rPr>
                                        <w:delText xml:space="preserve">Number: </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02" type="#_x0000_t75" style="width:51.8pt;height:18pt" o:ole="">
                                            <v:imagedata r:id="rId8" o:title=""/>
                                          </v:shape>
                                          <w:control r:id="rId26" w:name="DefaultOcxName13" w:shapeid="_x0000_i2402"/>
                                        </w:object>
                                      </w:r>
                                      <w:r w:rsidRPr="008F0FA5" w:rsidDel="00FA1497">
                                        <w:rPr>
                                          <w:rFonts w:ascii="Verdana" w:hAnsi="Verdana"/>
                                          <w:sz w:val="20"/>
                                          <w:szCs w:val="20"/>
                                        </w:rPr>
                                        <w:br/>
                                      </w:r>
                                      <w:r w:rsidRPr="008F0FA5" w:rsidDel="00FA1497">
                                        <w:rPr>
                                          <w:rStyle w:val="textsmall1"/>
                                          <w:rFonts w:ascii="Verdana" w:hAnsi="Verdana"/>
                                          <w:sz w:val="16"/>
                                          <w:szCs w:val="16"/>
                                        </w:rPr>
                                        <w:delText>(Format: 99)</w:delText>
                                      </w:r>
                                      <w:r w:rsidRPr="008F0FA5" w:rsidDel="00FA1497">
                                        <w:rPr>
                                          <w:rFonts w:ascii="Verdana" w:hAnsi="Verdana"/>
                                          <w:sz w:val="20"/>
                                          <w:szCs w:val="20"/>
                                        </w:rPr>
                                        <w:br/>
                                      </w:r>
                                      <w:r w:rsidRPr="008F0FA5" w:rsidDel="00FA1497">
                                        <w:rPr>
                                          <w:rFonts w:ascii="Verdana" w:hAnsi="Verdana"/>
                                          <w:sz w:val="20"/>
                                          <w:szCs w:val="20"/>
                                        </w:rPr>
                                        <w:br/>
                                        <w:delText>Data Source Used for Projection:</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sz w:val="20"/>
                                          <w:szCs w:val="20"/>
                                        </w:rPr>
                                        <w:lastRenderedPageBreak/>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01" type="#_x0000_t75" style="width:132.55pt;height:66.55pt" o:ole="">
                                            <v:imagedata r:id="rId18" o:title=""/>
                                          </v:shape>
                                          <w:control r:id="rId27" w:name="DefaultOcxName14" w:shapeid="_x0000_i2401"/>
                                        </w:object>
                                      </w:r>
                                    </w:del>
                                  </w:p>
                                </w:tc>
                              </w:tr>
                              <w:tr w:rsidR="00B9367F" w:rsidRPr="008F0FA5" w:rsidDel="00FA1497" w:rsidTr="00D92571">
                                <w:trPr>
                                  <w:tblCellSpacing w:w="0" w:type="dxa"/>
                                  <w:jc w:val="center"/>
                                  <w:del w:id="292" w:author="Lisa Wald" w:date="2016-06-06T15:21:00Z"/>
                                </w:trPr>
                                <w:tc>
                                  <w:tcPr>
                                    <w:tcW w:w="0" w:type="auto"/>
                                    <w:tcBorders>
                                      <w:top w:val="single" w:sz="6" w:space="0" w:color="000000"/>
                                      <w:right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293" w:author="Lisa Wald" w:date="2016-06-06T15:21:00Z"/>
                                        <w:rFonts w:ascii="Verdana" w:hAnsi="Verdana"/>
                                        <w:sz w:val="20"/>
                                        <w:szCs w:val="20"/>
                                      </w:rPr>
                                    </w:pPr>
                                    <w:del w:id="294" w:author="Lisa Wald" w:date="2016-06-06T15:21:00Z">
                                      <w:r w:rsidRPr="008F0FA5" w:rsidDel="00FA1497">
                                        <w:rPr>
                                          <w:rFonts w:ascii="Verdana" w:hAnsi="Verdana"/>
                                          <w:b/>
                                          <w:bCs/>
                                          <w:sz w:val="20"/>
                                          <w:szCs w:val="20"/>
                                        </w:rPr>
                                        <w:lastRenderedPageBreak/>
                                        <w:delText xml:space="preserve">3b. </w:delText>
                                      </w:r>
                                      <w:r w:rsidRPr="008F0FA5" w:rsidDel="00FA1497">
                                        <w:rPr>
                                          <w:rFonts w:ascii="Verdana" w:hAnsi="Verdana"/>
                                          <w:sz w:val="20"/>
                                          <w:szCs w:val="20"/>
                                        </w:rPr>
                                        <w:delText>Percentage of projected patients at or below 200% of Federal Poverty Guidelines</w:delText>
                                      </w:r>
                                      <w:r w:rsidRPr="008F0FA5" w:rsidDel="00FA1497">
                                        <w:rPr>
                                          <w:rFonts w:ascii="Verdana" w:hAnsi="Verdana"/>
                                          <w:sz w:val="20"/>
                                          <w:szCs w:val="20"/>
                                        </w:rPr>
                                        <w:br/>
                                      </w:r>
                                      <w:r w:rsidRPr="008F0FA5" w:rsidDel="00FA1497">
                                        <w:rPr>
                                          <w:rFonts w:ascii="Verdana" w:hAnsi="Verdana"/>
                                          <w:i/>
                                          <w:iCs/>
                                          <w:sz w:val="20"/>
                                          <w:szCs w:val="20"/>
                                        </w:rPr>
                                        <w:delText>This is the anticipated % of patients with incomes at or below 200% of the Federal Poverty Guidelines that will utilize the proposed service in the coming calendar year.</w:delText>
                                      </w:r>
                                    </w:del>
                                  </w:p>
                                </w:tc>
                                <w:tc>
                                  <w:tcPr>
                                    <w:tcW w:w="0" w:type="auto"/>
                                    <w:tcBorders>
                                      <w:top w:val="single" w:sz="6" w:space="0" w:color="000000"/>
                                    </w:tcBorders>
                                    <w:shd w:val="clear" w:color="auto" w:fill="FFFFFF"/>
                                    <w:tcMar>
                                      <w:top w:w="45" w:type="dxa"/>
                                      <w:left w:w="45" w:type="dxa"/>
                                      <w:bottom w:w="45" w:type="dxa"/>
                                      <w:right w:w="45" w:type="dxa"/>
                                    </w:tcMar>
                                    <w:vAlign w:val="center"/>
                                    <w:hideMark/>
                                  </w:tcPr>
                                  <w:p w:rsidR="00B9367F" w:rsidRPr="008F0FA5" w:rsidDel="00FA1497" w:rsidRDefault="00B9367F" w:rsidP="00D92571">
                                    <w:pPr>
                                      <w:rPr>
                                        <w:del w:id="295" w:author="Lisa Wald" w:date="2016-06-06T15:21:00Z"/>
                                        <w:rFonts w:ascii="Verdana" w:hAnsi="Verdana"/>
                                        <w:sz w:val="20"/>
                                        <w:szCs w:val="20"/>
                                      </w:rPr>
                                    </w:pPr>
                                    <w:del w:id="296" w:author="Lisa Wald" w:date="2016-06-06T15:21:00Z">
                                      <w:r w:rsidRPr="008F0FA5" w:rsidDel="00FA1497">
                                        <w:rPr>
                                          <w:rFonts w:ascii="Verdana" w:hAnsi="Verdana"/>
                                          <w:sz w:val="20"/>
                                          <w:szCs w:val="20"/>
                                        </w:rPr>
                                        <w:br/>
                                        <w:delText xml:space="preserve">Percentage: </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400" type="#_x0000_t75" style="width:51.8pt;height:18pt" o:ole="">
                                            <v:imagedata r:id="rId8" o:title=""/>
                                          </v:shape>
                                          <w:control r:id="rId28" w:name="DefaultOcxName15" w:shapeid="_x0000_i2400"/>
                                        </w:object>
                                      </w:r>
                                      <w:r w:rsidRPr="008F0FA5" w:rsidDel="00FA1497">
                                        <w:rPr>
                                          <w:rFonts w:ascii="Verdana" w:hAnsi="Verdana"/>
                                          <w:sz w:val="20"/>
                                          <w:szCs w:val="20"/>
                                        </w:rPr>
                                        <w:delText xml:space="preserve">% </w:delText>
                                      </w:r>
                                      <w:r w:rsidRPr="008F0FA5" w:rsidDel="00FA1497">
                                        <w:rPr>
                                          <w:rFonts w:ascii="Verdana" w:hAnsi="Verdana"/>
                                          <w:sz w:val="20"/>
                                          <w:szCs w:val="20"/>
                                        </w:rPr>
                                        <w:br/>
                                      </w:r>
                                      <w:r w:rsidRPr="008F0FA5" w:rsidDel="00FA1497">
                                        <w:rPr>
                                          <w:rStyle w:val="textsmall1"/>
                                          <w:rFonts w:ascii="Verdana" w:hAnsi="Verdana"/>
                                          <w:sz w:val="16"/>
                                          <w:szCs w:val="16"/>
                                        </w:rPr>
                                        <w:delText>(Format: 9 or 9.99)</w:delText>
                                      </w:r>
                                      <w:r w:rsidRPr="008F0FA5" w:rsidDel="00FA1497">
                                        <w:rPr>
                                          <w:rFonts w:ascii="Verdana" w:hAnsi="Verdana"/>
                                          <w:sz w:val="20"/>
                                          <w:szCs w:val="20"/>
                                        </w:rPr>
                                        <w:br/>
                                      </w:r>
                                      <w:r w:rsidRPr="008F0FA5" w:rsidDel="00FA1497">
                                        <w:rPr>
                                          <w:rFonts w:ascii="Verdana" w:hAnsi="Verdana"/>
                                          <w:sz w:val="20"/>
                                          <w:szCs w:val="20"/>
                                        </w:rPr>
                                        <w:br/>
                                        <w:delText xml:space="preserve">Data Source Used for Projection: </w:delText>
                                      </w:r>
                                      <w:r w:rsidRPr="008F0FA5" w:rsidDel="00FA1497">
                                        <w:rPr>
                                          <w:rFonts w:ascii="Verdana" w:hAnsi="Verdana"/>
                                          <w:sz w:val="20"/>
                                          <w:szCs w:val="20"/>
                                        </w:rPr>
                                        <w:br/>
                                      </w:r>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99" type="#_x0000_t75" style="width:132.55pt;height:66.55pt" o:ole="">
                                            <v:imagedata r:id="rId18" o:title=""/>
                                          </v:shape>
                                          <w:control r:id="rId29" w:name="DefaultOcxName16" w:shapeid="_x0000_i2399"/>
                                        </w:object>
                                      </w:r>
                                    </w:del>
                                  </w:p>
                                </w:tc>
                              </w:tr>
                              <w:tr w:rsidR="00B9367F" w:rsidRPr="008F0FA5" w:rsidDel="00FA1497" w:rsidTr="00D92571">
                                <w:trPr>
                                  <w:tblCellSpacing w:w="0" w:type="dxa"/>
                                  <w:jc w:val="center"/>
                                  <w:del w:id="297" w:author="Lisa Wald" w:date="2016-06-06T15:21:00Z"/>
                                </w:trPr>
                                <w:tc>
                                  <w:tcPr>
                                    <w:tcW w:w="0" w:type="auto"/>
                                    <w:tcBorders>
                                      <w:top w:val="single" w:sz="6" w:space="0" w:color="000000"/>
                                      <w:right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298" w:author="Lisa Wald" w:date="2016-06-06T15:21:00Z"/>
                                        <w:rFonts w:ascii="Verdana" w:hAnsi="Verdana"/>
                                        <w:sz w:val="20"/>
                                        <w:szCs w:val="20"/>
                                      </w:rPr>
                                    </w:pPr>
                                    <w:del w:id="299" w:author="Lisa Wald" w:date="2016-06-06T15:21:00Z">
                                      <w:r w:rsidRPr="008F0FA5" w:rsidDel="00FA1497">
                                        <w:rPr>
                                          <w:rFonts w:ascii="Verdana" w:hAnsi="Verdana"/>
                                          <w:b/>
                                          <w:bCs/>
                                          <w:sz w:val="20"/>
                                          <w:szCs w:val="20"/>
                                        </w:rPr>
                                        <w:delText xml:space="preserve">3c. </w:delText>
                                      </w:r>
                                      <w:r w:rsidRPr="008F0FA5" w:rsidDel="00FA1497">
                                        <w:rPr>
                                          <w:rFonts w:ascii="Verdana" w:hAnsi="Verdana"/>
                                          <w:sz w:val="20"/>
                                          <w:szCs w:val="20"/>
                                        </w:rPr>
                                        <w:delText>Percentage of projected uninsured patients</w:delText>
                                      </w:r>
                                      <w:r w:rsidRPr="008F0FA5" w:rsidDel="00FA1497">
                                        <w:rPr>
                                          <w:rFonts w:ascii="Verdana" w:hAnsi="Verdana"/>
                                          <w:sz w:val="20"/>
                                          <w:szCs w:val="20"/>
                                        </w:rPr>
                                        <w:br/>
                                      </w:r>
                                      <w:r w:rsidRPr="008F0FA5" w:rsidDel="00FA1497">
                                        <w:rPr>
                                          <w:rFonts w:ascii="Verdana" w:hAnsi="Verdana"/>
                                          <w:i/>
                                          <w:iCs/>
                                          <w:sz w:val="20"/>
                                          <w:szCs w:val="20"/>
                                        </w:rPr>
                                        <w:delText>This is the anticipated % of uninsured patients that will utilize the proposed service in the coming calendar year.</w:delText>
                                      </w:r>
                                    </w:del>
                                  </w:p>
                                </w:tc>
                                <w:tc>
                                  <w:tcPr>
                                    <w:tcW w:w="0" w:type="auto"/>
                                    <w:tcBorders>
                                      <w:top w:val="single" w:sz="6" w:space="0" w:color="000000"/>
                                    </w:tcBorders>
                                    <w:shd w:val="clear" w:color="auto" w:fill="FFFFFF"/>
                                    <w:tcMar>
                                      <w:top w:w="45" w:type="dxa"/>
                                      <w:left w:w="45" w:type="dxa"/>
                                      <w:bottom w:w="45" w:type="dxa"/>
                                      <w:right w:w="45" w:type="dxa"/>
                                    </w:tcMar>
                                    <w:vAlign w:val="center"/>
                                    <w:hideMark/>
                                  </w:tcPr>
                                  <w:p w:rsidR="00B9367F" w:rsidRPr="008F0FA5" w:rsidDel="00FA1497" w:rsidRDefault="00B9367F" w:rsidP="00D92571">
                                    <w:pPr>
                                      <w:rPr>
                                        <w:del w:id="300" w:author="Lisa Wald" w:date="2016-06-06T15:21:00Z"/>
                                        <w:rFonts w:ascii="Verdana" w:hAnsi="Verdana"/>
                                        <w:sz w:val="20"/>
                                        <w:szCs w:val="20"/>
                                      </w:rPr>
                                    </w:pPr>
                                    <w:del w:id="301" w:author="Lisa Wald" w:date="2016-06-06T15:21:00Z">
                                      <w:r w:rsidRPr="008F0FA5" w:rsidDel="00FA1497">
                                        <w:rPr>
                                          <w:rFonts w:ascii="Verdana" w:hAnsi="Verdana"/>
                                          <w:sz w:val="20"/>
                                          <w:szCs w:val="20"/>
                                        </w:rPr>
                                        <w:delText xml:space="preserve">Percentage: </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98" type="#_x0000_t75" style="width:51.8pt;height:18pt" o:ole="">
                                            <v:imagedata r:id="rId8" o:title=""/>
                                          </v:shape>
                                          <w:control r:id="rId30" w:name="DefaultOcxName17" w:shapeid="_x0000_i2398"/>
                                        </w:object>
                                      </w:r>
                                      <w:r w:rsidRPr="008F0FA5" w:rsidDel="00FA1497">
                                        <w:rPr>
                                          <w:rFonts w:ascii="Verdana" w:hAnsi="Verdana"/>
                                          <w:sz w:val="20"/>
                                          <w:szCs w:val="20"/>
                                        </w:rPr>
                                        <w:delText xml:space="preserve">% </w:delText>
                                      </w:r>
                                      <w:r w:rsidRPr="008F0FA5" w:rsidDel="00FA1497">
                                        <w:rPr>
                                          <w:rFonts w:ascii="Verdana" w:hAnsi="Verdana"/>
                                          <w:sz w:val="20"/>
                                          <w:szCs w:val="20"/>
                                        </w:rPr>
                                        <w:br/>
                                      </w:r>
                                      <w:r w:rsidRPr="008F0FA5" w:rsidDel="00FA1497">
                                        <w:rPr>
                                          <w:rStyle w:val="textsmall1"/>
                                          <w:rFonts w:ascii="Verdana" w:hAnsi="Verdana"/>
                                          <w:sz w:val="16"/>
                                          <w:szCs w:val="16"/>
                                        </w:rPr>
                                        <w:delText>(Format: 9 or 9.99)</w:delText>
                                      </w:r>
                                      <w:r w:rsidRPr="008F0FA5" w:rsidDel="00FA1497">
                                        <w:rPr>
                                          <w:rFonts w:ascii="Verdana" w:hAnsi="Verdana"/>
                                          <w:sz w:val="20"/>
                                          <w:szCs w:val="20"/>
                                        </w:rPr>
                                        <w:br/>
                                      </w:r>
                                      <w:r w:rsidRPr="008F0FA5" w:rsidDel="00FA1497">
                                        <w:rPr>
                                          <w:rFonts w:ascii="Verdana" w:hAnsi="Verdana"/>
                                          <w:sz w:val="20"/>
                                          <w:szCs w:val="20"/>
                                        </w:rPr>
                                        <w:br/>
                                        <w:delText xml:space="preserve">Data Source Used for Projection: </w:delText>
                                      </w:r>
                                      <w:r w:rsidRPr="008F0FA5" w:rsidDel="00FA1497">
                                        <w:rPr>
                                          <w:rFonts w:ascii="Verdana" w:hAnsi="Verdana"/>
                                          <w:sz w:val="20"/>
                                          <w:szCs w:val="20"/>
                                        </w:rPr>
                                        <w:br/>
                                      </w:r>
                                      <w:r w:rsidRPr="008F0FA5" w:rsidDel="00FA1497">
                                        <w:rPr>
                                          <w:rFonts w:ascii="Verdana" w:hAnsi="Verdana"/>
                                          <w:sz w:val="20"/>
                                          <w:szCs w:val="20"/>
                                        </w:rPr>
                                        <w:br/>
                                        <w:delText xml:space="preserve">Maximum paragraph(s) allowed approximately: 3 (3000 character(s) </w:delText>
                                      </w:r>
                                      <w:r w:rsidRPr="008F0FA5" w:rsidDel="00FA1497">
                                        <w:rPr>
                                          <w:rFonts w:ascii="Verdana" w:hAnsi="Verdana"/>
                                          <w:sz w:val="20"/>
                                          <w:szCs w:val="20"/>
                                        </w:rPr>
                                        <w:lastRenderedPageBreak/>
                                        <w:delText>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97" type="#_x0000_t75" style="width:132.55pt;height:66.55pt" o:ole="">
                                            <v:imagedata r:id="rId18" o:title=""/>
                                          </v:shape>
                                          <w:control r:id="rId31" w:name="DefaultOcxName18" w:shapeid="_x0000_i2397"/>
                                        </w:object>
                                      </w:r>
                                    </w:del>
                                  </w:p>
                                </w:tc>
                              </w:tr>
                            </w:tbl>
                            <w:p w:rsidR="00B9367F" w:rsidRPr="008F0FA5" w:rsidDel="00FA1497" w:rsidRDefault="00B9367F" w:rsidP="00D92571">
                              <w:pPr>
                                <w:rPr>
                                  <w:del w:id="302"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303"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304" w:author="Lisa Wald" w:date="2016-06-06T15:21:00Z"/>
                                  <w:sz w:val="20"/>
                                  <w:szCs w:val="20"/>
                                </w:rPr>
                              </w:pPr>
                            </w:p>
                          </w:tc>
                        </w:tr>
                        <w:tr w:rsidR="00B9367F" w:rsidRPr="008F0FA5" w:rsidDel="00FA1497" w:rsidTr="00D92571">
                          <w:trPr>
                            <w:tblCellSpacing w:w="0" w:type="dxa"/>
                            <w:jc w:val="center"/>
                            <w:del w:id="305" w:author="Lisa Wald" w:date="2016-06-06T15:21:00Z"/>
                          </w:trPr>
                          <w:tc>
                            <w:tcPr>
                              <w:tcW w:w="0" w:type="auto"/>
                              <w:gridSpan w:val="2"/>
                              <w:tcBorders>
                                <w:top w:val="single" w:sz="6" w:space="0" w:color="000000"/>
                              </w:tcBorders>
                              <w:shd w:val="clear" w:color="auto" w:fill="FFFFCC"/>
                              <w:tcMar>
                                <w:top w:w="45" w:type="dxa"/>
                                <w:left w:w="45" w:type="dxa"/>
                                <w:bottom w:w="45" w:type="dxa"/>
                                <w:right w:w="45" w:type="dxa"/>
                              </w:tcMar>
                              <w:vAlign w:val="center"/>
                              <w:hideMark/>
                            </w:tcPr>
                            <w:p w:rsidR="00B9367F" w:rsidRPr="008F0FA5" w:rsidDel="00FA1497" w:rsidRDefault="00B9367F" w:rsidP="00D92571">
                              <w:pPr>
                                <w:rPr>
                                  <w:del w:id="306" w:author="Lisa Wald" w:date="2016-06-06T15:21:00Z"/>
                                  <w:rFonts w:ascii="Verdana" w:hAnsi="Verdana"/>
                                  <w:sz w:val="20"/>
                                  <w:szCs w:val="20"/>
                                </w:rPr>
                              </w:pPr>
                              <w:del w:id="307" w:author="Lisa Wald" w:date="2016-06-06T15:21:00Z">
                                <w:r w:rsidRPr="008F0FA5" w:rsidDel="00FA1497">
                                  <w:rPr>
                                    <w:rFonts w:ascii="Verdana" w:hAnsi="Verdana"/>
                                    <w:b/>
                                    <w:bCs/>
                                    <w:sz w:val="20"/>
                                    <w:szCs w:val="20"/>
                                  </w:rPr>
                                  <w:lastRenderedPageBreak/>
                                  <w:delText xml:space="preserve">3d. </w:delText>
                                </w:r>
                                <w:r w:rsidRPr="008F0FA5" w:rsidDel="00FA1497">
                                  <w:rPr>
                                    <w:rFonts w:ascii="Verdana" w:hAnsi="Verdana"/>
                                    <w:sz w:val="20"/>
                                    <w:szCs w:val="20"/>
                                  </w:rPr>
                                  <w:delText>Provide a brief narrative description on how the projections in 3a, b, and c were derived.</w:delText>
                                </w:r>
                              </w:del>
                            </w:p>
                          </w:tc>
                          <w:tc>
                            <w:tcPr>
                              <w:tcW w:w="0" w:type="auto"/>
                              <w:shd w:val="clear" w:color="auto" w:fill="FFFFFF"/>
                              <w:vAlign w:val="center"/>
                              <w:hideMark/>
                            </w:tcPr>
                            <w:p w:rsidR="00B9367F" w:rsidRPr="008F0FA5" w:rsidDel="00FA1497" w:rsidRDefault="00B9367F" w:rsidP="00D92571">
                              <w:pPr>
                                <w:rPr>
                                  <w:del w:id="308"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309" w:author="Lisa Wald" w:date="2016-06-06T15:21:00Z"/>
                                  <w:sz w:val="20"/>
                                  <w:szCs w:val="20"/>
                                </w:rPr>
                              </w:pPr>
                            </w:p>
                          </w:tc>
                        </w:tr>
                        <w:tr w:rsidR="00B9367F" w:rsidRPr="008F0FA5" w:rsidDel="00FA1497" w:rsidTr="00D92571">
                          <w:trPr>
                            <w:tblCellSpacing w:w="0" w:type="dxa"/>
                            <w:jc w:val="center"/>
                            <w:del w:id="31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11" w:author="Lisa Wald" w:date="2016-06-06T15:21:00Z"/>
                                  <w:rFonts w:ascii="Verdana" w:hAnsi="Verdana"/>
                                  <w:sz w:val="20"/>
                                  <w:szCs w:val="20"/>
                                </w:rPr>
                              </w:pPr>
                            </w:p>
                          </w:tc>
                        </w:tr>
                        <w:tr w:rsidR="00B9367F" w:rsidRPr="008F0FA5" w:rsidDel="00FA1497" w:rsidTr="00D92571">
                          <w:trPr>
                            <w:tblCellSpacing w:w="0" w:type="dxa"/>
                            <w:jc w:val="center"/>
                            <w:del w:id="312"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13" w:author="Lisa Wald" w:date="2016-06-06T15:21:00Z"/>
                                  <w:rFonts w:ascii="Verdana" w:hAnsi="Verdana"/>
                                  <w:sz w:val="20"/>
                                  <w:szCs w:val="20"/>
                                </w:rPr>
                              </w:pPr>
                              <w:del w:id="314"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96" type="#_x0000_t75" style="width:132.55pt;height:66.55pt" o:ole="">
                                      <v:imagedata r:id="rId18" o:title=""/>
                                    </v:shape>
                                    <w:control r:id="rId32" w:name="DefaultOcxName19" w:shapeid="_x0000_i2396"/>
                                  </w:object>
                                </w:r>
                              </w:del>
                            </w:p>
                          </w:tc>
                        </w:tr>
                        <w:tr w:rsidR="00B9367F" w:rsidRPr="008F0FA5" w:rsidDel="00FA1497" w:rsidTr="00D92571">
                          <w:trPr>
                            <w:tblCellSpacing w:w="0" w:type="dxa"/>
                            <w:jc w:val="center"/>
                            <w:del w:id="315"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316" w:author="Lisa Wald" w:date="2016-06-06T15:21:00Z"/>
                                </w:trPr>
                                <w:tc>
                                  <w:tcPr>
                                    <w:tcW w:w="0" w:type="auto"/>
                                    <w:vAlign w:val="center"/>
                                    <w:hideMark/>
                                  </w:tcPr>
                                  <w:p w:rsidR="00B9367F" w:rsidRPr="008F0FA5" w:rsidDel="00FA1497" w:rsidRDefault="00B9367F" w:rsidP="00D92571">
                                    <w:pPr>
                                      <w:rPr>
                                        <w:del w:id="317" w:author="Lisa Wald" w:date="2016-06-06T15:21:00Z"/>
                                        <w:rFonts w:ascii="Verdana" w:hAnsi="Verdana"/>
                                        <w:sz w:val="20"/>
                                        <w:szCs w:val="20"/>
                                      </w:rPr>
                                    </w:pPr>
                                    <w:del w:id="318"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319" w:author="Lisa Wald" w:date="2016-06-06T15:21:00Z"/>
                                        <w:rFonts w:ascii="Verdana" w:hAnsi="Verdana"/>
                                        <w:sz w:val="20"/>
                                        <w:szCs w:val="20"/>
                                      </w:rPr>
                                    </w:pPr>
                                    <w:del w:id="320" w:author="Lisa Wald" w:date="2016-06-06T15:21:00Z">
                                      <w:r w:rsidRPr="008F0FA5" w:rsidDel="00FA1497">
                                        <w:rPr>
                                          <w:rFonts w:ascii="Verdana" w:hAnsi="Verdana"/>
                                          <w:sz w:val="20"/>
                                          <w:szCs w:val="20"/>
                                        </w:rPr>
                                        <w:object w:dxaOrig="225" w:dyaOrig="225">
                                          <v:shape id="_x0000_i2395" type="#_x0000_t75" style="width:28.35pt;height:20.2pt" o:ole="">
                                            <v:imagedata r:id="rId33" o:title=""/>
                                          </v:shape>
                                          <w:control r:id="rId34" w:name="DefaultOcxName20" w:shapeid="_x0000_i2395"/>
                                        </w:object>
                                      </w:r>
                                    </w:del>
                                  </w:p>
                                </w:tc>
                              </w:tr>
                            </w:tbl>
                            <w:p w:rsidR="00B9367F" w:rsidRPr="008F0FA5" w:rsidDel="00FA1497" w:rsidRDefault="00B9367F" w:rsidP="00D92571">
                              <w:pPr>
                                <w:rPr>
                                  <w:del w:id="321"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322"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323" w:author="Lisa Wald" w:date="2016-06-06T15:21:00Z"/>
                                  <w:sz w:val="20"/>
                                  <w:szCs w:val="20"/>
                                </w:rPr>
                              </w:pPr>
                            </w:p>
                          </w:tc>
                        </w:tr>
                        <w:tr w:rsidR="00B9367F" w:rsidRPr="008F0FA5" w:rsidDel="00FA1497" w:rsidTr="00D92571">
                          <w:trPr>
                            <w:tblCellSpacing w:w="0" w:type="dxa"/>
                            <w:jc w:val="center"/>
                            <w:del w:id="324" w:author="Lisa Wald" w:date="2016-06-06T15:21:00Z"/>
                          </w:trPr>
                          <w:tc>
                            <w:tcPr>
                              <w:tcW w:w="0" w:type="auto"/>
                              <w:gridSpan w:val="2"/>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325" w:author="Lisa Wald" w:date="2016-06-06T15:21:00Z"/>
                                  <w:rFonts w:ascii="Verdana" w:hAnsi="Verdana"/>
                                  <w:sz w:val="20"/>
                                  <w:szCs w:val="20"/>
                                </w:rPr>
                              </w:pPr>
                              <w:del w:id="326" w:author="Lisa Wald" w:date="2016-06-06T15:21:00Z">
                                <w:r w:rsidRPr="008F0FA5" w:rsidDel="00FA1497">
                                  <w:rPr>
                                    <w:rFonts w:ascii="Verdana" w:hAnsi="Verdana"/>
                                    <w:b/>
                                    <w:bCs/>
                                    <w:noProof/>
                                    <w:sz w:val="20"/>
                                    <w:szCs w:val="20"/>
                                  </w:rPr>
                                  <w:drawing>
                                    <wp:inline distT="0" distB="0" distL="0" distR="0" wp14:anchorId="027DC520" wp14:editId="2E0015B9">
                                      <wp:extent cx="190500" cy="171450"/>
                                      <wp:effectExtent l="0" t="0" r="0" b="0"/>
                                      <wp:docPr id="15" name="Picture 15" descr="No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00" descr="Note"/>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190500" cy="171450"/>
                                              </a:xfrm>
                                              <a:prstGeom prst="rect">
                                                <a:avLst/>
                                              </a:prstGeom>
                                              <a:noFill/>
                                              <a:ln>
                                                <a:noFill/>
                                              </a:ln>
                                            </pic:spPr>
                                          </pic:pic>
                                        </a:graphicData>
                                      </a:graphic>
                                    </wp:inline>
                                  </w:drawing>
                                </w:r>
                                <w:r w:rsidRPr="008F0FA5" w:rsidDel="00FA1497">
                                  <w:rPr>
                                    <w:rFonts w:ascii="Verdana" w:hAnsi="Verdana"/>
                                    <w:b/>
                                    <w:bCs/>
                                    <w:sz w:val="20"/>
                                    <w:szCs w:val="20"/>
                                  </w:rPr>
                                  <w:delText xml:space="preserve">Note : ONLY APPLICABLE FOR ADDITIONAL SERVICES, INCLUDING SPECIALTY SERVICES </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b/>
                                    <w:bCs/>
                                    <w:sz w:val="20"/>
                                    <w:szCs w:val="20"/>
                                  </w:rPr>
                                  <w:delText>4. ACCESS AND COORDINATION FOR NEW PATIENTS</w:delText>
                                </w:r>
                                <w:r w:rsidRPr="008F0FA5" w:rsidDel="00FA1497">
                                  <w:rPr>
                                    <w:rFonts w:ascii="Verdana" w:hAnsi="Verdana"/>
                                    <w:sz w:val="20"/>
                                    <w:szCs w:val="20"/>
                                  </w:rPr>
                                  <w:br/>
                                  <w:delText xml:space="preserve">For individuals that become new patients of the health center by accessing the proposed new service: </w:delText>
                                </w:r>
                              </w:del>
                            </w:p>
                          </w:tc>
                          <w:tc>
                            <w:tcPr>
                              <w:tcW w:w="0" w:type="auto"/>
                              <w:shd w:val="clear" w:color="auto" w:fill="FFFFFF"/>
                              <w:vAlign w:val="center"/>
                              <w:hideMark/>
                            </w:tcPr>
                            <w:p w:rsidR="00B9367F" w:rsidRPr="008F0FA5" w:rsidDel="00FA1497" w:rsidRDefault="00B9367F" w:rsidP="00D92571">
                              <w:pPr>
                                <w:rPr>
                                  <w:del w:id="327"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328" w:author="Lisa Wald" w:date="2016-06-06T15:21:00Z"/>
                                  <w:sz w:val="20"/>
                                  <w:szCs w:val="20"/>
                                </w:rPr>
                              </w:pPr>
                            </w:p>
                          </w:tc>
                        </w:tr>
                        <w:tr w:rsidR="00B9367F" w:rsidRPr="008F0FA5" w:rsidDel="00FA1497" w:rsidTr="00D92571">
                          <w:trPr>
                            <w:tblCellSpacing w:w="0" w:type="dxa"/>
                            <w:jc w:val="center"/>
                            <w:del w:id="329"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330" w:author="Lisa Wald" w:date="2016-06-06T15:21:00Z"/>
                                  <w:rFonts w:ascii="Verdana" w:hAnsi="Verdana"/>
                                  <w:sz w:val="20"/>
                                  <w:szCs w:val="20"/>
                                </w:rPr>
                              </w:pPr>
                              <w:del w:id="331" w:author="Lisa Wald" w:date="2016-06-06T15:21:00Z">
                                <w:r w:rsidRPr="008F0FA5" w:rsidDel="00FA1497">
                                  <w:rPr>
                                    <w:rFonts w:ascii="Verdana" w:hAnsi="Verdana"/>
                                    <w:b/>
                                    <w:bCs/>
                                    <w:sz w:val="20"/>
                                    <w:szCs w:val="20"/>
                                  </w:rPr>
                                  <w:delText xml:space="preserve">4a. </w:delText>
                                </w:r>
                                <w:r w:rsidRPr="008F0FA5" w:rsidDel="00FA1497">
                                  <w:rPr>
                                    <w:rFonts w:ascii="Verdana" w:hAnsi="Verdana"/>
                                    <w:sz w:val="20"/>
                                    <w:szCs w:val="20"/>
                                  </w:rPr>
                                  <w:delText xml:space="preserve">How will these new patients be assured access to the full scope of existing required and additional services the health center provides? </w:delText>
                                </w:r>
                              </w:del>
                            </w:p>
                          </w:tc>
                        </w:tr>
                        <w:tr w:rsidR="00B9367F" w:rsidRPr="008F0FA5" w:rsidDel="00FA1497" w:rsidTr="00D92571">
                          <w:trPr>
                            <w:tblCellSpacing w:w="0" w:type="dxa"/>
                            <w:jc w:val="center"/>
                            <w:del w:id="332"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33" w:author="Lisa Wald" w:date="2016-06-06T15:21:00Z"/>
                                  <w:rFonts w:ascii="Verdana" w:hAnsi="Verdana"/>
                                  <w:sz w:val="20"/>
                                  <w:szCs w:val="20"/>
                                </w:rPr>
                              </w:pPr>
                            </w:p>
                          </w:tc>
                        </w:tr>
                        <w:tr w:rsidR="00B9367F" w:rsidRPr="008F0FA5" w:rsidDel="00FA1497" w:rsidTr="00D92571">
                          <w:trPr>
                            <w:tblCellSpacing w:w="0" w:type="dxa"/>
                            <w:jc w:val="center"/>
                            <w:del w:id="334"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35" w:author="Lisa Wald" w:date="2016-06-06T15:21:00Z"/>
                                  <w:rFonts w:ascii="Verdana" w:hAnsi="Verdana"/>
                                  <w:sz w:val="20"/>
                                  <w:szCs w:val="20"/>
                                </w:rPr>
                              </w:pPr>
                              <w:del w:id="336"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lastRenderedPageBreak/>
                                  <w:object w:dxaOrig="225" w:dyaOrig="225">
                                    <v:shape id="_x0000_i2394" type="#_x0000_t75" style="width:132.55pt;height:66.55pt" o:ole="">
                                      <v:imagedata r:id="rId18" o:title=""/>
                                    </v:shape>
                                    <w:control r:id="rId36" w:name="DefaultOcxName21" w:shapeid="_x0000_i2394"/>
                                  </w:object>
                                </w:r>
                              </w:del>
                            </w:p>
                          </w:tc>
                        </w:tr>
                        <w:tr w:rsidR="00B9367F" w:rsidRPr="008F0FA5" w:rsidDel="00FA1497" w:rsidTr="00D92571">
                          <w:trPr>
                            <w:tblCellSpacing w:w="0" w:type="dxa"/>
                            <w:jc w:val="center"/>
                            <w:del w:id="337"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338" w:author="Lisa Wald" w:date="2016-06-06T15:21:00Z"/>
                                  <w:rFonts w:ascii="Verdana" w:hAnsi="Verdana"/>
                                  <w:sz w:val="20"/>
                                  <w:szCs w:val="20"/>
                                </w:rPr>
                              </w:pPr>
                              <w:del w:id="339" w:author="Lisa Wald" w:date="2016-06-06T15:21:00Z">
                                <w:r w:rsidRPr="008F0FA5" w:rsidDel="00FA1497">
                                  <w:rPr>
                                    <w:rFonts w:ascii="Verdana" w:hAnsi="Verdana"/>
                                    <w:b/>
                                    <w:bCs/>
                                    <w:sz w:val="20"/>
                                    <w:szCs w:val="20"/>
                                  </w:rPr>
                                  <w:lastRenderedPageBreak/>
                                  <w:delText xml:space="preserve">4b. </w:delText>
                                </w:r>
                                <w:r w:rsidRPr="008F0FA5" w:rsidDel="00FA1497">
                                  <w:rPr>
                                    <w:rFonts w:ascii="Verdana" w:hAnsi="Verdana"/>
                                    <w:sz w:val="20"/>
                                    <w:szCs w:val="20"/>
                                  </w:rPr>
                                  <w:delText xml:space="preserve">If new patients have existing (non-health center) primary care providers, describe how the health center will coordinate and follow-up with such providers. </w:delText>
                                </w:r>
                              </w:del>
                            </w:p>
                          </w:tc>
                        </w:tr>
                        <w:tr w:rsidR="00B9367F" w:rsidRPr="008F0FA5" w:rsidDel="00FA1497" w:rsidTr="00D92571">
                          <w:trPr>
                            <w:tblCellSpacing w:w="0" w:type="dxa"/>
                            <w:jc w:val="center"/>
                            <w:del w:id="34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41" w:author="Lisa Wald" w:date="2016-06-06T15:21:00Z"/>
                                  <w:rFonts w:ascii="Verdana" w:hAnsi="Verdana"/>
                                  <w:sz w:val="20"/>
                                  <w:szCs w:val="20"/>
                                </w:rPr>
                              </w:pPr>
                            </w:p>
                          </w:tc>
                        </w:tr>
                        <w:tr w:rsidR="00B9367F" w:rsidRPr="008F0FA5" w:rsidDel="00FA1497" w:rsidTr="00D92571">
                          <w:trPr>
                            <w:tblCellSpacing w:w="0" w:type="dxa"/>
                            <w:jc w:val="center"/>
                            <w:del w:id="342"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43" w:author="Lisa Wald" w:date="2016-06-06T15:21:00Z"/>
                                  <w:rFonts w:ascii="Verdana" w:hAnsi="Verdana"/>
                                  <w:sz w:val="20"/>
                                  <w:szCs w:val="20"/>
                                </w:rPr>
                              </w:pPr>
                              <w:del w:id="344"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93" type="#_x0000_t75" style="width:132.55pt;height:66.55pt" o:ole="">
                                      <v:imagedata r:id="rId18" o:title=""/>
                                    </v:shape>
                                    <w:control r:id="rId37" w:name="DefaultOcxName22" w:shapeid="_x0000_i2393"/>
                                  </w:object>
                                </w:r>
                              </w:del>
                            </w:p>
                          </w:tc>
                        </w:tr>
                        <w:tr w:rsidR="00B9367F" w:rsidRPr="008F0FA5" w:rsidDel="00FA1497" w:rsidTr="00D92571">
                          <w:trPr>
                            <w:tblCellSpacing w:w="0" w:type="dxa"/>
                            <w:jc w:val="center"/>
                            <w:del w:id="345" w:author="Lisa Wald" w:date="2016-06-06T15:21:00Z"/>
                          </w:trPr>
                          <w:tc>
                            <w:tcPr>
                              <w:tcW w:w="0" w:type="auto"/>
                              <w:gridSpan w:val="4"/>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346" w:author="Lisa Wald" w:date="2016-06-06T15:21:00Z"/>
                                  <w:rFonts w:ascii="Verdana" w:hAnsi="Verdana"/>
                                  <w:sz w:val="20"/>
                                  <w:szCs w:val="20"/>
                                </w:rPr>
                              </w:pPr>
                              <w:del w:id="347" w:author="Lisa Wald" w:date="2016-06-06T15:21:00Z">
                                <w:r w:rsidRPr="008F0FA5" w:rsidDel="00FA1497">
                                  <w:rPr>
                                    <w:rFonts w:ascii="Verdana" w:hAnsi="Verdana"/>
                                    <w:b/>
                                    <w:bCs/>
                                    <w:sz w:val="20"/>
                                    <w:szCs w:val="20"/>
                                  </w:rPr>
                                  <w:delText xml:space="preserve">5. ACCESS TO NEW SERVICE FOR CURRENT PATIENTS </w:delText>
                                </w:r>
                                <w:r w:rsidRPr="008F0FA5" w:rsidDel="00FA1497">
                                  <w:rPr>
                                    <w:rFonts w:ascii="Verdana" w:hAnsi="Verdana"/>
                                    <w:sz w:val="20"/>
                                    <w:szCs w:val="20"/>
                                  </w:rPr>
                                  <w:br/>
                                  <w:delText xml:space="preserve">Describe the health center's plans to assure all patients will have reasonable access to the proposed new service, as appropriate. </w:delText>
                                </w:r>
                              </w:del>
                            </w:p>
                          </w:tc>
                        </w:tr>
                        <w:tr w:rsidR="00B9367F" w:rsidRPr="008F0FA5" w:rsidDel="00FA1497" w:rsidTr="00D92571">
                          <w:trPr>
                            <w:tblCellSpacing w:w="0" w:type="dxa"/>
                            <w:jc w:val="center"/>
                            <w:del w:id="34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49" w:author="Lisa Wald" w:date="2016-06-06T15:21:00Z"/>
                                  <w:rFonts w:ascii="Verdana" w:hAnsi="Verdana"/>
                                  <w:sz w:val="20"/>
                                  <w:szCs w:val="20"/>
                                </w:rPr>
                              </w:pPr>
                            </w:p>
                          </w:tc>
                        </w:tr>
                        <w:tr w:rsidR="00B9367F" w:rsidRPr="008F0FA5" w:rsidDel="00FA1497" w:rsidTr="00D92571">
                          <w:trPr>
                            <w:tblCellSpacing w:w="0" w:type="dxa"/>
                            <w:jc w:val="center"/>
                            <w:del w:id="35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51" w:author="Lisa Wald" w:date="2016-06-06T15:21:00Z"/>
                                  <w:rFonts w:ascii="Verdana" w:hAnsi="Verdana"/>
                                  <w:sz w:val="20"/>
                                  <w:szCs w:val="20"/>
                                </w:rPr>
                              </w:pPr>
                              <w:del w:id="352"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92" type="#_x0000_t75" style="width:132.55pt;height:66.55pt" o:ole="">
                                      <v:imagedata r:id="rId18" o:title=""/>
                                    </v:shape>
                                    <w:control r:id="rId38" w:name="DefaultOcxName23" w:shapeid="_x0000_i2392"/>
                                  </w:object>
                                </w:r>
                              </w:del>
                            </w:p>
                          </w:tc>
                        </w:tr>
                        <w:tr w:rsidR="00B9367F" w:rsidRPr="008F0FA5" w:rsidDel="00FA1497" w:rsidTr="00D92571">
                          <w:trPr>
                            <w:tblCellSpacing w:w="0" w:type="dxa"/>
                            <w:jc w:val="center"/>
                            <w:del w:id="353" w:author="Lisa Wald" w:date="2016-06-06T15:21:00Z"/>
                          </w:trPr>
                          <w:tc>
                            <w:tcPr>
                              <w:tcW w:w="0" w:type="auto"/>
                              <w:gridSpan w:val="4"/>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354" w:author="Lisa Wald" w:date="2016-06-06T15:21:00Z"/>
                                  <w:rFonts w:ascii="Verdana" w:hAnsi="Verdana"/>
                                  <w:sz w:val="20"/>
                                  <w:szCs w:val="20"/>
                                </w:rPr>
                              </w:pPr>
                              <w:del w:id="355" w:author="Lisa Wald" w:date="2016-06-06T15:21:00Z">
                                <w:r w:rsidRPr="008F0FA5" w:rsidDel="00FA1497">
                                  <w:rPr>
                                    <w:rFonts w:ascii="Verdana" w:hAnsi="Verdana"/>
                                    <w:b/>
                                    <w:bCs/>
                                    <w:sz w:val="20"/>
                                    <w:szCs w:val="20"/>
                                  </w:rPr>
                                  <w:delText xml:space="preserve">6. SLIDING FEE DISCOUNT PROGRAM </w:delText>
                                </w:r>
                                <w:r w:rsidRPr="008F0FA5" w:rsidDel="00FA1497">
                                  <w:rPr>
                                    <w:rFonts w:ascii="Verdana" w:hAnsi="Verdana"/>
                                    <w:sz w:val="20"/>
                                    <w:szCs w:val="20"/>
                                  </w:rPr>
                                  <w:br/>
                                  <w:delText xml:space="preserve">Will the health center offer </w:delText>
                                </w:r>
                                <w:r w:rsidRPr="008F0FA5" w:rsidDel="00FA1497">
                                  <w:rPr>
                                    <w:rFonts w:ascii="Verdana" w:hAnsi="Verdana"/>
                                    <w:sz w:val="20"/>
                                    <w:szCs w:val="20"/>
                                    <w:u w:val="single"/>
                                  </w:rPr>
                                  <w:delText>its current</w:delText>
                                </w:r>
                                <w:r w:rsidRPr="008F0FA5" w:rsidDel="00FA1497">
                                  <w:rPr>
                                    <w:rFonts w:ascii="Verdana" w:hAnsi="Verdana"/>
                                    <w:sz w:val="20"/>
                                    <w:szCs w:val="20"/>
                                  </w:rPr>
                                  <w:delText xml:space="preserve"> sliding fee discount program </w:delText>
                                </w:r>
                                <w:r w:rsidRPr="008F0FA5" w:rsidDel="00FA1497">
                                  <w:rPr>
                                    <w:rFonts w:ascii="Verdana" w:hAnsi="Verdana"/>
                                    <w:sz w:val="20"/>
                                    <w:szCs w:val="20"/>
                                    <w:u w:val="single"/>
                                  </w:rPr>
                                  <w:delText>(sliding fee discount schedule, including any nominal fees and related implementing policies and procedures)</w:delText>
                                </w:r>
                                <w:r w:rsidRPr="008F0FA5" w:rsidDel="00FA1497">
                                  <w:rPr>
                                    <w:rFonts w:ascii="Verdana" w:hAnsi="Verdana"/>
                                    <w:sz w:val="20"/>
                                    <w:szCs w:val="20"/>
                                  </w:rPr>
                                  <w:delText xml:space="preserve"> for the proposed service to patients with incomes at or below 200 percent of the Federal Poverty Guidelines, and ensure that no patients will be denied access to the service due to inability to pay? </w:delText>
                                </w:r>
                              </w:del>
                            </w:p>
                          </w:tc>
                        </w:tr>
                        <w:tr w:rsidR="00B9367F" w:rsidRPr="008F0FA5" w:rsidDel="00FA1497" w:rsidTr="00D92571">
                          <w:trPr>
                            <w:tblCellSpacing w:w="0" w:type="dxa"/>
                            <w:jc w:val="center"/>
                            <w:del w:id="356"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57" w:author="Lisa Wald" w:date="2016-06-06T15:21:00Z"/>
                                  <w:rFonts w:ascii="Verdana" w:hAnsi="Verdana"/>
                                  <w:sz w:val="20"/>
                                  <w:szCs w:val="20"/>
                                </w:rPr>
                              </w:pPr>
                            </w:p>
                          </w:tc>
                        </w:tr>
                        <w:tr w:rsidR="00B9367F" w:rsidRPr="008F0FA5" w:rsidDel="00FA1497" w:rsidTr="00D92571">
                          <w:trPr>
                            <w:tblCellSpacing w:w="0" w:type="dxa"/>
                            <w:jc w:val="center"/>
                            <w:del w:id="35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359" w:author="Lisa Wald" w:date="2016-06-06T15:21:00Z"/>
                                </w:trPr>
                                <w:tc>
                                  <w:tcPr>
                                    <w:tcW w:w="0" w:type="auto"/>
                                    <w:vAlign w:val="center"/>
                                    <w:hideMark/>
                                  </w:tcPr>
                                  <w:p w:rsidR="00B9367F" w:rsidRPr="008F0FA5" w:rsidDel="00FA1497" w:rsidRDefault="00B9367F" w:rsidP="00D92571">
                                    <w:pPr>
                                      <w:rPr>
                                        <w:del w:id="360" w:author="Lisa Wald" w:date="2016-06-06T15:21:00Z"/>
                                        <w:rFonts w:ascii="Verdana" w:hAnsi="Verdana"/>
                                        <w:sz w:val="20"/>
                                        <w:szCs w:val="20"/>
                                      </w:rPr>
                                    </w:pPr>
                                    <w:del w:id="361" w:author="Lisa Wald" w:date="2016-06-06T15:21:00Z">
                                      <w:r w:rsidRPr="008F0FA5" w:rsidDel="00FA1497">
                                        <w:rPr>
                                          <w:rFonts w:ascii="Verdana" w:hAnsi="Verdana"/>
                                          <w:sz w:val="20"/>
                                          <w:szCs w:val="20"/>
                                        </w:rPr>
                                        <w:lastRenderedPageBreak/>
                                        <w:object w:dxaOrig="225" w:dyaOrig="225">
                                          <v:shape id="_x0000_i2391" type="#_x0000_t75" style="width:18pt;height:15.8pt" o:ole="">
                                            <v:imagedata r:id="rId39" o:title=""/>
                                          </v:shape>
                                          <w:control r:id="rId40" w:name="DefaultOcxName24" w:shapeid="_x0000_i2391"/>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362" w:author="Lisa Wald" w:date="2016-06-06T15:21:00Z"/>
                                        <w:rFonts w:ascii="Verdana" w:hAnsi="Verdana"/>
                                        <w:sz w:val="20"/>
                                        <w:szCs w:val="20"/>
                                      </w:rPr>
                                    </w:pPr>
                                    <w:del w:id="363" w:author="Lisa Wald" w:date="2016-06-06T15:21:00Z">
                                      <w:r w:rsidRPr="008F0FA5" w:rsidDel="00FA1497">
                                        <w:rPr>
                                          <w:rFonts w:ascii="Verdana" w:hAnsi="Verdana"/>
                                          <w:sz w:val="20"/>
                                          <w:szCs w:val="20"/>
                                        </w:rPr>
                                        <w:object w:dxaOrig="225" w:dyaOrig="225">
                                          <v:shape id="_x0000_i2390" type="#_x0000_t75" style="width:18pt;height:15.8pt" o:ole="">
                                            <v:imagedata r:id="rId39" o:title=""/>
                                          </v:shape>
                                          <w:control r:id="rId41" w:name="DefaultOcxName25" w:shapeid="_x0000_i2390"/>
                                        </w:object>
                                      </w:r>
                                      <w:r w:rsidRPr="008F0FA5" w:rsidDel="00FA1497">
                                        <w:rPr>
                                          <w:rFonts w:ascii="Verdana" w:hAnsi="Verdana"/>
                                          <w:sz w:val="20"/>
                                          <w:szCs w:val="20"/>
                                        </w:rPr>
                                        <w:delText>No</w:delText>
                                      </w:r>
                                    </w:del>
                                  </w:p>
                                </w:tc>
                              </w:tr>
                            </w:tbl>
                            <w:p w:rsidR="00B9367F" w:rsidRPr="008F0FA5" w:rsidDel="00FA1497" w:rsidRDefault="00B9367F" w:rsidP="00D92571">
                              <w:pPr>
                                <w:rPr>
                                  <w:del w:id="364" w:author="Lisa Wald" w:date="2016-06-06T15:21:00Z"/>
                                  <w:rFonts w:ascii="Verdana" w:hAnsi="Verdana"/>
                                  <w:sz w:val="20"/>
                                  <w:szCs w:val="20"/>
                                </w:rPr>
                              </w:pPr>
                            </w:p>
                          </w:tc>
                        </w:tr>
                        <w:tr w:rsidR="00B9367F" w:rsidRPr="008F0FA5" w:rsidDel="00FA1497" w:rsidTr="00D92571">
                          <w:trPr>
                            <w:tblCellSpacing w:w="0" w:type="dxa"/>
                            <w:jc w:val="center"/>
                            <w:del w:id="365"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366" w:author="Lisa Wald" w:date="2016-06-06T15:21:00Z"/>
                                  <w:rFonts w:ascii="Verdana" w:hAnsi="Verdana"/>
                                  <w:sz w:val="20"/>
                                  <w:szCs w:val="20"/>
                                </w:rPr>
                              </w:pPr>
                              <w:del w:id="367" w:author="Lisa Wald" w:date="2016-06-06T15:21:00Z">
                                <w:r w:rsidRPr="008F0FA5" w:rsidDel="00FA1497">
                                  <w:rPr>
                                    <w:rFonts w:ascii="Verdana" w:hAnsi="Verdana"/>
                                    <w:b/>
                                    <w:bCs/>
                                    <w:sz w:val="20"/>
                                    <w:szCs w:val="20"/>
                                  </w:rPr>
                                  <w:delText xml:space="preserve">6a. </w:delText>
                                </w:r>
                                <w:r w:rsidRPr="008F0FA5" w:rsidDel="00FA1497">
                                  <w:rPr>
                                    <w:rFonts w:ascii="Verdana" w:hAnsi="Verdana"/>
                                    <w:sz w:val="20"/>
                                    <w:szCs w:val="20"/>
                                  </w:rPr>
                                  <w:delText>Will the sliding fee discount schedule for the proposed service differ from the health center's existing sliding fee discount schedule(s)?</w:delText>
                                </w:r>
                              </w:del>
                            </w:p>
                          </w:tc>
                        </w:tr>
                        <w:tr w:rsidR="00B9367F" w:rsidRPr="008F0FA5" w:rsidDel="00FA1497" w:rsidTr="00D92571">
                          <w:trPr>
                            <w:tblCellSpacing w:w="0" w:type="dxa"/>
                            <w:jc w:val="center"/>
                            <w:del w:id="36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369" w:author="Lisa Wald" w:date="2016-06-06T15:21:00Z"/>
                                  <w:rFonts w:ascii="Verdana" w:hAnsi="Verdana"/>
                                  <w:sz w:val="20"/>
                                  <w:szCs w:val="20"/>
                                </w:rPr>
                              </w:pPr>
                            </w:p>
                          </w:tc>
                        </w:tr>
                        <w:tr w:rsidR="00B9367F" w:rsidRPr="008F0FA5" w:rsidDel="00FA1497" w:rsidTr="00D92571">
                          <w:trPr>
                            <w:tblCellSpacing w:w="0" w:type="dxa"/>
                            <w:jc w:val="center"/>
                            <w:del w:id="37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371" w:author="Lisa Wald" w:date="2016-06-06T15:21:00Z"/>
                                </w:trPr>
                                <w:tc>
                                  <w:tcPr>
                                    <w:tcW w:w="0" w:type="auto"/>
                                    <w:vAlign w:val="center"/>
                                    <w:hideMark/>
                                  </w:tcPr>
                                  <w:p w:rsidR="00B9367F" w:rsidRPr="008F0FA5" w:rsidDel="00FA1497" w:rsidRDefault="00B9367F" w:rsidP="00D92571">
                                    <w:pPr>
                                      <w:rPr>
                                        <w:del w:id="372" w:author="Lisa Wald" w:date="2016-06-06T15:21:00Z"/>
                                        <w:rFonts w:ascii="Verdana" w:hAnsi="Verdana"/>
                                        <w:sz w:val="20"/>
                                        <w:szCs w:val="20"/>
                                      </w:rPr>
                                    </w:pPr>
                                    <w:del w:id="373" w:author="Lisa Wald" w:date="2016-06-06T15:21:00Z">
                                      <w:r w:rsidRPr="008F0FA5" w:rsidDel="00FA1497">
                                        <w:rPr>
                                          <w:rFonts w:ascii="Verdana" w:hAnsi="Verdana"/>
                                          <w:sz w:val="20"/>
                                          <w:szCs w:val="20"/>
                                        </w:rPr>
                                        <w:object w:dxaOrig="225" w:dyaOrig="225">
                                          <v:shape id="_x0000_i2389" type="#_x0000_t75" style="width:18pt;height:15.8pt" o:ole="">
                                            <v:imagedata r:id="rId39" o:title=""/>
                                          </v:shape>
                                          <w:control r:id="rId42" w:name="DefaultOcxName26" w:shapeid="_x0000_i2389"/>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374" w:author="Lisa Wald" w:date="2016-06-06T15:21:00Z"/>
                                        <w:rFonts w:ascii="Verdana" w:hAnsi="Verdana"/>
                                        <w:sz w:val="20"/>
                                        <w:szCs w:val="20"/>
                                      </w:rPr>
                                    </w:pPr>
                                    <w:del w:id="375" w:author="Lisa Wald" w:date="2016-06-06T15:21:00Z">
                                      <w:r w:rsidRPr="008F0FA5" w:rsidDel="00FA1497">
                                        <w:rPr>
                                          <w:rFonts w:ascii="Verdana" w:hAnsi="Verdana"/>
                                          <w:sz w:val="20"/>
                                          <w:szCs w:val="20"/>
                                        </w:rPr>
                                        <w:object w:dxaOrig="225" w:dyaOrig="225">
                                          <v:shape id="_x0000_i2388" type="#_x0000_t75" style="width:18pt;height:15.8pt" o:ole="">
                                            <v:imagedata r:id="rId39" o:title=""/>
                                          </v:shape>
                                          <w:control r:id="rId43" w:name="DefaultOcxName27" w:shapeid="_x0000_i2388"/>
                                        </w:object>
                                      </w:r>
                                      <w:r w:rsidRPr="008F0FA5" w:rsidDel="00FA1497">
                                        <w:rPr>
                                          <w:rFonts w:ascii="Verdana" w:hAnsi="Verdana"/>
                                          <w:sz w:val="20"/>
                                          <w:szCs w:val="20"/>
                                        </w:rPr>
                                        <w:delText>No</w:delText>
                                      </w:r>
                                    </w:del>
                                  </w:p>
                                </w:tc>
                              </w:tr>
                            </w:tbl>
                            <w:p w:rsidR="00B9367F" w:rsidRPr="008F0FA5" w:rsidDel="00FA1497" w:rsidRDefault="00B9367F" w:rsidP="00D92571">
                              <w:pPr>
                                <w:rPr>
                                  <w:del w:id="376" w:author="Lisa Wald" w:date="2016-06-06T15:21:00Z"/>
                                  <w:rFonts w:ascii="Verdana" w:hAnsi="Verdana"/>
                                  <w:sz w:val="20"/>
                                  <w:szCs w:val="20"/>
                                </w:rPr>
                              </w:pPr>
                            </w:p>
                          </w:tc>
                        </w:tr>
                        <w:tr w:rsidR="00B9367F" w:rsidRPr="008F0FA5" w:rsidDel="00FA1497" w:rsidTr="00D92571">
                          <w:trPr>
                            <w:tblCellSpacing w:w="0" w:type="dxa"/>
                            <w:jc w:val="center"/>
                            <w:del w:id="377"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spacing w:after="240"/>
                                <w:rPr>
                                  <w:del w:id="378" w:author="Lisa Wald" w:date="2016-06-06T15:21:00Z"/>
                                  <w:rFonts w:ascii="Verdana" w:hAnsi="Verdana"/>
                                  <w:sz w:val="20"/>
                                  <w:szCs w:val="20"/>
                                </w:rPr>
                              </w:pPr>
                              <w:del w:id="379" w:author="Lisa Wald" w:date="2016-06-06T15:21:00Z">
                                <w:r w:rsidRPr="008F0FA5" w:rsidDel="00FA1497">
                                  <w:rPr>
                                    <w:rFonts w:ascii="Verdana" w:hAnsi="Verdana"/>
                                    <w:sz w:val="20"/>
                                    <w:szCs w:val="20"/>
                                  </w:rPr>
                                  <w:delText xml:space="preserve">If Yes, explain how and why and attach the applicable sliding fee discount schedule for the proposed service. </w:delText>
                                </w:r>
                                <w:r w:rsidRPr="008F0FA5" w:rsidDel="00FA1497">
                                  <w:rPr>
                                    <w:rFonts w:ascii="Verdana" w:hAnsi="Verdana"/>
                                    <w:sz w:val="20"/>
                                    <w:szCs w:val="20"/>
                                  </w:rPr>
                                  <w:br/>
                                </w:r>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87" type="#_x0000_t75" style="width:132.55pt;height:66.55pt" o:ole="">
                                      <v:imagedata r:id="rId18" o:title=""/>
                                    </v:shape>
                                    <w:control r:id="rId44" w:name="DefaultOcxName28" w:shapeid="_x0000_i2387"/>
                                  </w:object>
                                </w:r>
                              </w:del>
                            </w:p>
                            <w:tbl>
                              <w:tblPr>
                                <w:tblW w:w="4750" w:type="pct"/>
                                <w:jc w:val="center"/>
                                <w:tblCellMar>
                                  <w:left w:w="0" w:type="dxa"/>
                                  <w:right w:w="0" w:type="dxa"/>
                                </w:tblCellMar>
                                <w:tblLook w:val="04A0" w:firstRow="1" w:lastRow="0" w:firstColumn="1" w:lastColumn="0" w:noHBand="0" w:noVBand="1"/>
                              </w:tblPr>
                              <w:tblGrid>
                                <w:gridCol w:w="11910"/>
                              </w:tblGrid>
                              <w:tr w:rsidR="00B9367F" w:rsidRPr="008F0FA5" w:rsidDel="00FA1497" w:rsidTr="00D92571">
                                <w:trPr>
                                  <w:jc w:val="center"/>
                                  <w:del w:id="380" w:author="Lisa Wald" w:date="2016-06-06T15:21:00Z"/>
                                </w:trPr>
                                <w:tc>
                                  <w:tcPr>
                                    <w:tcW w:w="0" w:type="auto"/>
                                    <w:shd w:val="clear" w:color="auto" w:fill="FFFFFF"/>
                                    <w:vAlign w:val="center"/>
                                    <w:hideMark/>
                                  </w:tcPr>
                                  <w:p w:rsidR="00B9367F" w:rsidRPr="008F0FA5" w:rsidDel="00FA1497" w:rsidRDefault="00B9367F" w:rsidP="00D92571">
                                    <w:pPr>
                                      <w:rPr>
                                        <w:del w:id="381" w:author="Lisa Wald" w:date="2016-06-06T15:21:00Z"/>
                                        <w:rFonts w:ascii="Verdana" w:hAnsi="Verdana"/>
                                        <w:sz w:val="20"/>
                                        <w:szCs w:val="20"/>
                                      </w:rPr>
                                    </w:pPr>
                                  </w:p>
                                </w:tc>
                              </w:tr>
                            </w:tbl>
                            <w:p w:rsidR="00B9367F" w:rsidRPr="008F0FA5" w:rsidDel="00FA1497" w:rsidRDefault="00B9367F" w:rsidP="00D92571">
                              <w:pPr>
                                <w:rPr>
                                  <w:del w:id="382" w:author="Lisa Wald" w:date="2016-06-06T15:21: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1910"/>
                              </w:tblGrid>
                              <w:tr w:rsidR="00B9367F" w:rsidRPr="008F0FA5" w:rsidDel="00FA1497" w:rsidTr="00D92571">
                                <w:trPr>
                                  <w:jc w:val="center"/>
                                  <w:del w:id="383" w:author="Lisa Wald" w:date="2016-06-06T15:21: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734"/>
                                      <w:gridCol w:w="1760"/>
                                      <w:gridCol w:w="2704"/>
                                      <w:gridCol w:w="1052"/>
                                      <w:gridCol w:w="2351"/>
                                      <w:gridCol w:w="3303"/>
                                    </w:tblGrid>
                                    <w:tr w:rsidR="00B9367F" w:rsidRPr="008F0FA5" w:rsidDel="00FA1497" w:rsidTr="00D92571">
                                      <w:trPr>
                                        <w:tblCellSpacing w:w="7" w:type="dxa"/>
                                        <w:jc w:val="center"/>
                                        <w:del w:id="384" w:author="Lisa Wald" w:date="2016-06-06T15:21:00Z"/>
                                      </w:trPr>
                                      <w:tc>
                                        <w:tcPr>
                                          <w:tcW w:w="0" w:type="auto"/>
                                          <w:gridSpan w:val="6"/>
                                          <w:shd w:val="clear" w:color="auto" w:fill="CCCCCC"/>
                                          <w:vAlign w:val="center"/>
                                          <w:hideMark/>
                                        </w:tcPr>
                                        <w:p w:rsidR="00B9367F" w:rsidRPr="008F0FA5" w:rsidDel="00FA1497" w:rsidRDefault="00B9367F" w:rsidP="00D92571">
                                          <w:pPr>
                                            <w:rPr>
                                              <w:del w:id="385" w:author="Lisa Wald" w:date="2016-06-06T15:21:00Z"/>
                                              <w:rFonts w:ascii="Verdana" w:hAnsi="Verdana"/>
                                              <w:b/>
                                              <w:bCs/>
                                              <w:sz w:val="20"/>
                                              <w:szCs w:val="20"/>
                                            </w:rPr>
                                          </w:pPr>
                                          <w:del w:id="386" w:author="Lisa Wald" w:date="2016-06-06T15:21:00Z">
                                            <w:r w:rsidRPr="008F0FA5" w:rsidDel="00FA1497">
                                              <w:rPr>
                                                <w:rFonts w:ascii="Verdana" w:hAnsi="Verdana"/>
                                                <w:b/>
                                                <w:bCs/>
                                                <w:sz w:val="20"/>
                                                <w:szCs w:val="20"/>
                                              </w:rPr>
                                              <w:delText>Sliding Fee Discount Schedule (Maximum 6 attachments)</w:delText>
                                            </w:r>
                                          </w:del>
                                        </w:p>
                                      </w:tc>
                                    </w:tr>
                                    <w:tr w:rsidR="00B9367F" w:rsidRPr="008F0FA5" w:rsidDel="00FA1497" w:rsidTr="00D92571">
                                      <w:trPr>
                                        <w:tblCellSpacing w:w="7" w:type="dxa"/>
                                        <w:jc w:val="center"/>
                                        <w:del w:id="387" w:author="Lisa Wald" w:date="2016-06-06T15:21:00Z"/>
                                      </w:trPr>
                                      <w:tc>
                                        <w:tcPr>
                                          <w:tcW w:w="250" w:type="pct"/>
                                          <w:shd w:val="clear" w:color="auto" w:fill="FFFFCC"/>
                                          <w:vAlign w:val="center"/>
                                          <w:hideMark/>
                                        </w:tcPr>
                                        <w:p w:rsidR="00B9367F" w:rsidRPr="008F0FA5" w:rsidDel="00FA1497" w:rsidRDefault="00B9367F" w:rsidP="00D92571">
                                          <w:pPr>
                                            <w:jc w:val="center"/>
                                            <w:rPr>
                                              <w:del w:id="388" w:author="Lisa Wald" w:date="2016-06-06T15:21:00Z"/>
                                              <w:rFonts w:ascii="Verdana" w:hAnsi="Verdana"/>
                                              <w:sz w:val="20"/>
                                              <w:szCs w:val="20"/>
                                            </w:rPr>
                                          </w:pPr>
                                          <w:del w:id="389" w:author="Lisa Wald" w:date="2016-06-06T15:21:00Z">
                                            <w:r w:rsidRPr="008F0FA5" w:rsidDel="00FA1497">
                                              <w:rPr>
                                                <w:rFonts w:ascii="Verdana" w:hAnsi="Verdana"/>
                                                <w:sz w:val="20"/>
                                                <w:szCs w:val="20"/>
                                              </w:rPr>
                                              <w:delText>Select</w:delText>
                                            </w:r>
                                          </w:del>
                                        </w:p>
                                      </w:tc>
                                      <w:tc>
                                        <w:tcPr>
                                          <w:tcW w:w="750" w:type="pct"/>
                                          <w:shd w:val="clear" w:color="auto" w:fill="FFFFCC"/>
                                          <w:vAlign w:val="center"/>
                                          <w:hideMark/>
                                        </w:tcPr>
                                        <w:p w:rsidR="00B9367F" w:rsidRPr="008F0FA5" w:rsidDel="00FA1497" w:rsidRDefault="00B9367F" w:rsidP="00D92571">
                                          <w:pPr>
                                            <w:jc w:val="center"/>
                                            <w:rPr>
                                              <w:del w:id="390" w:author="Lisa Wald" w:date="2016-06-06T15:21:00Z"/>
                                              <w:rFonts w:ascii="Verdana" w:hAnsi="Verdana"/>
                                              <w:sz w:val="20"/>
                                              <w:szCs w:val="20"/>
                                            </w:rPr>
                                          </w:pPr>
                                          <w:del w:id="391" w:author="Lisa Wald" w:date="2016-06-06T15:21:00Z">
                                            <w:r w:rsidRPr="008F0FA5" w:rsidDel="00FA1497">
                                              <w:rPr>
                                                <w:rFonts w:ascii="Verdana" w:hAnsi="Verdana"/>
                                                <w:sz w:val="20"/>
                                                <w:szCs w:val="20"/>
                                              </w:rPr>
                                              <w:delText>Purpose</w:delText>
                                            </w:r>
                                          </w:del>
                                        </w:p>
                                      </w:tc>
                                      <w:tc>
                                        <w:tcPr>
                                          <w:tcW w:w="1150" w:type="pct"/>
                                          <w:shd w:val="clear" w:color="auto" w:fill="FFFFCC"/>
                                          <w:vAlign w:val="center"/>
                                          <w:hideMark/>
                                        </w:tcPr>
                                        <w:p w:rsidR="00B9367F" w:rsidRPr="008F0FA5" w:rsidDel="00FA1497" w:rsidRDefault="00B9367F" w:rsidP="00D92571">
                                          <w:pPr>
                                            <w:jc w:val="center"/>
                                            <w:rPr>
                                              <w:del w:id="392" w:author="Lisa Wald" w:date="2016-06-06T15:21:00Z"/>
                                              <w:rFonts w:ascii="Verdana" w:hAnsi="Verdana"/>
                                              <w:sz w:val="20"/>
                                              <w:szCs w:val="20"/>
                                            </w:rPr>
                                          </w:pPr>
                                          <w:del w:id="393" w:author="Lisa Wald" w:date="2016-06-06T15:21:00Z">
                                            <w:r w:rsidRPr="008F0FA5" w:rsidDel="00FA1497">
                                              <w:rPr>
                                                <w:rFonts w:ascii="Verdana" w:hAnsi="Verdana"/>
                                                <w:sz w:val="20"/>
                                                <w:szCs w:val="20"/>
                                              </w:rPr>
                                              <w:delText>Document Name</w:delText>
                                            </w:r>
                                          </w:del>
                                        </w:p>
                                      </w:tc>
                                      <w:tc>
                                        <w:tcPr>
                                          <w:tcW w:w="450" w:type="pct"/>
                                          <w:shd w:val="clear" w:color="auto" w:fill="FFFFCC"/>
                                          <w:vAlign w:val="center"/>
                                          <w:hideMark/>
                                        </w:tcPr>
                                        <w:p w:rsidR="00B9367F" w:rsidRPr="008F0FA5" w:rsidDel="00FA1497" w:rsidRDefault="00B9367F" w:rsidP="00D92571">
                                          <w:pPr>
                                            <w:jc w:val="center"/>
                                            <w:rPr>
                                              <w:del w:id="394" w:author="Lisa Wald" w:date="2016-06-06T15:21:00Z"/>
                                              <w:rFonts w:ascii="Verdana" w:hAnsi="Verdana"/>
                                              <w:sz w:val="20"/>
                                              <w:szCs w:val="20"/>
                                            </w:rPr>
                                          </w:pPr>
                                          <w:del w:id="395" w:author="Lisa Wald" w:date="2016-06-06T15:21:00Z">
                                            <w:r w:rsidRPr="008F0FA5" w:rsidDel="00FA1497">
                                              <w:rPr>
                                                <w:rFonts w:ascii="Verdana" w:hAnsi="Verdana"/>
                                                <w:sz w:val="20"/>
                                                <w:szCs w:val="20"/>
                                              </w:rPr>
                                              <w:delText>Size</w:delText>
                                            </w:r>
                                          </w:del>
                                        </w:p>
                                      </w:tc>
                                      <w:tc>
                                        <w:tcPr>
                                          <w:tcW w:w="1000" w:type="pct"/>
                                          <w:shd w:val="clear" w:color="auto" w:fill="FFFFCC"/>
                                          <w:vAlign w:val="center"/>
                                          <w:hideMark/>
                                        </w:tcPr>
                                        <w:p w:rsidR="00B9367F" w:rsidRPr="008F0FA5" w:rsidDel="00FA1497" w:rsidRDefault="00B9367F" w:rsidP="00D92571">
                                          <w:pPr>
                                            <w:jc w:val="center"/>
                                            <w:rPr>
                                              <w:del w:id="396" w:author="Lisa Wald" w:date="2016-06-06T15:21:00Z"/>
                                              <w:rFonts w:ascii="Verdana" w:hAnsi="Verdana"/>
                                              <w:sz w:val="20"/>
                                              <w:szCs w:val="20"/>
                                            </w:rPr>
                                          </w:pPr>
                                          <w:del w:id="397" w:author="Lisa Wald" w:date="2016-06-06T15:21:00Z">
                                            <w:r w:rsidRPr="008F0FA5" w:rsidDel="00FA1497">
                                              <w:rPr>
                                                <w:rFonts w:ascii="Verdana" w:hAnsi="Verdana"/>
                                                <w:sz w:val="20"/>
                                                <w:szCs w:val="20"/>
                                              </w:rPr>
                                              <w:delText>Uploaded By</w:delText>
                                            </w:r>
                                          </w:del>
                                        </w:p>
                                      </w:tc>
                                      <w:tc>
                                        <w:tcPr>
                                          <w:tcW w:w="1400" w:type="pct"/>
                                          <w:shd w:val="clear" w:color="auto" w:fill="FFFFCC"/>
                                          <w:vAlign w:val="center"/>
                                          <w:hideMark/>
                                        </w:tcPr>
                                        <w:p w:rsidR="00B9367F" w:rsidRPr="008F0FA5" w:rsidDel="00FA1497" w:rsidRDefault="00B9367F" w:rsidP="00D92571">
                                          <w:pPr>
                                            <w:jc w:val="center"/>
                                            <w:rPr>
                                              <w:del w:id="398" w:author="Lisa Wald" w:date="2016-06-06T15:21:00Z"/>
                                              <w:rFonts w:ascii="Verdana" w:hAnsi="Verdana"/>
                                              <w:sz w:val="20"/>
                                              <w:szCs w:val="20"/>
                                            </w:rPr>
                                          </w:pPr>
                                          <w:del w:id="399" w:author="Lisa Wald" w:date="2016-06-06T15:21:00Z">
                                            <w:r w:rsidRPr="008F0FA5" w:rsidDel="00FA1497">
                                              <w:rPr>
                                                <w:rFonts w:ascii="Verdana" w:hAnsi="Verdana"/>
                                                <w:sz w:val="20"/>
                                                <w:szCs w:val="20"/>
                                              </w:rPr>
                                              <w:delText>Description</w:delText>
                                            </w:r>
                                          </w:del>
                                        </w:p>
                                      </w:tc>
                                    </w:tr>
                                    <w:tr w:rsidR="00B9367F" w:rsidRPr="008F0FA5" w:rsidDel="00FA1497" w:rsidTr="00D92571">
                                      <w:trPr>
                                        <w:tblCellSpacing w:w="7" w:type="dxa"/>
                                        <w:jc w:val="center"/>
                                        <w:del w:id="400"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401" w:author="Lisa Wald" w:date="2016-06-06T15:21:00Z"/>
                                              <w:rFonts w:ascii="Verdana" w:hAnsi="Verdana"/>
                                              <w:sz w:val="20"/>
                                              <w:szCs w:val="20"/>
                                            </w:rPr>
                                          </w:pPr>
                                          <w:del w:id="402" w:author="Lisa Wald" w:date="2016-06-06T15:21:00Z">
                                            <w:r w:rsidRPr="008F0FA5" w:rsidDel="00FA1497">
                                              <w:rPr>
                                                <w:rFonts w:ascii="Verdana" w:hAnsi="Verdana"/>
                                                <w:sz w:val="20"/>
                                                <w:szCs w:val="20"/>
                                              </w:rPr>
                                              <w:delText>No attached document exists.</w:delText>
                                            </w:r>
                                          </w:del>
                                        </w:p>
                                      </w:tc>
                                    </w:tr>
                                    <w:tr w:rsidR="00B9367F" w:rsidRPr="008F0FA5" w:rsidDel="00FA1497" w:rsidTr="00D92571">
                                      <w:trPr>
                                        <w:tblCellSpacing w:w="7" w:type="dxa"/>
                                        <w:jc w:val="center"/>
                                        <w:del w:id="403"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404" w:author="Lisa Wald" w:date="2016-06-06T15:21:00Z"/>
                                              <w:rFonts w:ascii="Verdana" w:hAnsi="Verdana"/>
                                              <w:sz w:val="20"/>
                                              <w:szCs w:val="20"/>
                                            </w:rPr>
                                          </w:pPr>
                                          <w:del w:id="405" w:author="Lisa Wald" w:date="2016-06-06T15:21:00Z">
                                            <w:r w:rsidRPr="008F0FA5" w:rsidDel="00FA1497">
                                              <w:rPr>
                                                <w:rFonts w:ascii="Verdana" w:hAnsi="Verdana"/>
                                                <w:sz w:val="20"/>
                                                <w:szCs w:val="20"/>
                                              </w:rPr>
                                              <w:object w:dxaOrig="225" w:dyaOrig="225">
                                                <v:shape id="_x0000_i2386" type="#_x0000_t75" style="width:34.35pt;height:20.2pt" o:ole="">
                                                  <v:imagedata r:id="rId45" o:title=""/>
                                                </v:shape>
                                                <w:control r:id="rId46" w:name="DefaultOcxName29" w:shapeid="_x0000_i2386"/>
                                              </w:object>
                                            </w:r>
                                          </w:del>
                                        </w:p>
                                      </w:tc>
                                    </w:tr>
                                  </w:tbl>
                                  <w:p w:rsidR="00B9367F" w:rsidRPr="008F0FA5" w:rsidDel="00FA1497" w:rsidRDefault="00B9367F" w:rsidP="00D92571">
                                    <w:pPr>
                                      <w:rPr>
                                        <w:del w:id="406" w:author="Lisa Wald" w:date="2016-06-06T15:21:00Z"/>
                                        <w:rFonts w:ascii="Verdana" w:hAnsi="Verdana"/>
                                        <w:sz w:val="20"/>
                                        <w:szCs w:val="20"/>
                                      </w:rPr>
                                    </w:pPr>
                                  </w:p>
                                </w:tc>
                              </w:tr>
                            </w:tbl>
                            <w:p w:rsidR="00B9367F" w:rsidRPr="008F0FA5" w:rsidDel="00FA1497" w:rsidRDefault="00B9367F" w:rsidP="00D92571">
                              <w:pPr>
                                <w:rPr>
                                  <w:del w:id="407" w:author="Lisa Wald" w:date="2016-06-06T15:21:00Z"/>
                                  <w:rFonts w:ascii="Verdana" w:hAnsi="Verdana"/>
                                  <w:sz w:val="20"/>
                                  <w:szCs w:val="20"/>
                                </w:rPr>
                              </w:pPr>
                            </w:p>
                          </w:tc>
                        </w:tr>
                        <w:tr w:rsidR="00B9367F" w:rsidRPr="008F0FA5" w:rsidDel="00FA1497" w:rsidTr="00D92571">
                          <w:trPr>
                            <w:tblCellSpacing w:w="0" w:type="dxa"/>
                            <w:jc w:val="center"/>
                            <w:del w:id="408"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409" w:author="Lisa Wald" w:date="2016-06-06T15:21:00Z"/>
                                </w:trPr>
                                <w:tc>
                                  <w:tcPr>
                                    <w:tcW w:w="0" w:type="auto"/>
                                    <w:vAlign w:val="center"/>
                                    <w:hideMark/>
                                  </w:tcPr>
                                  <w:p w:rsidR="00B9367F" w:rsidRPr="008F0FA5" w:rsidDel="00FA1497" w:rsidRDefault="00B9367F" w:rsidP="00D92571">
                                    <w:pPr>
                                      <w:rPr>
                                        <w:del w:id="410" w:author="Lisa Wald" w:date="2016-06-06T15:21:00Z"/>
                                        <w:rFonts w:ascii="Verdana" w:hAnsi="Verdana"/>
                                        <w:sz w:val="20"/>
                                        <w:szCs w:val="20"/>
                                      </w:rPr>
                                    </w:pPr>
                                    <w:del w:id="411"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412" w:author="Lisa Wald" w:date="2016-06-06T15:21:00Z"/>
                                        <w:rFonts w:ascii="Verdana" w:hAnsi="Verdana"/>
                                        <w:sz w:val="20"/>
                                        <w:szCs w:val="20"/>
                                      </w:rPr>
                                    </w:pPr>
                                    <w:del w:id="413" w:author="Lisa Wald" w:date="2016-06-06T15:21:00Z">
                                      <w:r w:rsidRPr="008F0FA5" w:rsidDel="00FA1497">
                                        <w:rPr>
                                          <w:rFonts w:ascii="Verdana" w:hAnsi="Verdana"/>
                                          <w:sz w:val="20"/>
                                          <w:szCs w:val="20"/>
                                        </w:rPr>
                                        <w:object w:dxaOrig="225" w:dyaOrig="225">
                                          <v:shape id="_x0000_i2385" type="#_x0000_t75" style="width:28.35pt;height:20.2pt" o:ole="">
                                            <v:imagedata r:id="rId47" o:title=""/>
                                          </v:shape>
                                          <w:control r:id="rId48" w:name="DefaultOcxName36" w:shapeid="_x0000_i2385"/>
                                        </w:object>
                                      </w:r>
                                    </w:del>
                                  </w:p>
                                </w:tc>
                              </w:tr>
                            </w:tbl>
                            <w:p w:rsidR="00B9367F" w:rsidRPr="008F0FA5" w:rsidDel="00FA1497" w:rsidRDefault="00B9367F" w:rsidP="00D92571">
                              <w:pPr>
                                <w:rPr>
                                  <w:del w:id="414"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415"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416" w:author="Lisa Wald" w:date="2016-06-06T15:21:00Z"/>
                                  <w:sz w:val="20"/>
                                  <w:szCs w:val="20"/>
                                </w:rPr>
                              </w:pPr>
                            </w:p>
                          </w:tc>
                        </w:tr>
                        <w:tr w:rsidR="00B9367F" w:rsidRPr="008F0FA5" w:rsidDel="00FA1497" w:rsidTr="00D92571">
                          <w:trPr>
                            <w:tblCellSpacing w:w="0" w:type="dxa"/>
                            <w:jc w:val="center"/>
                            <w:del w:id="417" w:author="Lisa Wald" w:date="2016-06-06T15:21:00Z"/>
                          </w:trPr>
                          <w:tc>
                            <w:tcPr>
                              <w:tcW w:w="0" w:type="auto"/>
                              <w:gridSpan w:val="4"/>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418" w:author="Lisa Wald" w:date="2016-06-06T15:21:00Z"/>
                                  <w:rFonts w:ascii="Verdana" w:hAnsi="Verdana"/>
                                  <w:sz w:val="20"/>
                                  <w:szCs w:val="20"/>
                                </w:rPr>
                              </w:pPr>
                              <w:del w:id="419" w:author="Lisa Wald" w:date="2016-06-06T15:21:00Z">
                                <w:r w:rsidRPr="008F0FA5" w:rsidDel="00FA1497">
                                  <w:rPr>
                                    <w:rFonts w:ascii="Verdana" w:hAnsi="Verdana"/>
                                    <w:b/>
                                    <w:bCs/>
                                    <w:sz w:val="20"/>
                                    <w:szCs w:val="20"/>
                                  </w:rPr>
                                  <w:delText xml:space="preserve">7. FINANCIAL IMPACT ANALYSIS </w:delText>
                                </w:r>
                              </w:del>
                            </w:p>
                          </w:tc>
                        </w:tr>
                        <w:tr w:rsidR="00B9367F" w:rsidRPr="008F0FA5" w:rsidDel="00FA1497" w:rsidTr="00D92571">
                          <w:trPr>
                            <w:tblCellSpacing w:w="0" w:type="dxa"/>
                            <w:jc w:val="center"/>
                            <w:del w:id="42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421" w:author="Lisa Wald" w:date="2016-06-06T15:21:00Z"/>
                                  <w:rFonts w:ascii="Verdana" w:hAnsi="Verdana"/>
                                  <w:sz w:val="20"/>
                                  <w:szCs w:val="20"/>
                                </w:rPr>
                              </w:pPr>
                            </w:p>
                          </w:tc>
                        </w:tr>
                        <w:tr w:rsidR="00B9367F" w:rsidRPr="008F0FA5" w:rsidDel="00FA1497" w:rsidTr="00D92571">
                          <w:trPr>
                            <w:tblCellSpacing w:w="0" w:type="dxa"/>
                            <w:jc w:val="center"/>
                            <w:del w:id="422"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jc w:val="center"/>
                                <w:rPr>
                                  <w:del w:id="423" w:author="Lisa Wald" w:date="2016-06-06T15:21:00Z"/>
                                  <w:rFonts w:ascii="Verdana" w:hAnsi="Verdana"/>
                                  <w:sz w:val="20"/>
                                  <w:szCs w:val="20"/>
                                </w:rPr>
                              </w:pPr>
                            </w:p>
                            <w:tbl>
                              <w:tblPr>
                                <w:tblW w:w="4750" w:type="pct"/>
                                <w:jc w:val="center"/>
                                <w:tblCellSpacing w:w="0" w:type="dxa"/>
                                <w:shd w:val="clear" w:color="auto" w:fill="000000"/>
                                <w:tblCellMar>
                                  <w:left w:w="0" w:type="dxa"/>
                                  <w:right w:w="0" w:type="dxa"/>
                                </w:tblCellMar>
                                <w:tblLook w:val="04A0" w:firstRow="1" w:lastRow="0" w:firstColumn="1" w:lastColumn="0" w:noHBand="0" w:noVBand="1"/>
                              </w:tblPr>
                              <w:tblGrid>
                                <w:gridCol w:w="11910"/>
                              </w:tblGrid>
                              <w:tr w:rsidR="00B9367F" w:rsidRPr="008F0FA5" w:rsidDel="00FA1497" w:rsidTr="00D92571">
                                <w:trPr>
                                  <w:tblCellSpacing w:w="0" w:type="dxa"/>
                                  <w:jc w:val="center"/>
                                  <w:del w:id="424" w:author="Lisa Wald" w:date="2016-06-06T15:21:00Z"/>
                                </w:trPr>
                                <w:tc>
                                  <w:tcPr>
                                    <w:tcW w:w="0" w:type="auto"/>
                                    <w:shd w:val="clear" w:color="auto" w:fill="000000"/>
                                    <w:vAlign w:val="center"/>
                                    <w:hideMark/>
                                  </w:tcPr>
                                  <w:tbl>
                                    <w:tblPr>
                                      <w:tblW w:w="4985" w:type="pct"/>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2972"/>
                                      <w:gridCol w:w="3555"/>
                                      <w:gridCol w:w="5341"/>
                                    </w:tblGrid>
                                    <w:tr w:rsidR="00B9367F" w:rsidRPr="008F0FA5" w:rsidDel="00FA1497" w:rsidTr="00D92571">
                                      <w:trPr>
                                        <w:tblCellSpacing w:w="7" w:type="dxa"/>
                                        <w:del w:id="425" w:author="Lisa Wald" w:date="2016-06-06T15:21:00Z"/>
                                      </w:trPr>
                                      <w:tc>
                                        <w:tcPr>
                                          <w:tcW w:w="1240" w:type="pct"/>
                                          <w:shd w:val="clear" w:color="auto" w:fill="FFFFCC"/>
                                          <w:vAlign w:val="center"/>
                                          <w:hideMark/>
                                        </w:tcPr>
                                        <w:p w:rsidR="00B9367F" w:rsidRPr="008F0FA5" w:rsidDel="00FA1497" w:rsidRDefault="00B9367F" w:rsidP="00D92571">
                                          <w:pPr>
                                            <w:jc w:val="center"/>
                                            <w:rPr>
                                              <w:del w:id="426" w:author="Lisa Wald" w:date="2016-06-06T15:21:00Z"/>
                                              <w:rFonts w:ascii="Verdana" w:hAnsi="Verdana"/>
                                              <w:sz w:val="20"/>
                                              <w:szCs w:val="20"/>
                                            </w:rPr>
                                          </w:pPr>
                                          <w:del w:id="427" w:author="Lisa Wald" w:date="2016-06-06T15:21:00Z">
                                            <w:r w:rsidRPr="008F0FA5" w:rsidDel="00FA1497">
                                              <w:rPr>
                                                <w:rFonts w:ascii="Verdana" w:hAnsi="Verdana"/>
                                                <w:sz w:val="20"/>
                                                <w:szCs w:val="20"/>
                                              </w:rPr>
                                              <w:lastRenderedPageBreak/>
                                              <w:delText>Template Name</w:delText>
                                            </w:r>
                                          </w:del>
                                        </w:p>
                                      </w:tc>
                                      <w:tc>
                                        <w:tcPr>
                                          <w:tcW w:w="1488" w:type="pct"/>
                                          <w:shd w:val="clear" w:color="auto" w:fill="FFFFCC"/>
                                          <w:vAlign w:val="center"/>
                                          <w:hideMark/>
                                        </w:tcPr>
                                        <w:p w:rsidR="00B9367F" w:rsidRPr="008F0FA5" w:rsidDel="00FA1497" w:rsidRDefault="00B9367F" w:rsidP="00D92571">
                                          <w:pPr>
                                            <w:jc w:val="center"/>
                                            <w:rPr>
                                              <w:del w:id="428" w:author="Lisa Wald" w:date="2016-06-06T15:21:00Z"/>
                                              <w:rFonts w:ascii="Verdana" w:hAnsi="Verdana"/>
                                              <w:sz w:val="20"/>
                                              <w:szCs w:val="20"/>
                                            </w:rPr>
                                          </w:pPr>
                                          <w:del w:id="429" w:author="Lisa Wald" w:date="2016-06-06T15:21:00Z">
                                            <w:r w:rsidRPr="008F0FA5" w:rsidDel="00FA1497">
                                              <w:rPr>
                                                <w:rFonts w:ascii="Verdana" w:hAnsi="Verdana"/>
                                                <w:sz w:val="20"/>
                                                <w:szCs w:val="20"/>
                                              </w:rPr>
                                              <w:delText>Template Description</w:delText>
                                            </w:r>
                                          </w:del>
                                        </w:p>
                                      </w:tc>
                                      <w:tc>
                                        <w:tcPr>
                                          <w:tcW w:w="2235" w:type="pct"/>
                                          <w:shd w:val="clear" w:color="auto" w:fill="FFFFCC"/>
                                          <w:vAlign w:val="center"/>
                                          <w:hideMark/>
                                        </w:tcPr>
                                        <w:p w:rsidR="00B9367F" w:rsidRPr="008F0FA5" w:rsidDel="00FA1497" w:rsidRDefault="00B9367F" w:rsidP="00D92571">
                                          <w:pPr>
                                            <w:jc w:val="center"/>
                                            <w:rPr>
                                              <w:del w:id="430" w:author="Lisa Wald" w:date="2016-06-06T15:21:00Z"/>
                                              <w:rFonts w:ascii="Verdana" w:hAnsi="Verdana"/>
                                              <w:sz w:val="20"/>
                                              <w:szCs w:val="20"/>
                                            </w:rPr>
                                          </w:pPr>
                                          <w:del w:id="431" w:author="Lisa Wald" w:date="2016-06-06T15:21:00Z">
                                            <w:r w:rsidRPr="008F0FA5" w:rsidDel="00FA1497">
                                              <w:rPr>
                                                <w:rFonts w:ascii="Verdana" w:hAnsi="Verdana"/>
                                                <w:sz w:val="20"/>
                                                <w:szCs w:val="20"/>
                                              </w:rPr>
                                              <w:delText>Action</w:delText>
                                            </w:r>
                                          </w:del>
                                        </w:p>
                                      </w:tc>
                                    </w:tr>
                                    <w:tr w:rsidR="00B9367F" w:rsidRPr="008F0FA5" w:rsidDel="00FA1497" w:rsidTr="00D92571">
                                      <w:trPr>
                                        <w:tblCellSpacing w:w="7" w:type="dxa"/>
                                        <w:del w:id="432" w:author="Lisa Wald" w:date="2016-06-06T15:21:00Z"/>
                                      </w:trPr>
                                      <w:tc>
                                        <w:tcPr>
                                          <w:tcW w:w="0" w:type="auto"/>
                                          <w:shd w:val="clear" w:color="auto" w:fill="FFFFFF"/>
                                          <w:vAlign w:val="center"/>
                                          <w:hideMark/>
                                        </w:tcPr>
                                        <w:p w:rsidR="00B9367F" w:rsidRPr="008F0FA5" w:rsidDel="00FA1497" w:rsidRDefault="00B9367F" w:rsidP="00D92571">
                                          <w:pPr>
                                            <w:jc w:val="center"/>
                                            <w:rPr>
                                              <w:del w:id="433" w:author="Lisa Wald" w:date="2016-06-06T15:21:00Z"/>
                                              <w:rFonts w:ascii="Verdana" w:hAnsi="Verdana"/>
                                              <w:sz w:val="20"/>
                                              <w:szCs w:val="20"/>
                                            </w:rPr>
                                          </w:pPr>
                                          <w:del w:id="434" w:author="Lisa Wald" w:date="2016-06-06T15:21:00Z">
                                            <w:r w:rsidRPr="008F0FA5" w:rsidDel="00FA1497">
                                              <w:rPr>
                                                <w:rFonts w:ascii="Verdana" w:hAnsi="Verdana"/>
                                                <w:sz w:val="20"/>
                                                <w:szCs w:val="20"/>
                                              </w:rPr>
                                              <w:delText xml:space="preserve">Financial Impact Analysis </w:delText>
                                            </w:r>
                                          </w:del>
                                        </w:p>
                                      </w:tc>
                                      <w:tc>
                                        <w:tcPr>
                                          <w:tcW w:w="0" w:type="auto"/>
                                          <w:shd w:val="clear" w:color="auto" w:fill="FFFFFF"/>
                                          <w:vAlign w:val="center"/>
                                          <w:hideMark/>
                                        </w:tcPr>
                                        <w:p w:rsidR="00B9367F" w:rsidRPr="008F0FA5" w:rsidDel="00FA1497" w:rsidRDefault="00B9367F" w:rsidP="00D92571">
                                          <w:pPr>
                                            <w:jc w:val="center"/>
                                            <w:rPr>
                                              <w:del w:id="435" w:author="Lisa Wald" w:date="2016-06-06T15:21:00Z"/>
                                              <w:rFonts w:ascii="Verdana" w:hAnsi="Verdana"/>
                                              <w:sz w:val="20"/>
                                              <w:szCs w:val="20"/>
                                            </w:rPr>
                                          </w:pPr>
                                          <w:del w:id="436" w:author="Lisa Wald" w:date="2016-06-06T15:21:00Z">
                                            <w:r w:rsidRPr="008F0FA5" w:rsidDel="00FA1497">
                                              <w:rPr>
                                                <w:rFonts w:ascii="Verdana" w:hAnsi="Verdana"/>
                                                <w:sz w:val="20"/>
                                                <w:szCs w:val="20"/>
                                              </w:rPr>
                                              <w:delText>Template for Financial Impact Analysis</w:delText>
                                            </w:r>
                                          </w:del>
                                        </w:p>
                                      </w:tc>
                                      <w:tc>
                                        <w:tcPr>
                                          <w:tcW w:w="2235" w:type="pct"/>
                                          <w:shd w:val="clear" w:color="auto" w:fill="FFFFFF"/>
                                          <w:vAlign w:val="center"/>
                                          <w:hideMark/>
                                        </w:tcPr>
                                        <w:p w:rsidR="00B9367F" w:rsidRPr="00E67CCF" w:rsidDel="00FA1497" w:rsidRDefault="00B9367F" w:rsidP="00D92571">
                                          <w:pPr>
                                            <w:jc w:val="center"/>
                                            <w:rPr>
                                              <w:del w:id="437" w:author="Lisa Wald" w:date="2016-06-06T15:21:00Z"/>
                                              <w:rFonts w:ascii="Verdana" w:hAnsi="Verdana"/>
                                              <w:sz w:val="20"/>
                                              <w:szCs w:val="20"/>
                                            </w:rPr>
                                          </w:pPr>
                                          <w:del w:id="438" w:author="Lisa Wald" w:date="2016-06-06T15:21:00Z">
                                            <w:r w:rsidDel="00FA1497">
                                              <w:rPr>
                                                <w:rFonts w:ascii="Verdana" w:hAnsi="Verdana"/>
                                                <w:sz w:val="20"/>
                                                <w:szCs w:val="20"/>
                                              </w:rPr>
                                              <w:object w:dxaOrig="1531" w:dyaOrig="990">
                                                <v:shape id="_x0000_i2187" type="#_x0000_t75" style="width:76.9pt;height:49.65pt" o:ole="">
                                                  <v:imagedata r:id="rId49" o:title=""/>
                                                </v:shape>
                                                <o:OLEObject Type="Embed" ProgID="Excel.Sheet.8" ShapeID="_x0000_i2187" DrawAspect="Icon" ObjectID="_1526732901" r:id="rId50"/>
                                              </w:object>
                                            </w:r>
                                          </w:del>
                                        </w:p>
                                      </w:tc>
                                    </w:tr>
                                    <w:tr w:rsidR="00B9367F" w:rsidRPr="008F0FA5" w:rsidDel="00FA1497" w:rsidTr="00D92571">
                                      <w:trPr>
                                        <w:tblCellSpacing w:w="7" w:type="dxa"/>
                                        <w:del w:id="439" w:author="Lisa Wald" w:date="2016-06-06T15:21:00Z"/>
                                      </w:trPr>
                                      <w:tc>
                                        <w:tcPr>
                                          <w:tcW w:w="0" w:type="auto"/>
                                          <w:shd w:val="clear" w:color="auto" w:fill="FFFFFF"/>
                                          <w:vAlign w:val="center"/>
                                          <w:hideMark/>
                                        </w:tcPr>
                                        <w:p w:rsidR="00B9367F" w:rsidRPr="008F0FA5" w:rsidDel="00FA1497" w:rsidRDefault="00B9367F" w:rsidP="00D92571">
                                          <w:pPr>
                                            <w:jc w:val="center"/>
                                            <w:rPr>
                                              <w:del w:id="440" w:author="Lisa Wald" w:date="2016-06-06T15:21:00Z"/>
                                              <w:rFonts w:ascii="Verdana" w:hAnsi="Verdana"/>
                                              <w:sz w:val="20"/>
                                              <w:szCs w:val="20"/>
                                            </w:rPr>
                                          </w:pPr>
                                          <w:del w:id="441" w:author="Lisa Wald" w:date="2016-06-06T15:21:00Z">
                                            <w:r w:rsidRPr="008F0FA5" w:rsidDel="00FA1497">
                                              <w:rPr>
                                                <w:rFonts w:ascii="Verdana" w:hAnsi="Verdana"/>
                                                <w:sz w:val="20"/>
                                                <w:szCs w:val="20"/>
                                              </w:rPr>
                                              <w:delText xml:space="preserve">Instructions </w:delText>
                                            </w:r>
                                          </w:del>
                                        </w:p>
                                      </w:tc>
                                      <w:tc>
                                        <w:tcPr>
                                          <w:tcW w:w="0" w:type="auto"/>
                                          <w:shd w:val="clear" w:color="auto" w:fill="FFFFFF"/>
                                          <w:vAlign w:val="center"/>
                                          <w:hideMark/>
                                        </w:tcPr>
                                        <w:p w:rsidR="00B9367F" w:rsidRPr="008F0FA5" w:rsidDel="00FA1497" w:rsidRDefault="00B9367F" w:rsidP="00D92571">
                                          <w:pPr>
                                            <w:jc w:val="center"/>
                                            <w:rPr>
                                              <w:del w:id="442" w:author="Lisa Wald" w:date="2016-06-06T15:21:00Z"/>
                                              <w:rFonts w:ascii="Verdana" w:hAnsi="Verdana"/>
                                              <w:sz w:val="20"/>
                                              <w:szCs w:val="20"/>
                                            </w:rPr>
                                          </w:pPr>
                                          <w:del w:id="443" w:author="Lisa Wald" w:date="2016-06-06T15:21:00Z">
                                            <w:r w:rsidRPr="008F0FA5" w:rsidDel="00FA1497">
                                              <w:rPr>
                                                <w:rFonts w:ascii="Verdana" w:hAnsi="Verdana"/>
                                                <w:sz w:val="20"/>
                                                <w:szCs w:val="20"/>
                                              </w:rPr>
                                              <w:delText>Instructions for Financial Impact Analysis</w:delText>
                                            </w:r>
                                          </w:del>
                                        </w:p>
                                      </w:tc>
                                      <w:bookmarkStart w:id="444" w:name="_MON_1430827625"/>
                                      <w:bookmarkEnd w:id="444"/>
                                      <w:tc>
                                        <w:tcPr>
                                          <w:tcW w:w="2235" w:type="pct"/>
                                          <w:shd w:val="clear" w:color="auto" w:fill="FFFFFF"/>
                                          <w:vAlign w:val="center"/>
                                          <w:hideMark/>
                                        </w:tcPr>
                                        <w:p w:rsidR="00B9367F" w:rsidRPr="00E67CCF" w:rsidDel="00FA1497" w:rsidRDefault="00B9367F" w:rsidP="00D92571">
                                          <w:pPr>
                                            <w:jc w:val="center"/>
                                            <w:rPr>
                                              <w:del w:id="445" w:author="Lisa Wald" w:date="2016-06-06T15:21:00Z"/>
                                              <w:rFonts w:ascii="Verdana" w:hAnsi="Verdana"/>
                                              <w:sz w:val="20"/>
                                              <w:szCs w:val="20"/>
                                            </w:rPr>
                                          </w:pPr>
                                          <w:del w:id="446" w:author="Lisa Wald" w:date="2016-06-06T15:21:00Z">
                                            <w:r w:rsidDel="00FA1497">
                                              <w:rPr>
                                                <w:rFonts w:ascii="Verdana" w:hAnsi="Verdana"/>
                                                <w:sz w:val="20"/>
                                                <w:szCs w:val="20"/>
                                              </w:rPr>
                                              <w:object w:dxaOrig="1531" w:dyaOrig="990">
                                                <v:shape id="_x0000_i2188" type="#_x0000_t75" style="width:76.9pt;height:49.65pt" o:ole="">
                                                  <v:imagedata r:id="rId51" o:title=""/>
                                                </v:shape>
                                                <o:OLEObject Type="Embed" ProgID="Word.Document.12" ShapeID="_x0000_i2188" DrawAspect="Icon" ObjectID="_1526732902" r:id="rId52">
                                                  <o:FieldCodes>\s</o:FieldCodes>
                                                </o:OLEObject>
                                              </w:object>
                                            </w:r>
                                          </w:del>
                                        </w:p>
                                      </w:tc>
                                    </w:tr>
                                  </w:tbl>
                                  <w:p w:rsidR="00B9367F" w:rsidRPr="008F0FA5" w:rsidDel="00FA1497" w:rsidRDefault="00B9367F" w:rsidP="00D92571">
                                    <w:pPr>
                                      <w:rPr>
                                        <w:del w:id="447" w:author="Lisa Wald" w:date="2016-06-06T15:21:00Z"/>
                                        <w:rFonts w:ascii="Verdana" w:hAnsi="Verdana"/>
                                        <w:sz w:val="20"/>
                                        <w:szCs w:val="20"/>
                                      </w:rPr>
                                    </w:pPr>
                                  </w:p>
                                </w:tc>
                              </w:tr>
                            </w:tbl>
                            <w:p w:rsidR="00B9367F" w:rsidRPr="008F0FA5" w:rsidDel="00FA1497" w:rsidRDefault="00B9367F" w:rsidP="00D92571">
                              <w:pPr>
                                <w:jc w:val="center"/>
                                <w:rPr>
                                  <w:del w:id="448" w:author="Lisa Wald" w:date="2016-06-06T15:21:00Z"/>
                                  <w:rFonts w:ascii="Verdana" w:hAnsi="Verdana"/>
                                  <w:sz w:val="20"/>
                                  <w:szCs w:val="20"/>
                                </w:rPr>
                              </w:pPr>
                            </w:p>
                            <w:tbl>
                              <w:tblPr>
                                <w:tblW w:w="4750" w:type="pct"/>
                                <w:jc w:val="center"/>
                                <w:tblCellMar>
                                  <w:left w:w="0" w:type="dxa"/>
                                  <w:right w:w="0" w:type="dxa"/>
                                </w:tblCellMar>
                                <w:tblLook w:val="04A0" w:firstRow="1" w:lastRow="0" w:firstColumn="1" w:lastColumn="0" w:noHBand="0" w:noVBand="1"/>
                              </w:tblPr>
                              <w:tblGrid>
                                <w:gridCol w:w="11910"/>
                              </w:tblGrid>
                              <w:tr w:rsidR="00B9367F" w:rsidRPr="008F0FA5" w:rsidDel="00FA1497" w:rsidTr="00D92571">
                                <w:trPr>
                                  <w:jc w:val="center"/>
                                  <w:del w:id="449" w:author="Lisa Wald" w:date="2016-06-06T15:21:00Z"/>
                                </w:trPr>
                                <w:tc>
                                  <w:tcPr>
                                    <w:tcW w:w="0" w:type="auto"/>
                                    <w:shd w:val="clear" w:color="auto" w:fill="FFFFFF"/>
                                    <w:vAlign w:val="center"/>
                                    <w:hideMark/>
                                  </w:tcPr>
                                  <w:p w:rsidR="00B9367F" w:rsidRPr="008F0FA5" w:rsidDel="00FA1497" w:rsidRDefault="00B9367F" w:rsidP="00D92571">
                                    <w:pPr>
                                      <w:rPr>
                                        <w:del w:id="450" w:author="Lisa Wald" w:date="2016-06-06T15:21:00Z"/>
                                        <w:rFonts w:ascii="Verdana" w:hAnsi="Verdana"/>
                                        <w:b/>
                                        <w:bCs/>
                                        <w:sz w:val="20"/>
                                        <w:szCs w:val="20"/>
                                      </w:rPr>
                                    </w:pPr>
                                    <w:del w:id="451" w:author="Lisa Wald" w:date="2016-06-06T15:21:00Z">
                                      <w:r w:rsidRPr="008F0FA5" w:rsidDel="00FA1497">
                                        <w:rPr>
                                          <w:rFonts w:ascii="Verdana" w:hAnsi="Verdana"/>
                                          <w:b/>
                                          <w:bCs/>
                                          <w:sz w:val="20"/>
                                          <w:szCs w:val="20"/>
                                        </w:rPr>
                                        <w:delText>Attach Financial Impact Analysis Document here.</w:delText>
                                      </w:r>
                                    </w:del>
                                  </w:p>
                                  <w:p w:rsidR="00B9367F" w:rsidRPr="008F0FA5" w:rsidDel="00FA1497" w:rsidRDefault="00B9367F" w:rsidP="00D92571">
                                    <w:pPr>
                                      <w:rPr>
                                        <w:del w:id="452" w:author="Lisa Wald" w:date="2016-06-06T15:21:00Z"/>
                                        <w:rFonts w:ascii="Verdana" w:hAnsi="Verdana"/>
                                        <w:sz w:val="20"/>
                                        <w:szCs w:val="20"/>
                                      </w:rPr>
                                    </w:pPr>
                                  </w:p>
                                </w:tc>
                              </w:tr>
                              <w:tr w:rsidR="00B9367F" w:rsidRPr="008F0FA5" w:rsidDel="00FA1497" w:rsidTr="00D92571">
                                <w:trPr>
                                  <w:jc w:val="center"/>
                                  <w:del w:id="453" w:author="Lisa Wald" w:date="2016-06-06T15:21: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734"/>
                                      <w:gridCol w:w="1760"/>
                                      <w:gridCol w:w="2704"/>
                                      <w:gridCol w:w="1052"/>
                                      <w:gridCol w:w="2351"/>
                                      <w:gridCol w:w="3303"/>
                                    </w:tblGrid>
                                    <w:tr w:rsidR="00B9367F" w:rsidRPr="008F0FA5" w:rsidDel="00FA1497" w:rsidTr="00D92571">
                                      <w:trPr>
                                        <w:tblCellSpacing w:w="7" w:type="dxa"/>
                                        <w:jc w:val="center"/>
                                        <w:del w:id="454" w:author="Lisa Wald" w:date="2016-06-06T15:21:00Z"/>
                                      </w:trPr>
                                      <w:tc>
                                        <w:tcPr>
                                          <w:tcW w:w="0" w:type="auto"/>
                                          <w:gridSpan w:val="6"/>
                                          <w:shd w:val="clear" w:color="auto" w:fill="CCCCCC"/>
                                          <w:vAlign w:val="center"/>
                                          <w:hideMark/>
                                        </w:tcPr>
                                        <w:p w:rsidR="00B9367F" w:rsidRPr="008F0FA5" w:rsidDel="00FA1497" w:rsidRDefault="00B9367F" w:rsidP="00D92571">
                                          <w:pPr>
                                            <w:rPr>
                                              <w:del w:id="455" w:author="Lisa Wald" w:date="2016-06-06T15:21:00Z"/>
                                              <w:rFonts w:ascii="Verdana" w:hAnsi="Verdana"/>
                                              <w:b/>
                                              <w:bCs/>
                                              <w:sz w:val="20"/>
                                              <w:szCs w:val="20"/>
                                            </w:rPr>
                                          </w:pPr>
                                          <w:del w:id="456" w:author="Lisa Wald" w:date="2016-06-06T15:21:00Z">
                                            <w:r w:rsidRPr="008F0FA5" w:rsidDel="00FA1497">
                                              <w:rPr>
                                                <w:rFonts w:ascii="Verdana" w:hAnsi="Verdana"/>
                                                <w:b/>
                                                <w:bCs/>
                                                <w:sz w:val="20"/>
                                                <w:szCs w:val="20"/>
                                              </w:rPr>
                                              <w:delText>Financial Impact Analysis (Maximum 6 attachments)</w:delText>
                                            </w:r>
                                          </w:del>
                                        </w:p>
                                      </w:tc>
                                    </w:tr>
                                    <w:tr w:rsidR="00B9367F" w:rsidRPr="008F0FA5" w:rsidDel="00FA1497" w:rsidTr="00D92571">
                                      <w:trPr>
                                        <w:tblCellSpacing w:w="7" w:type="dxa"/>
                                        <w:jc w:val="center"/>
                                        <w:del w:id="457" w:author="Lisa Wald" w:date="2016-06-06T15:21:00Z"/>
                                      </w:trPr>
                                      <w:tc>
                                        <w:tcPr>
                                          <w:tcW w:w="250" w:type="pct"/>
                                          <w:shd w:val="clear" w:color="auto" w:fill="FFFFCC"/>
                                          <w:vAlign w:val="center"/>
                                          <w:hideMark/>
                                        </w:tcPr>
                                        <w:p w:rsidR="00B9367F" w:rsidRPr="008F0FA5" w:rsidDel="00FA1497" w:rsidRDefault="00B9367F" w:rsidP="00D92571">
                                          <w:pPr>
                                            <w:jc w:val="center"/>
                                            <w:rPr>
                                              <w:del w:id="458" w:author="Lisa Wald" w:date="2016-06-06T15:21:00Z"/>
                                              <w:rFonts w:ascii="Verdana" w:hAnsi="Verdana"/>
                                              <w:sz w:val="20"/>
                                              <w:szCs w:val="20"/>
                                            </w:rPr>
                                          </w:pPr>
                                          <w:del w:id="459" w:author="Lisa Wald" w:date="2016-06-06T15:21:00Z">
                                            <w:r w:rsidRPr="008F0FA5" w:rsidDel="00FA1497">
                                              <w:rPr>
                                                <w:rFonts w:ascii="Verdana" w:hAnsi="Verdana"/>
                                                <w:sz w:val="20"/>
                                                <w:szCs w:val="20"/>
                                              </w:rPr>
                                              <w:delText>Select</w:delText>
                                            </w:r>
                                          </w:del>
                                        </w:p>
                                      </w:tc>
                                      <w:tc>
                                        <w:tcPr>
                                          <w:tcW w:w="750" w:type="pct"/>
                                          <w:shd w:val="clear" w:color="auto" w:fill="FFFFCC"/>
                                          <w:vAlign w:val="center"/>
                                          <w:hideMark/>
                                        </w:tcPr>
                                        <w:p w:rsidR="00B9367F" w:rsidRPr="008F0FA5" w:rsidDel="00FA1497" w:rsidRDefault="00B9367F" w:rsidP="00D92571">
                                          <w:pPr>
                                            <w:jc w:val="center"/>
                                            <w:rPr>
                                              <w:del w:id="460" w:author="Lisa Wald" w:date="2016-06-06T15:21:00Z"/>
                                              <w:rFonts w:ascii="Verdana" w:hAnsi="Verdana"/>
                                              <w:sz w:val="20"/>
                                              <w:szCs w:val="20"/>
                                            </w:rPr>
                                          </w:pPr>
                                          <w:del w:id="461" w:author="Lisa Wald" w:date="2016-06-06T15:21:00Z">
                                            <w:r w:rsidRPr="008F0FA5" w:rsidDel="00FA1497">
                                              <w:rPr>
                                                <w:rFonts w:ascii="Verdana" w:hAnsi="Verdana"/>
                                                <w:sz w:val="20"/>
                                                <w:szCs w:val="20"/>
                                              </w:rPr>
                                              <w:delText>Purpose</w:delText>
                                            </w:r>
                                          </w:del>
                                        </w:p>
                                      </w:tc>
                                      <w:tc>
                                        <w:tcPr>
                                          <w:tcW w:w="1150" w:type="pct"/>
                                          <w:shd w:val="clear" w:color="auto" w:fill="FFFFCC"/>
                                          <w:vAlign w:val="center"/>
                                          <w:hideMark/>
                                        </w:tcPr>
                                        <w:p w:rsidR="00B9367F" w:rsidRPr="008F0FA5" w:rsidDel="00FA1497" w:rsidRDefault="00B9367F" w:rsidP="00D92571">
                                          <w:pPr>
                                            <w:jc w:val="center"/>
                                            <w:rPr>
                                              <w:del w:id="462" w:author="Lisa Wald" w:date="2016-06-06T15:21:00Z"/>
                                              <w:rFonts w:ascii="Verdana" w:hAnsi="Verdana"/>
                                              <w:sz w:val="20"/>
                                              <w:szCs w:val="20"/>
                                            </w:rPr>
                                          </w:pPr>
                                          <w:del w:id="463" w:author="Lisa Wald" w:date="2016-06-06T15:21:00Z">
                                            <w:r w:rsidRPr="008F0FA5" w:rsidDel="00FA1497">
                                              <w:rPr>
                                                <w:rFonts w:ascii="Verdana" w:hAnsi="Verdana"/>
                                                <w:sz w:val="20"/>
                                                <w:szCs w:val="20"/>
                                              </w:rPr>
                                              <w:delText>Document Name</w:delText>
                                            </w:r>
                                          </w:del>
                                        </w:p>
                                      </w:tc>
                                      <w:tc>
                                        <w:tcPr>
                                          <w:tcW w:w="450" w:type="pct"/>
                                          <w:shd w:val="clear" w:color="auto" w:fill="FFFFCC"/>
                                          <w:vAlign w:val="center"/>
                                          <w:hideMark/>
                                        </w:tcPr>
                                        <w:p w:rsidR="00B9367F" w:rsidRPr="008F0FA5" w:rsidDel="00FA1497" w:rsidRDefault="00B9367F" w:rsidP="00D92571">
                                          <w:pPr>
                                            <w:jc w:val="center"/>
                                            <w:rPr>
                                              <w:del w:id="464" w:author="Lisa Wald" w:date="2016-06-06T15:21:00Z"/>
                                              <w:rFonts w:ascii="Verdana" w:hAnsi="Verdana"/>
                                              <w:sz w:val="20"/>
                                              <w:szCs w:val="20"/>
                                            </w:rPr>
                                          </w:pPr>
                                          <w:del w:id="465" w:author="Lisa Wald" w:date="2016-06-06T15:21:00Z">
                                            <w:r w:rsidRPr="008F0FA5" w:rsidDel="00FA1497">
                                              <w:rPr>
                                                <w:rFonts w:ascii="Verdana" w:hAnsi="Verdana"/>
                                                <w:sz w:val="20"/>
                                                <w:szCs w:val="20"/>
                                              </w:rPr>
                                              <w:delText>Size</w:delText>
                                            </w:r>
                                          </w:del>
                                        </w:p>
                                      </w:tc>
                                      <w:tc>
                                        <w:tcPr>
                                          <w:tcW w:w="1000" w:type="pct"/>
                                          <w:shd w:val="clear" w:color="auto" w:fill="FFFFCC"/>
                                          <w:vAlign w:val="center"/>
                                          <w:hideMark/>
                                        </w:tcPr>
                                        <w:p w:rsidR="00B9367F" w:rsidRPr="008F0FA5" w:rsidDel="00FA1497" w:rsidRDefault="00B9367F" w:rsidP="00D92571">
                                          <w:pPr>
                                            <w:jc w:val="center"/>
                                            <w:rPr>
                                              <w:del w:id="466" w:author="Lisa Wald" w:date="2016-06-06T15:21:00Z"/>
                                              <w:rFonts w:ascii="Verdana" w:hAnsi="Verdana"/>
                                              <w:sz w:val="20"/>
                                              <w:szCs w:val="20"/>
                                            </w:rPr>
                                          </w:pPr>
                                          <w:del w:id="467" w:author="Lisa Wald" w:date="2016-06-06T15:21:00Z">
                                            <w:r w:rsidRPr="008F0FA5" w:rsidDel="00FA1497">
                                              <w:rPr>
                                                <w:rFonts w:ascii="Verdana" w:hAnsi="Verdana"/>
                                                <w:sz w:val="20"/>
                                                <w:szCs w:val="20"/>
                                              </w:rPr>
                                              <w:delText>Uploaded By</w:delText>
                                            </w:r>
                                          </w:del>
                                        </w:p>
                                      </w:tc>
                                      <w:tc>
                                        <w:tcPr>
                                          <w:tcW w:w="1400" w:type="pct"/>
                                          <w:shd w:val="clear" w:color="auto" w:fill="FFFFCC"/>
                                          <w:vAlign w:val="center"/>
                                          <w:hideMark/>
                                        </w:tcPr>
                                        <w:p w:rsidR="00B9367F" w:rsidRPr="008F0FA5" w:rsidDel="00FA1497" w:rsidRDefault="00B9367F" w:rsidP="00D92571">
                                          <w:pPr>
                                            <w:jc w:val="center"/>
                                            <w:rPr>
                                              <w:del w:id="468" w:author="Lisa Wald" w:date="2016-06-06T15:21:00Z"/>
                                              <w:rFonts w:ascii="Verdana" w:hAnsi="Verdana"/>
                                              <w:sz w:val="20"/>
                                              <w:szCs w:val="20"/>
                                            </w:rPr>
                                          </w:pPr>
                                          <w:del w:id="469" w:author="Lisa Wald" w:date="2016-06-06T15:21:00Z">
                                            <w:r w:rsidRPr="008F0FA5" w:rsidDel="00FA1497">
                                              <w:rPr>
                                                <w:rFonts w:ascii="Verdana" w:hAnsi="Verdana"/>
                                                <w:sz w:val="20"/>
                                                <w:szCs w:val="20"/>
                                              </w:rPr>
                                              <w:delText>Description</w:delText>
                                            </w:r>
                                          </w:del>
                                        </w:p>
                                      </w:tc>
                                    </w:tr>
                                    <w:tr w:rsidR="00B9367F" w:rsidRPr="008F0FA5" w:rsidDel="00FA1497" w:rsidTr="00D92571">
                                      <w:trPr>
                                        <w:tblCellSpacing w:w="7" w:type="dxa"/>
                                        <w:jc w:val="center"/>
                                        <w:del w:id="470"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471" w:author="Lisa Wald" w:date="2016-06-06T15:21:00Z"/>
                                              <w:rFonts w:ascii="Verdana" w:hAnsi="Verdana"/>
                                              <w:sz w:val="20"/>
                                              <w:szCs w:val="20"/>
                                            </w:rPr>
                                          </w:pPr>
                                          <w:del w:id="472" w:author="Lisa Wald" w:date="2016-06-06T15:21:00Z">
                                            <w:r w:rsidRPr="008F0FA5" w:rsidDel="00FA1497">
                                              <w:rPr>
                                                <w:rFonts w:ascii="Verdana" w:hAnsi="Verdana"/>
                                                <w:sz w:val="20"/>
                                                <w:szCs w:val="20"/>
                                              </w:rPr>
                                              <w:delText>No attached document exists.</w:delText>
                                            </w:r>
                                          </w:del>
                                        </w:p>
                                      </w:tc>
                                    </w:tr>
                                    <w:tr w:rsidR="00B9367F" w:rsidRPr="008F0FA5" w:rsidDel="00FA1497" w:rsidTr="00D92571">
                                      <w:trPr>
                                        <w:tblCellSpacing w:w="7" w:type="dxa"/>
                                        <w:jc w:val="center"/>
                                        <w:del w:id="473"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474" w:author="Lisa Wald" w:date="2016-06-06T15:21:00Z"/>
                                              <w:rFonts w:ascii="Verdana" w:hAnsi="Verdana"/>
                                              <w:sz w:val="20"/>
                                              <w:szCs w:val="20"/>
                                            </w:rPr>
                                          </w:pPr>
                                          <w:del w:id="475" w:author="Lisa Wald" w:date="2016-06-06T15:21:00Z">
                                            <w:r w:rsidRPr="008F0FA5" w:rsidDel="00FA1497">
                                              <w:rPr>
                                                <w:rFonts w:ascii="Verdana" w:hAnsi="Verdana"/>
                                                <w:sz w:val="20"/>
                                                <w:szCs w:val="20"/>
                                              </w:rPr>
                                              <w:object w:dxaOrig="225" w:dyaOrig="225">
                                                <v:shape id="_x0000_i2384" type="#_x0000_t75" style="width:34.35pt;height:20.2pt" o:ole="">
                                                  <v:imagedata r:id="rId53" o:title=""/>
                                                </v:shape>
                                                <w:control r:id="rId54" w:name="DefaultOcxName37" w:shapeid="_x0000_i2384"/>
                                              </w:object>
                                            </w:r>
                                          </w:del>
                                        </w:p>
                                      </w:tc>
                                    </w:tr>
                                  </w:tbl>
                                  <w:p w:rsidR="00B9367F" w:rsidRPr="008F0FA5" w:rsidDel="00FA1497" w:rsidRDefault="00B9367F" w:rsidP="00D92571">
                                    <w:pPr>
                                      <w:rPr>
                                        <w:del w:id="476" w:author="Lisa Wald" w:date="2016-06-06T15:21:00Z"/>
                                        <w:rFonts w:ascii="Verdana" w:hAnsi="Verdana"/>
                                        <w:sz w:val="20"/>
                                        <w:szCs w:val="20"/>
                                      </w:rPr>
                                    </w:pPr>
                                  </w:p>
                                </w:tc>
                              </w:tr>
                            </w:tbl>
                            <w:p w:rsidR="00B9367F" w:rsidRPr="008F0FA5" w:rsidDel="00FA1497" w:rsidRDefault="00B9367F" w:rsidP="00D92571">
                              <w:pPr>
                                <w:jc w:val="center"/>
                                <w:rPr>
                                  <w:del w:id="477" w:author="Lisa Wald" w:date="2016-06-06T15:21:00Z"/>
                                  <w:rFonts w:ascii="Verdana" w:hAnsi="Verdana"/>
                                  <w:sz w:val="20"/>
                                  <w:szCs w:val="20"/>
                                </w:rPr>
                              </w:pPr>
                            </w:p>
                          </w:tc>
                        </w:tr>
                        <w:tr w:rsidR="00B9367F" w:rsidRPr="008F0FA5" w:rsidDel="00FA1497" w:rsidTr="00D92571">
                          <w:trPr>
                            <w:tblCellSpacing w:w="0" w:type="dxa"/>
                            <w:jc w:val="center"/>
                            <w:del w:id="478"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479" w:author="Lisa Wald" w:date="2016-06-06T15:21:00Z"/>
                                  <w:rFonts w:ascii="Verdana" w:hAnsi="Verdana"/>
                                  <w:sz w:val="20"/>
                                  <w:szCs w:val="20"/>
                                </w:rPr>
                              </w:pPr>
                              <w:del w:id="480" w:author="Lisa Wald" w:date="2016-06-06T15:21:00Z">
                                <w:r w:rsidRPr="008F0FA5" w:rsidDel="00FA1497">
                                  <w:rPr>
                                    <w:rFonts w:ascii="Verdana" w:hAnsi="Verdana"/>
                                    <w:b/>
                                    <w:bCs/>
                                    <w:sz w:val="20"/>
                                    <w:szCs w:val="20"/>
                                  </w:rPr>
                                  <w:lastRenderedPageBreak/>
                                  <w:delText xml:space="preserve">7a. </w:delText>
                                </w:r>
                                <w:r w:rsidRPr="008F0FA5" w:rsidDel="00FA1497">
                                  <w:rPr>
                                    <w:rFonts w:ascii="Verdana" w:hAnsi="Verdana"/>
                                    <w:sz w:val="20"/>
                                    <w:szCs w:val="20"/>
                                  </w:rPr>
                                  <w:delText xml:space="preserve">Explain how the addition of the proposed service to scope will </w:delText>
                                </w:r>
                                <w:r w:rsidRPr="008F0FA5" w:rsidDel="00FA1497">
                                  <w:rPr>
                                    <w:rFonts w:ascii="Verdana" w:hAnsi="Verdana"/>
                                    <w:sz w:val="20"/>
                                    <w:szCs w:val="20"/>
                                    <w:u w:val="single"/>
                                  </w:rPr>
                                  <w:delText>be accomplished and sustained without additional section 330 Health Center Program funds</w:delText>
                                </w:r>
                                <w:r w:rsidRPr="008F0FA5" w:rsidDel="00FA1497">
                                  <w:rPr>
                                    <w:rFonts w:ascii="Verdana" w:hAnsi="Verdana"/>
                                    <w:sz w:val="20"/>
                                    <w:szCs w:val="20"/>
                                  </w:rPr>
                                  <w:delText xml:space="preserve">. Specifically (referencing the attached Financial Impact Analysis, as necessary) describe how </w:delText>
                                </w:r>
                                <w:r w:rsidRPr="008F0FA5" w:rsidDel="00FA1497">
                                  <w:rPr>
                                    <w:rFonts w:ascii="Verdana" w:hAnsi="Verdana"/>
                                    <w:sz w:val="20"/>
                                    <w:szCs w:val="20"/>
                                    <w:u w:val="single"/>
                                  </w:rPr>
                                  <w:delText>adequate revenue will be generated to cover all expenses as well as an appropriate share of overhead costs</w:delText>
                                </w:r>
                                <w:r w:rsidRPr="008F0FA5" w:rsidDel="00FA1497">
                                  <w:rPr>
                                    <w:rFonts w:ascii="Verdana" w:hAnsi="Verdana"/>
                                    <w:sz w:val="20"/>
                                    <w:szCs w:val="20"/>
                                  </w:rPr>
                                  <w:delText xml:space="preserve"> incurred by the health center in administering the new service. </w:delText>
                                </w:r>
                                <w:r w:rsidRPr="008F0FA5" w:rsidDel="00FA1497">
                                  <w:rPr>
                                    <w:rFonts w:ascii="Verdana" w:hAnsi="Verdana"/>
                                    <w:sz w:val="20"/>
                                    <w:szCs w:val="20"/>
                                  </w:rPr>
                                  <w:br/>
                                </w:r>
                                <w:r w:rsidRPr="008F0FA5" w:rsidDel="00FA1497">
                                  <w:rPr>
                                    <w:rFonts w:ascii="Verdana" w:hAnsi="Verdana"/>
                                    <w:sz w:val="20"/>
                                    <w:szCs w:val="20"/>
                                  </w:rPr>
                                  <w:br/>
                                  <w:delText xml:space="preserve">The Financial Impact Analysis must at a </w:delText>
                                </w:r>
                                <w:r w:rsidRPr="008F0FA5" w:rsidDel="00FA1497">
                                  <w:rPr>
                                    <w:rFonts w:ascii="Verdana" w:hAnsi="Verdana"/>
                                    <w:sz w:val="20"/>
                                    <w:szCs w:val="20"/>
                                    <w:u w:val="single"/>
                                  </w:rPr>
                                  <w:delText xml:space="preserve">minimum show a break-even scenario or the potential for generating additional revenue. </w:delText>
                                </w:r>
                                <w:r w:rsidRPr="008F0FA5" w:rsidDel="00FA1497">
                                  <w:rPr>
                                    <w:rFonts w:ascii="Verdana" w:hAnsi="Verdana"/>
                                    <w:sz w:val="20"/>
                                    <w:szCs w:val="20"/>
                                  </w:rPr>
                                  <w:br/>
                                </w:r>
                                <w:r w:rsidRPr="008F0FA5" w:rsidDel="00FA1497">
                                  <w:rPr>
                                    <w:rFonts w:ascii="Verdana" w:hAnsi="Verdana"/>
                                    <w:sz w:val="20"/>
                                    <w:szCs w:val="20"/>
                                  </w:rPr>
                                  <w:lastRenderedPageBreak/>
                                  <w:br/>
                                </w:r>
                                <w:r w:rsidRPr="008F0FA5" w:rsidDel="00FA1497">
                                  <w:rPr>
                                    <w:rFonts w:ascii="Verdana" w:hAnsi="Verdana"/>
                                    <w:i/>
                                    <w:iCs/>
                                    <w:sz w:val="20"/>
                                    <w:szCs w:val="20"/>
                                  </w:rPr>
                                  <w:delText xml:space="preserve">Additional revenue (program income) obtained through the addition of a new service must be invested in activities that further the objectives of the approved health center project, consistent with and not specifically prohibited by statute or regulations. </w:delText>
                                </w:r>
                              </w:del>
                            </w:p>
                          </w:tc>
                        </w:tr>
                        <w:tr w:rsidR="00B9367F" w:rsidRPr="008F0FA5" w:rsidDel="00FA1497" w:rsidTr="00D92571">
                          <w:trPr>
                            <w:tblCellSpacing w:w="0" w:type="dxa"/>
                            <w:jc w:val="center"/>
                            <w:del w:id="481"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482" w:author="Lisa Wald" w:date="2016-06-06T15:21:00Z"/>
                                  <w:rFonts w:ascii="Verdana" w:hAnsi="Verdana"/>
                                  <w:sz w:val="20"/>
                                  <w:szCs w:val="20"/>
                                </w:rPr>
                              </w:pPr>
                            </w:p>
                          </w:tc>
                        </w:tr>
                        <w:tr w:rsidR="00B9367F" w:rsidRPr="008F0FA5" w:rsidDel="00FA1497" w:rsidTr="00D92571">
                          <w:trPr>
                            <w:tblCellSpacing w:w="0" w:type="dxa"/>
                            <w:jc w:val="center"/>
                            <w:del w:id="483"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484" w:author="Lisa Wald" w:date="2016-06-06T15:21:00Z"/>
                                  <w:rFonts w:ascii="Verdana" w:hAnsi="Verdana"/>
                                  <w:sz w:val="20"/>
                                  <w:szCs w:val="20"/>
                                </w:rPr>
                              </w:pPr>
                              <w:del w:id="485"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83" type="#_x0000_t75" style="width:132.55pt;height:66.55pt" o:ole="">
                                      <v:imagedata r:id="rId18" o:title=""/>
                                    </v:shape>
                                    <w:control r:id="rId55" w:name="DefaultOcxName44" w:shapeid="_x0000_i2383"/>
                                  </w:object>
                                </w:r>
                              </w:del>
                            </w:p>
                          </w:tc>
                        </w:tr>
                        <w:tr w:rsidR="00B9367F" w:rsidRPr="008F0FA5" w:rsidDel="00FA1497" w:rsidTr="00D92571">
                          <w:trPr>
                            <w:tblCellSpacing w:w="0" w:type="dxa"/>
                            <w:jc w:val="center"/>
                            <w:del w:id="486"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487" w:author="Lisa Wald" w:date="2016-06-06T15:21:00Z"/>
                                  <w:rFonts w:ascii="Verdana" w:hAnsi="Verdana"/>
                                  <w:sz w:val="20"/>
                                  <w:szCs w:val="20"/>
                                </w:rPr>
                              </w:pPr>
                              <w:del w:id="488" w:author="Lisa Wald" w:date="2016-06-06T15:21:00Z">
                                <w:r w:rsidRPr="008F0FA5" w:rsidDel="00FA1497">
                                  <w:rPr>
                                    <w:rFonts w:ascii="Verdana" w:hAnsi="Verdana"/>
                                    <w:b/>
                                    <w:bCs/>
                                    <w:sz w:val="20"/>
                                    <w:szCs w:val="20"/>
                                  </w:rPr>
                                  <w:delText xml:space="preserve">7b. </w:delText>
                                </w:r>
                                <w:r w:rsidRPr="008F0FA5" w:rsidDel="00FA1497">
                                  <w:rPr>
                                    <w:rFonts w:ascii="Verdana" w:hAnsi="Verdana"/>
                                    <w:sz w:val="20"/>
                                    <w:szCs w:val="20"/>
                                  </w:rPr>
                                  <w:delText>Is this change in scope dependent upon any special grant, foundation or other funding that is time-limited, e.g., will only be available for 1 or 2 years?</w:delText>
                                </w:r>
                              </w:del>
                            </w:p>
                          </w:tc>
                        </w:tr>
                        <w:tr w:rsidR="00B9367F" w:rsidRPr="008F0FA5" w:rsidDel="00FA1497" w:rsidTr="00D92571">
                          <w:trPr>
                            <w:tblCellSpacing w:w="0" w:type="dxa"/>
                            <w:jc w:val="center"/>
                            <w:del w:id="489"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490" w:author="Lisa Wald" w:date="2016-06-06T15:21:00Z"/>
                                  <w:rFonts w:ascii="Verdana" w:hAnsi="Verdana"/>
                                  <w:sz w:val="20"/>
                                  <w:szCs w:val="20"/>
                                </w:rPr>
                              </w:pPr>
                            </w:p>
                          </w:tc>
                        </w:tr>
                        <w:tr w:rsidR="00B9367F" w:rsidRPr="008F0FA5" w:rsidDel="00FA1497" w:rsidTr="00D92571">
                          <w:trPr>
                            <w:tblCellSpacing w:w="0" w:type="dxa"/>
                            <w:jc w:val="center"/>
                            <w:del w:id="491"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492" w:author="Lisa Wald" w:date="2016-06-06T15:21:00Z"/>
                                </w:trPr>
                                <w:tc>
                                  <w:tcPr>
                                    <w:tcW w:w="0" w:type="auto"/>
                                    <w:vAlign w:val="center"/>
                                    <w:hideMark/>
                                  </w:tcPr>
                                  <w:p w:rsidR="00B9367F" w:rsidRPr="008F0FA5" w:rsidDel="00FA1497" w:rsidRDefault="00B9367F" w:rsidP="00D92571">
                                    <w:pPr>
                                      <w:rPr>
                                        <w:del w:id="493" w:author="Lisa Wald" w:date="2016-06-06T15:21:00Z"/>
                                        <w:rFonts w:ascii="Verdana" w:hAnsi="Verdana"/>
                                        <w:sz w:val="20"/>
                                        <w:szCs w:val="20"/>
                                      </w:rPr>
                                    </w:pPr>
                                    <w:del w:id="494" w:author="Lisa Wald" w:date="2016-06-06T15:21:00Z">
                                      <w:r w:rsidRPr="008F0FA5" w:rsidDel="00FA1497">
                                        <w:rPr>
                                          <w:rFonts w:ascii="Verdana" w:hAnsi="Verdana"/>
                                          <w:sz w:val="20"/>
                                          <w:szCs w:val="20"/>
                                        </w:rPr>
                                        <w:object w:dxaOrig="225" w:dyaOrig="225">
                                          <v:shape id="_x0000_i2382" type="#_x0000_t75" style="width:18pt;height:15.8pt" o:ole="">
                                            <v:imagedata r:id="rId39" o:title=""/>
                                          </v:shape>
                                          <w:control r:id="rId56" w:name="DefaultOcxName45" w:shapeid="_x0000_i2382"/>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495" w:author="Lisa Wald" w:date="2016-06-06T15:21:00Z"/>
                                        <w:rFonts w:ascii="Verdana" w:hAnsi="Verdana"/>
                                        <w:sz w:val="20"/>
                                        <w:szCs w:val="20"/>
                                      </w:rPr>
                                    </w:pPr>
                                    <w:del w:id="496" w:author="Lisa Wald" w:date="2016-06-06T15:21:00Z">
                                      <w:r w:rsidRPr="008F0FA5" w:rsidDel="00FA1497">
                                        <w:rPr>
                                          <w:rFonts w:ascii="Verdana" w:hAnsi="Verdana"/>
                                          <w:sz w:val="20"/>
                                          <w:szCs w:val="20"/>
                                        </w:rPr>
                                        <w:object w:dxaOrig="225" w:dyaOrig="225">
                                          <v:shape id="_x0000_i2381" type="#_x0000_t75" style="width:18pt;height:15.8pt" o:ole="">
                                            <v:imagedata r:id="rId39" o:title=""/>
                                          </v:shape>
                                          <w:control r:id="rId57" w:name="DefaultOcxName46" w:shapeid="_x0000_i2381"/>
                                        </w:object>
                                      </w:r>
                                      <w:r w:rsidRPr="008F0FA5" w:rsidDel="00FA1497">
                                        <w:rPr>
                                          <w:rFonts w:ascii="Verdana" w:hAnsi="Verdana"/>
                                          <w:sz w:val="20"/>
                                          <w:szCs w:val="20"/>
                                        </w:rPr>
                                        <w:delText>No</w:delText>
                                      </w:r>
                                    </w:del>
                                  </w:p>
                                </w:tc>
                              </w:tr>
                            </w:tbl>
                            <w:p w:rsidR="00B9367F" w:rsidRPr="008F0FA5" w:rsidDel="00FA1497" w:rsidRDefault="00B9367F" w:rsidP="00D92571">
                              <w:pPr>
                                <w:rPr>
                                  <w:del w:id="497" w:author="Lisa Wald" w:date="2016-06-06T15:21:00Z"/>
                                  <w:rFonts w:ascii="Verdana" w:hAnsi="Verdana"/>
                                  <w:sz w:val="20"/>
                                  <w:szCs w:val="20"/>
                                </w:rPr>
                              </w:pPr>
                            </w:p>
                          </w:tc>
                        </w:tr>
                        <w:tr w:rsidR="00B9367F" w:rsidRPr="008F0FA5" w:rsidDel="00FA1497" w:rsidTr="00D92571">
                          <w:trPr>
                            <w:tblCellSpacing w:w="0" w:type="dxa"/>
                            <w:jc w:val="center"/>
                            <w:del w:id="498"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499" w:author="Lisa Wald" w:date="2016-06-06T15:21:00Z"/>
                                  <w:rFonts w:ascii="Verdana" w:hAnsi="Verdana"/>
                                  <w:sz w:val="20"/>
                                  <w:szCs w:val="20"/>
                                </w:rPr>
                              </w:pPr>
                              <w:del w:id="500" w:author="Lisa Wald" w:date="2016-06-06T15:21:00Z">
                                <w:r w:rsidRPr="008F0FA5" w:rsidDel="00FA1497">
                                  <w:rPr>
                                    <w:rFonts w:ascii="Verdana" w:hAnsi="Verdana"/>
                                    <w:sz w:val="20"/>
                                    <w:szCs w:val="20"/>
                                  </w:rPr>
                                  <w:delText>If Yes, how will the new service be supported and sustained when these funds are no longer available? Describe a clear plan for sustaining the service.</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i/>
                                    <w:iCs/>
                                    <w:sz w:val="20"/>
                                    <w:szCs w:val="20"/>
                                  </w:rPr>
                                  <w:delText xml:space="preserve">All time-limited or special one-time funds should be clearly identified as such in the Financial Impact Analysis. </w:delText>
                                </w:r>
                                <w:r w:rsidRPr="008F0FA5" w:rsidDel="00FA1497">
                                  <w:rPr>
                                    <w:rFonts w:ascii="Verdana" w:hAnsi="Verdana"/>
                                    <w:sz w:val="20"/>
                                    <w:szCs w:val="20"/>
                                  </w:rPr>
                                  <w:br/>
                                </w:r>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80" type="#_x0000_t75" style="width:132.55pt;height:66.55pt" o:ole="">
                                      <v:imagedata r:id="rId18" o:title=""/>
                                    </v:shape>
                                    <w:control r:id="rId58" w:name="DefaultOcxName47" w:shapeid="_x0000_i2380"/>
                                  </w:object>
                                </w:r>
                              </w:del>
                            </w:p>
                          </w:tc>
                        </w:tr>
                        <w:tr w:rsidR="00B9367F" w:rsidRPr="008F0FA5" w:rsidDel="00FA1497" w:rsidTr="00D92571">
                          <w:trPr>
                            <w:tblCellSpacing w:w="0" w:type="dxa"/>
                            <w:jc w:val="center"/>
                            <w:del w:id="501"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502" w:author="Lisa Wald" w:date="2016-06-06T15:21:00Z"/>
                                </w:trPr>
                                <w:tc>
                                  <w:tcPr>
                                    <w:tcW w:w="0" w:type="auto"/>
                                    <w:vAlign w:val="center"/>
                                    <w:hideMark/>
                                  </w:tcPr>
                                  <w:p w:rsidR="00B9367F" w:rsidRPr="008F0FA5" w:rsidDel="00FA1497" w:rsidRDefault="00B9367F" w:rsidP="00D92571">
                                    <w:pPr>
                                      <w:rPr>
                                        <w:del w:id="503" w:author="Lisa Wald" w:date="2016-06-06T15:21:00Z"/>
                                        <w:rFonts w:ascii="Verdana" w:hAnsi="Verdana"/>
                                        <w:sz w:val="20"/>
                                        <w:szCs w:val="20"/>
                                      </w:rPr>
                                    </w:pPr>
                                    <w:del w:id="504"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505" w:author="Lisa Wald" w:date="2016-06-06T15:21:00Z"/>
                                        <w:rFonts w:ascii="Verdana" w:hAnsi="Verdana"/>
                                        <w:sz w:val="20"/>
                                        <w:szCs w:val="20"/>
                                      </w:rPr>
                                    </w:pPr>
                                    <w:del w:id="506" w:author="Lisa Wald" w:date="2016-06-06T15:21:00Z">
                                      <w:r w:rsidRPr="008F0FA5" w:rsidDel="00FA1497">
                                        <w:rPr>
                                          <w:rFonts w:ascii="Verdana" w:hAnsi="Verdana"/>
                                          <w:sz w:val="20"/>
                                          <w:szCs w:val="20"/>
                                        </w:rPr>
                                        <w:object w:dxaOrig="225" w:dyaOrig="225">
                                          <v:shape id="_x0000_i2379" type="#_x0000_t75" style="width:28.35pt;height:20.2pt" o:ole="">
                                            <v:imagedata r:id="rId59" o:title=""/>
                                          </v:shape>
                                          <w:control r:id="rId60" w:name="DefaultOcxName48" w:shapeid="_x0000_i2379"/>
                                        </w:object>
                                      </w:r>
                                    </w:del>
                                  </w:p>
                                </w:tc>
                              </w:tr>
                            </w:tbl>
                            <w:p w:rsidR="00B9367F" w:rsidRPr="008F0FA5" w:rsidDel="00FA1497" w:rsidRDefault="00B9367F" w:rsidP="00D92571">
                              <w:pPr>
                                <w:rPr>
                                  <w:del w:id="507"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508"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509" w:author="Lisa Wald" w:date="2016-06-06T15:21:00Z"/>
                                  <w:sz w:val="20"/>
                                  <w:szCs w:val="20"/>
                                </w:rPr>
                              </w:pPr>
                            </w:p>
                          </w:tc>
                        </w:tr>
                        <w:tr w:rsidR="00B9367F" w:rsidRPr="008F0FA5" w:rsidDel="00FA1497" w:rsidTr="00D92571">
                          <w:trPr>
                            <w:tblCellSpacing w:w="0" w:type="dxa"/>
                            <w:jc w:val="center"/>
                            <w:del w:id="510" w:author="Lisa Wald" w:date="2016-06-06T15:21:00Z"/>
                          </w:trPr>
                          <w:tc>
                            <w:tcPr>
                              <w:tcW w:w="0" w:type="auto"/>
                              <w:gridSpan w:val="4"/>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511" w:author="Lisa Wald" w:date="2016-06-06T15:21:00Z"/>
                                  <w:rFonts w:ascii="Verdana" w:hAnsi="Verdana"/>
                                  <w:sz w:val="20"/>
                                  <w:szCs w:val="20"/>
                                </w:rPr>
                              </w:pPr>
                              <w:del w:id="512" w:author="Lisa Wald" w:date="2016-06-06T15:21:00Z">
                                <w:r w:rsidRPr="008F0FA5" w:rsidDel="00FA1497">
                                  <w:rPr>
                                    <w:rFonts w:ascii="Verdana" w:hAnsi="Verdana"/>
                                    <w:b/>
                                    <w:bCs/>
                                    <w:sz w:val="20"/>
                                    <w:szCs w:val="20"/>
                                  </w:rPr>
                                  <w:lastRenderedPageBreak/>
                                  <w:delText xml:space="preserve">8. STAFFING </w:delText>
                                </w:r>
                                <w:r w:rsidRPr="008F0FA5" w:rsidDel="00FA1497">
                                  <w:rPr>
                                    <w:rFonts w:ascii="Verdana" w:hAnsi="Verdana"/>
                                    <w:sz w:val="20"/>
                                    <w:szCs w:val="20"/>
                                  </w:rPr>
                                  <w:br/>
                                  <w:delText xml:space="preserve">Provide a clear and comprehensive description of the relevant staffing arrangements made to support the proposed new service and to ensure staffing is/will be sufficient to meet any projected patient/visit increases. </w:delText>
                                </w:r>
                                <w:r w:rsidRPr="008F0FA5" w:rsidDel="00FA1497">
                                  <w:rPr>
                                    <w:rFonts w:ascii="Verdana" w:hAnsi="Verdana"/>
                                    <w:sz w:val="20"/>
                                    <w:szCs w:val="20"/>
                                    <w:u w:val="single"/>
                                  </w:rPr>
                                  <w:delText>(The discussion of “staffing” should include non-health center employees if the service will be provided via contract/contracted providers or subrecipient arrangements.)</w:delText>
                                </w:r>
                                <w:r w:rsidRPr="008F0FA5" w:rsidDel="00FA1497">
                                  <w:rPr>
                                    <w:rFonts w:ascii="Verdana" w:hAnsi="Verdana"/>
                                    <w:sz w:val="20"/>
                                    <w:szCs w:val="20"/>
                                  </w:rPr>
                                  <w:delText xml:space="preserve"> In addition, describe any potential impact on the overall organization’s staffing plan (reference the Financial Impact Analysis as applicable). </w:delText>
                                </w:r>
                              </w:del>
                            </w:p>
                          </w:tc>
                        </w:tr>
                        <w:tr w:rsidR="00B9367F" w:rsidRPr="008F0FA5" w:rsidDel="00FA1497" w:rsidTr="00D92571">
                          <w:trPr>
                            <w:tblCellSpacing w:w="0" w:type="dxa"/>
                            <w:jc w:val="center"/>
                            <w:del w:id="513"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514" w:author="Lisa Wald" w:date="2016-06-06T15:21:00Z"/>
                                  <w:rFonts w:ascii="Verdana" w:hAnsi="Verdana"/>
                                  <w:sz w:val="20"/>
                                  <w:szCs w:val="20"/>
                                </w:rPr>
                              </w:pPr>
                            </w:p>
                          </w:tc>
                        </w:tr>
                        <w:tr w:rsidR="00B9367F" w:rsidRPr="008F0FA5" w:rsidDel="00FA1497" w:rsidTr="00D92571">
                          <w:trPr>
                            <w:tblCellSpacing w:w="0" w:type="dxa"/>
                            <w:jc w:val="center"/>
                            <w:del w:id="515"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516" w:author="Lisa Wald" w:date="2016-06-06T15:21:00Z"/>
                                  <w:rFonts w:ascii="Verdana" w:hAnsi="Verdana"/>
                                  <w:sz w:val="20"/>
                                  <w:szCs w:val="20"/>
                                </w:rPr>
                              </w:pPr>
                              <w:del w:id="517"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78" type="#_x0000_t75" style="width:132.55pt;height:66.55pt" o:ole="">
                                      <v:imagedata r:id="rId18" o:title=""/>
                                    </v:shape>
                                    <w:control r:id="rId61" w:name="DefaultOcxName49" w:shapeid="_x0000_i2378"/>
                                  </w:object>
                                </w:r>
                              </w:del>
                            </w:p>
                          </w:tc>
                        </w:tr>
                        <w:tr w:rsidR="00B9367F" w:rsidRPr="008F0FA5" w:rsidDel="00FA1497" w:rsidTr="00D92571">
                          <w:trPr>
                            <w:tblCellSpacing w:w="0" w:type="dxa"/>
                            <w:jc w:val="center"/>
                            <w:del w:id="518" w:author="Lisa Wald" w:date="2016-06-06T15:21:00Z"/>
                          </w:trPr>
                          <w:tc>
                            <w:tcPr>
                              <w:tcW w:w="0" w:type="auto"/>
                              <w:gridSpan w:val="4"/>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519" w:author="Lisa Wald" w:date="2016-06-06T15:21:00Z"/>
                                  <w:rFonts w:ascii="Verdana" w:hAnsi="Verdana"/>
                                  <w:sz w:val="20"/>
                                  <w:szCs w:val="20"/>
                                </w:rPr>
                              </w:pPr>
                              <w:del w:id="520" w:author="Lisa Wald" w:date="2016-06-06T15:21:00Z">
                                <w:r w:rsidRPr="008F0FA5" w:rsidDel="00FA1497">
                                  <w:rPr>
                                    <w:rFonts w:ascii="Verdana" w:hAnsi="Verdana"/>
                                    <w:b/>
                                    <w:bCs/>
                                    <w:sz w:val="20"/>
                                    <w:szCs w:val="20"/>
                                  </w:rPr>
                                  <w:delText xml:space="preserve">9. HEALTH CENTER STATUS </w:delText>
                                </w:r>
                                <w:r w:rsidRPr="008F0FA5" w:rsidDel="00FA1497">
                                  <w:rPr>
                                    <w:rFonts w:ascii="Verdana" w:hAnsi="Verdana"/>
                                    <w:sz w:val="20"/>
                                    <w:szCs w:val="20"/>
                                  </w:rPr>
                                  <w:br/>
                                  <w:delText>Discuss any major changes in the health center’s staffing, financial position, governance, and/or other operational areas, as well as any unresolved areas of non-compliance with Program Requirements (e.g. active Progressive Action conditions) in the past 12 months that might impact the health center’s ability to implement the proposed change in scope.</w:delText>
                                </w:r>
                              </w:del>
                            </w:p>
                          </w:tc>
                        </w:tr>
                        <w:tr w:rsidR="00B9367F" w:rsidRPr="008F0FA5" w:rsidDel="00FA1497" w:rsidTr="00D92571">
                          <w:trPr>
                            <w:tblCellSpacing w:w="0" w:type="dxa"/>
                            <w:jc w:val="center"/>
                            <w:del w:id="521"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522" w:author="Lisa Wald" w:date="2016-06-06T15:21:00Z"/>
                                  <w:rFonts w:ascii="Verdana" w:hAnsi="Verdana"/>
                                  <w:sz w:val="20"/>
                                  <w:szCs w:val="20"/>
                                </w:rPr>
                              </w:pPr>
                            </w:p>
                          </w:tc>
                        </w:tr>
                        <w:tr w:rsidR="00B9367F" w:rsidRPr="008F0FA5" w:rsidDel="00FA1497" w:rsidTr="00D92571">
                          <w:trPr>
                            <w:tblCellSpacing w:w="0" w:type="dxa"/>
                            <w:jc w:val="center"/>
                            <w:del w:id="523"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524" w:author="Lisa Wald" w:date="2016-06-06T15:21:00Z"/>
                                  <w:rFonts w:ascii="Verdana" w:hAnsi="Verdana"/>
                                  <w:sz w:val="20"/>
                                  <w:szCs w:val="20"/>
                                </w:rPr>
                              </w:pPr>
                              <w:del w:id="525"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77" type="#_x0000_t75" style="width:132.55pt;height:66.55pt" o:ole="">
                                      <v:imagedata r:id="rId18" o:title=""/>
                                    </v:shape>
                                    <w:control r:id="rId62" w:name="DefaultOcxName50" w:shapeid="_x0000_i2377"/>
                                  </w:object>
                                </w:r>
                              </w:del>
                            </w:p>
                          </w:tc>
                        </w:tr>
                        <w:tr w:rsidR="00B9367F" w:rsidRPr="008F0FA5" w:rsidDel="00FA1497" w:rsidTr="00D92571">
                          <w:trPr>
                            <w:tblCellSpacing w:w="0" w:type="dxa"/>
                            <w:jc w:val="center"/>
                            <w:del w:id="526" w:author="Lisa Wald" w:date="2016-06-06T15:21:00Z"/>
                          </w:trPr>
                          <w:tc>
                            <w:tcPr>
                              <w:tcW w:w="0" w:type="auto"/>
                              <w:gridSpan w:val="4"/>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527" w:author="Lisa Wald" w:date="2016-06-06T15:21:00Z"/>
                                  <w:rFonts w:ascii="Verdana" w:hAnsi="Verdana"/>
                                  <w:sz w:val="20"/>
                                  <w:szCs w:val="20"/>
                                </w:rPr>
                              </w:pPr>
                              <w:del w:id="528" w:author="Lisa Wald" w:date="2016-06-06T15:21:00Z">
                                <w:r w:rsidRPr="008F0FA5" w:rsidDel="00FA1497">
                                  <w:rPr>
                                    <w:rFonts w:ascii="Verdana" w:hAnsi="Verdana"/>
                                    <w:b/>
                                    <w:bCs/>
                                    <w:sz w:val="20"/>
                                    <w:szCs w:val="20"/>
                                  </w:rPr>
                                  <w:delText xml:space="preserve">10. CREDENTIALING AND PRIVILEGING </w:delText>
                                </w:r>
                                <w:r w:rsidRPr="008F0FA5" w:rsidDel="00FA1497">
                                  <w:rPr>
                                    <w:rFonts w:ascii="Verdana" w:hAnsi="Verdana"/>
                                    <w:sz w:val="20"/>
                                    <w:szCs w:val="20"/>
                                  </w:rPr>
                                  <w:br/>
                                  <w:delText xml:space="preserve">How has the health center planned for the appropriate credentialing and privileging of the provider(s) that will provide the proposed service in accordance with </w:delText>
                                </w:r>
                                <w:r w:rsidDel="00FA1497">
                                  <w:fldChar w:fldCharType="begin"/>
                                </w:r>
                                <w:r w:rsidDel="00FA1497">
                                  <w:delInstrText xml:space="preserve"> HYPERLINK "http://www.bphc.hrsa.gov/policiesregulations/policies/pin200222.html" \t "_blank" </w:delInstrText>
                                </w:r>
                                <w:r w:rsidDel="00FA1497">
                                  <w:fldChar w:fldCharType="separate"/>
                                </w:r>
                                <w:r w:rsidRPr="008F0FA5" w:rsidDel="00FA1497">
                                  <w:rPr>
                                    <w:rStyle w:val="Hyperlink"/>
                                    <w:rFonts w:ascii="Verdana" w:hAnsi="Verdana"/>
                                    <w:color w:val="auto"/>
                                    <w:sz w:val="20"/>
                                    <w:szCs w:val="20"/>
                                  </w:rPr>
                                  <w:delText>PIN 2002-22</w:delText>
                                </w:r>
                                <w:r w:rsidDel="00FA1497">
                                  <w:rPr>
                                    <w:rStyle w:val="Hyperlink"/>
                                    <w:rFonts w:ascii="Verdana" w:hAnsi="Verdana"/>
                                    <w:color w:val="auto"/>
                                    <w:sz w:val="20"/>
                                    <w:szCs w:val="20"/>
                                  </w:rPr>
                                  <w:fldChar w:fldCharType="end"/>
                                </w:r>
                                <w:r w:rsidRPr="008F0FA5" w:rsidDel="00FA1497">
                                  <w:rPr>
                                    <w:rFonts w:ascii="Verdana" w:hAnsi="Verdana"/>
                                    <w:sz w:val="20"/>
                                    <w:szCs w:val="20"/>
                                  </w:rPr>
                                  <w:delText xml:space="preserve"> ? </w:delText>
                                </w:r>
                                <w:r w:rsidRPr="008F0FA5" w:rsidDel="00FA1497">
                                  <w:rPr>
                                    <w:rFonts w:ascii="Verdana" w:hAnsi="Verdana"/>
                                    <w:sz w:val="20"/>
                                    <w:szCs w:val="20"/>
                                  </w:rPr>
                                  <w:br/>
                                </w:r>
                                <w:r w:rsidRPr="008F0FA5" w:rsidDel="00FA1497">
                                  <w:rPr>
                                    <w:rFonts w:ascii="Verdana" w:hAnsi="Verdana"/>
                                    <w:sz w:val="20"/>
                                    <w:szCs w:val="20"/>
                                  </w:rPr>
                                  <w:br/>
                                  <w:delText xml:space="preserve">In responding, consider the following: </w:delText>
                                </w:r>
                              </w:del>
                            </w:p>
                            <w:p w:rsidR="00B9367F" w:rsidRPr="008F0FA5" w:rsidDel="00FA1497" w:rsidRDefault="00B9367F" w:rsidP="00D92571">
                              <w:pPr>
                                <w:numPr>
                                  <w:ilvl w:val="0"/>
                                  <w:numId w:val="6"/>
                                </w:numPr>
                                <w:spacing w:before="100" w:beforeAutospacing="1" w:after="100" w:afterAutospacing="1" w:line="240" w:lineRule="auto"/>
                                <w:rPr>
                                  <w:del w:id="529" w:author="Lisa Wald" w:date="2016-06-06T15:21:00Z"/>
                                  <w:rFonts w:ascii="Verdana" w:hAnsi="Verdana"/>
                                  <w:sz w:val="20"/>
                                  <w:szCs w:val="20"/>
                                </w:rPr>
                              </w:pPr>
                              <w:del w:id="530" w:author="Lisa Wald" w:date="2016-06-06T15:21:00Z">
                                <w:r w:rsidRPr="008F0FA5" w:rsidDel="00FA1497">
                                  <w:rPr>
                                    <w:rFonts w:ascii="Verdana" w:hAnsi="Verdana"/>
                                    <w:sz w:val="20"/>
                                    <w:szCs w:val="20"/>
                                  </w:rPr>
                                  <w:delText xml:space="preserve">It is the responsibility of the health center to ensure that all credentialing and privileging of providers have been </w:delText>
                                </w:r>
                                <w:r w:rsidRPr="008F0FA5" w:rsidDel="00FA1497">
                                  <w:rPr>
                                    <w:rFonts w:ascii="Verdana" w:hAnsi="Verdana"/>
                                    <w:sz w:val="20"/>
                                    <w:szCs w:val="20"/>
                                  </w:rPr>
                                  <w:lastRenderedPageBreak/>
                                  <w:delText xml:space="preserve">completed BEFORE providing the service as part of their Federal scope of project. This includes services provided either Directly (Column I) OR via a (Column II) Formal Written Agreement (e.g. contract). For services provided via a Formal Written Referral Arrangement (Column III), the referral provider should be able to assure </w:delText>
                                </w:r>
                                <w:r w:rsidRPr="008F0FA5" w:rsidDel="00FA1497">
                                  <w:rPr>
                                    <w:rFonts w:ascii="Verdana" w:hAnsi="Verdana"/>
                                    <w:sz w:val="20"/>
                                    <w:szCs w:val="20"/>
                                    <w:u w:val="single"/>
                                  </w:rPr>
                                  <w:delText>(within the arrangement)</w:delText>
                                </w:r>
                                <w:r w:rsidRPr="008F0FA5" w:rsidDel="00FA1497">
                                  <w:rPr>
                                    <w:rFonts w:ascii="Verdana" w:hAnsi="Verdana"/>
                                    <w:sz w:val="20"/>
                                    <w:szCs w:val="20"/>
                                  </w:rPr>
                                  <w:delText xml:space="preserve"> to the health center that all their providers are appropriately credentialed and privileged individually. </w:delText>
                                </w:r>
                              </w:del>
                            </w:p>
                            <w:p w:rsidR="00B9367F" w:rsidRPr="008F0FA5" w:rsidDel="00FA1497" w:rsidRDefault="00B9367F" w:rsidP="00D92571">
                              <w:pPr>
                                <w:numPr>
                                  <w:ilvl w:val="0"/>
                                  <w:numId w:val="6"/>
                                </w:numPr>
                                <w:spacing w:before="100" w:beforeAutospacing="1" w:after="100" w:afterAutospacing="1" w:line="240" w:lineRule="auto"/>
                                <w:rPr>
                                  <w:del w:id="531" w:author="Lisa Wald" w:date="2016-06-06T15:21:00Z"/>
                                  <w:rFonts w:ascii="Verdana" w:hAnsi="Verdana"/>
                                  <w:sz w:val="20"/>
                                  <w:szCs w:val="20"/>
                                </w:rPr>
                              </w:pPr>
                              <w:del w:id="532" w:author="Lisa Wald" w:date="2016-06-06T15:21:00Z">
                                <w:r w:rsidRPr="008F0FA5" w:rsidDel="00FA1497">
                                  <w:rPr>
                                    <w:rFonts w:ascii="Verdana" w:hAnsi="Verdana"/>
                                    <w:sz w:val="20"/>
                                    <w:szCs w:val="20"/>
                                  </w:rPr>
                                  <w:delText xml:space="preserve">The health center’s current board-approved policy must cover the required verification of credentials and establishment of privileges to perform any new activities and procedures expected of providers by the health center or be updated to do so (for services provided either Directly (Column I) OR via a (Column II) Formal Written Agreement). In addition, a new or updated privileging list approved by the Clinical Director/Chief Medical Officer or other appropriate Clinical Leadership that delineates the specific services and procedures that the provider is privileged to provide on behalf of the health center (i.e. specific to the health center and not other organizations where the provider might serve patients e.g. hospitals) must also be in place. </w:delText>
                                </w:r>
                              </w:del>
                            </w:p>
                          </w:tc>
                        </w:tr>
                        <w:tr w:rsidR="00B9367F" w:rsidRPr="008F0FA5" w:rsidDel="00FA1497" w:rsidTr="00D92571">
                          <w:trPr>
                            <w:tblCellSpacing w:w="0" w:type="dxa"/>
                            <w:jc w:val="center"/>
                            <w:del w:id="533"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534" w:author="Lisa Wald" w:date="2016-06-06T15:21:00Z"/>
                                  <w:rFonts w:ascii="Verdana" w:hAnsi="Verdana"/>
                                  <w:sz w:val="20"/>
                                  <w:szCs w:val="20"/>
                                </w:rPr>
                              </w:pPr>
                            </w:p>
                          </w:tc>
                        </w:tr>
                        <w:tr w:rsidR="00B9367F" w:rsidRPr="008F0FA5" w:rsidDel="00FA1497" w:rsidTr="00D92571">
                          <w:trPr>
                            <w:tblCellSpacing w:w="0" w:type="dxa"/>
                            <w:jc w:val="center"/>
                            <w:del w:id="535"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536" w:author="Lisa Wald" w:date="2016-06-06T15:21:00Z"/>
                                  <w:rFonts w:ascii="Verdana" w:hAnsi="Verdana"/>
                                  <w:sz w:val="20"/>
                                  <w:szCs w:val="20"/>
                                </w:rPr>
                              </w:pPr>
                              <w:del w:id="537"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76" type="#_x0000_t75" style="width:132.55pt;height:66.55pt" o:ole="">
                                      <v:imagedata r:id="rId18" o:title=""/>
                                    </v:shape>
                                    <w:control r:id="rId63" w:name="DefaultOcxName51" w:shapeid="_x0000_i2376"/>
                                  </w:object>
                                </w:r>
                                <w:r w:rsidRPr="008F0FA5" w:rsidDel="00FA1497">
                                  <w:rPr>
                                    <w:rFonts w:ascii="Verdana" w:hAnsi="Verdana"/>
                                    <w:sz w:val="20"/>
                                    <w:szCs w:val="20"/>
                                  </w:rPr>
                                  <w:br/>
                                </w:r>
                                <w:r w:rsidRPr="008F0FA5" w:rsidDel="00FA1497">
                                  <w:rPr>
                                    <w:rFonts w:ascii="Verdana" w:hAnsi="Verdana"/>
                                    <w:sz w:val="20"/>
                                    <w:szCs w:val="20"/>
                                  </w:rPr>
                                  <w:br/>
                                  <w:delText xml:space="preserve">Attach the relevant </w:delText>
                                </w:r>
                                <w:r w:rsidRPr="008F0FA5" w:rsidDel="00FA1497">
                                  <w:rPr>
                                    <w:rFonts w:ascii="Verdana" w:hAnsi="Verdana"/>
                                    <w:sz w:val="20"/>
                                    <w:szCs w:val="20"/>
                                    <w:u w:val="single"/>
                                  </w:rPr>
                                  <w:delText>Clinical Director/Chief Medical Officer-approved</w:delText>
                                </w:r>
                                <w:r w:rsidRPr="008F0FA5" w:rsidDel="00FA1497">
                                  <w:rPr>
                                    <w:rFonts w:ascii="Verdana" w:hAnsi="Verdana"/>
                                    <w:sz w:val="20"/>
                                    <w:szCs w:val="20"/>
                                  </w:rPr>
                                  <w:delText xml:space="preserve"> Privileging Lists. Note that the attached Privileging Lists Must Address: </w:delText>
                                </w:r>
                              </w:del>
                            </w:p>
                            <w:p w:rsidR="00B9367F" w:rsidRPr="008F0FA5" w:rsidDel="00FA1497" w:rsidRDefault="00B9367F" w:rsidP="00D92571">
                              <w:pPr>
                                <w:numPr>
                                  <w:ilvl w:val="0"/>
                                  <w:numId w:val="7"/>
                                </w:numPr>
                                <w:spacing w:before="100" w:beforeAutospacing="1" w:after="100" w:afterAutospacing="1" w:line="240" w:lineRule="auto"/>
                                <w:rPr>
                                  <w:del w:id="538" w:author="Lisa Wald" w:date="2016-06-06T15:21:00Z"/>
                                  <w:rFonts w:ascii="Verdana" w:hAnsi="Verdana"/>
                                  <w:sz w:val="20"/>
                                  <w:szCs w:val="20"/>
                                </w:rPr>
                              </w:pPr>
                              <w:del w:id="539" w:author="Lisa Wald" w:date="2016-06-06T15:21:00Z">
                                <w:r w:rsidRPr="008F0FA5" w:rsidDel="00FA1497">
                                  <w:rPr>
                                    <w:rFonts w:ascii="Verdana" w:hAnsi="Verdana"/>
                                    <w:sz w:val="20"/>
                                    <w:szCs w:val="20"/>
                                  </w:rPr>
                                  <w:delText xml:space="preserve">Typical level of services to be provided on behalf of the health center (e.g. consults vs. procedures and/or a specific list of services) </w:delText>
                                </w:r>
                              </w:del>
                            </w:p>
                            <w:p w:rsidR="00B9367F" w:rsidRPr="008F0FA5" w:rsidDel="00FA1497" w:rsidRDefault="00B9367F" w:rsidP="00D92571">
                              <w:pPr>
                                <w:numPr>
                                  <w:ilvl w:val="0"/>
                                  <w:numId w:val="7"/>
                                </w:numPr>
                                <w:spacing w:before="100" w:beforeAutospacing="1" w:after="100" w:afterAutospacing="1" w:line="240" w:lineRule="auto"/>
                                <w:rPr>
                                  <w:del w:id="540" w:author="Lisa Wald" w:date="2016-06-06T15:21:00Z"/>
                                  <w:rFonts w:ascii="Verdana" w:hAnsi="Verdana"/>
                                  <w:sz w:val="20"/>
                                  <w:szCs w:val="20"/>
                                </w:rPr>
                              </w:pPr>
                              <w:del w:id="541" w:author="Lisa Wald" w:date="2016-06-06T15:21:00Z">
                                <w:r w:rsidRPr="008F0FA5" w:rsidDel="00FA1497">
                                  <w:rPr>
                                    <w:rFonts w:ascii="Verdana" w:hAnsi="Verdana"/>
                                    <w:sz w:val="20"/>
                                    <w:szCs w:val="20"/>
                                  </w:rPr>
                                  <w:delText xml:space="preserve">Typical procedures to be provided as part of the service on behalf of the health center (i.e. a specific list of procedures) </w:delText>
                                </w:r>
                              </w:del>
                            </w:p>
                            <w:tbl>
                              <w:tblPr>
                                <w:tblW w:w="4750" w:type="pct"/>
                                <w:jc w:val="center"/>
                                <w:tblCellMar>
                                  <w:left w:w="0" w:type="dxa"/>
                                  <w:right w:w="0" w:type="dxa"/>
                                </w:tblCellMar>
                                <w:tblLook w:val="04A0" w:firstRow="1" w:lastRow="0" w:firstColumn="1" w:lastColumn="0" w:noHBand="0" w:noVBand="1"/>
                              </w:tblPr>
                              <w:tblGrid>
                                <w:gridCol w:w="11910"/>
                              </w:tblGrid>
                              <w:tr w:rsidR="00B9367F" w:rsidRPr="008F0FA5" w:rsidDel="00FA1497" w:rsidTr="00D92571">
                                <w:trPr>
                                  <w:jc w:val="center"/>
                                  <w:del w:id="542" w:author="Lisa Wald" w:date="2016-06-06T15:21:00Z"/>
                                </w:trPr>
                                <w:tc>
                                  <w:tcPr>
                                    <w:tcW w:w="0" w:type="auto"/>
                                    <w:shd w:val="clear" w:color="auto" w:fill="FFFFFF"/>
                                    <w:vAlign w:val="center"/>
                                    <w:hideMark/>
                                  </w:tcPr>
                                  <w:p w:rsidR="00B9367F" w:rsidRPr="008F0FA5" w:rsidDel="00FA1497" w:rsidRDefault="00B9367F" w:rsidP="00D92571">
                                    <w:pPr>
                                      <w:rPr>
                                        <w:del w:id="543" w:author="Lisa Wald" w:date="2016-06-06T15:21:00Z"/>
                                        <w:rFonts w:ascii="Verdana" w:hAnsi="Verdana"/>
                                        <w:sz w:val="20"/>
                                        <w:szCs w:val="20"/>
                                      </w:rPr>
                                    </w:pPr>
                                  </w:p>
                                </w:tc>
                              </w:tr>
                            </w:tbl>
                            <w:p w:rsidR="00B9367F" w:rsidRPr="008F0FA5" w:rsidDel="00FA1497" w:rsidRDefault="00B9367F" w:rsidP="00D92571">
                              <w:pPr>
                                <w:rPr>
                                  <w:del w:id="544" w:author="Lisa Wald" w:date="2016-06-06T15:21: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1910"/>
                              </w:tblGrid>
                              <w:tr w:rsidR="00B9367F" w:rsidRPr="008F0FA5" w:rsidDel="00FA1497" w:rsidTr="00D92571">
                                <w:trPr>
                                  <w:jc w:val="center"/>
                                  <w:del w:id="545" w:author="Lisa Wald" w:date="2016-06-06T15:21: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744"/>
                                      <w:gridCol w:w="1758"/>
                                      <w:gridCol w:w="2702"/>
                                      <w:gridCol w:w="1050"/>
                                      <w:gridCol w:w="2349"/>
                                      <w:gridCol w:w="3301"/>
                                    </w:tblGrid>
                                    <w:tr w:rsidR="00B9367F" w:rsidRPr="008F0FA5" w:rsidDel="00FA1497" w:rsidTr="00D92571">
                                      <w:trPr>
                                        <w:tblCellSpacing w:w="7" w:type="dxa"/>
                                        <w:jc w:val="center"/>
                                        <w:del w:id="546" w:author="Lisa Wald" w:date="2016-06-06T15:21:00Z"/>
                                      </w:trPr>
                                      <w:tc>
                                        <w:tcPr>
                                          <w:tcW w:w="0" w:type="auto"/>
                                          <w:gridSpan w:val="6"/>
                                          <w:shd w:val="clear" w:color="auto" w:fill="CCCCCC"/>
                                          <w:vAlign w:val="center"/>
                                          <w:hideMark/>
                                        </w:tcPr>
                                        <w:p w:rsidR="00B9367F" w:rsidRPr="008F0FA5" w:rsidDel="00FA1497" w:rsidRDefault="00B9367F" w:rsidP="00D92571">
                                          <w:pPr>
                                            <w:rPr>
                                              <w:del w:id="547" w:author="Lisa Wald" w:date="2016-06-06T15:21:00Z"/>
                                              <w:rFonts w:ascii="Verdana" w:hAnsi="Verdana"/>
                                              <w:b/>
                                              <w:bCs/>
                                              <w:sz w:val="20"/>
                                              <w:szCs w:val="20"/>
                                            </w:rPr>
                                          </w:pPr>
                                          <w:del w:id="548" w:author="Lisa Wald" w:date="2016-06-06T15:21:00Z">
                                            <w:r w:rsidRPr="008F0FA5" w:rsidDel="00FA1497">
                                              <w:rPr>
                                                <w:rFonts w:ascii="Verdana" w:hAnsi="Verdana"/>
                                                <w:b/>
                                                <w:bCs/>
                                                <w:sz w:val="20"/>
                                                <w:szCs w:val="20"/>
                                              </w:rPr>
                                              <w:delText>MEDICAL DIRECTOR/CMO-APPROVED PRIVILEGING LIST(S) (Maximum 6 attachments)</w:delText>
                                            </w:r>
                                          </w:del>
                                        </w:p>
                                      </w:tc>
                                    </w:tr>
                                    <w:tr w:rsidR="00B9367F" w:rsidRPr="008F0FA5" w:rsidDel="00FA1497" w:rsidTr="00D92571">
                                      <w:trPr>
                                        <w:tblCellSpacing w:w="7" w:type="dxa"/>
                                        <w:jc w:val="center"/>
                                        <w:del w:id="549" w:author="Lisa Wald" w:date="2016-06-06T15:21:00Z"/>
                                      </w:trPr>
                                      <w:tc>
                                        <w:tcPr>
                                          <w:tcW w:w="250" w:type="pct"/>
                                          <w:shd w:val="clear" w:color="auto" w:fill="FFFFCC"/>
                                          <w:vAlign w:val="center"/>
                                          <w:hideMark/>
                                        </w:tcPr>
                                        <w:p w:rsidR="00B9367F" w:rsidRPr="008F0FA5" w:rsidDel="00FA1497" w:rsidRDefault="00B9367F" w:rsidP="00D92571">
                                          <w:pPr>
                                            <w:jc w:val="center"/>
                                            <w:rPr>
                                              <w:del w:id="550" w:author="Lisa Wald" w:date="2016-06-06T15:21:00Z"/>
                                              <w:rFonts w:ascii="Verdana" w:hAnsi="Verdana"/>
                                              <w:sz w:val="20"/>
                                              <w:szCs w:val="20"/>
                                            </w:rPr>
                                          </w:pPr>
                                          <w:del w:id="551" w:author="Lisa Wald" w:date="2016-06-06T15:21:00Z">
                                            <w:r w:rsidRPr="008F0FA5" w:rsidDel="00FA1497">
                                              <w:rPr>
                                                <w:rFonts w:ascii="Verdana" w:hAnsi="Verdana"/>
                                                <w:sz w:val="20"/>
                                                <w:szCs w:val="20"/>
                                              </w:rPr>
                                              <w:delText>Select</w:delText>
                                            </w:r>
                                          </w:del>
                                        </w:p>
                                      </w:tc>
                                      <w:tc>
                                        <w:tcPr>
                                          <w:tcW w:w="750" w:type="pct"/>
                                          <w:shd w:val="clear" w:color="auto" w:fill="FFFFCC"/>
                                          <w:vAlign w:val="center"/>
                                          <w:hideMark/>
                                        </w:tcPr>
                                        <w:p w:rsidR="00B9367F" w:rsidRPr="008F0FA5" w:rsidDel="00FA1497" w:rsidRDefault="00B9367F" w:rsidP="00D92571">
                                          <w:pPr>
                                            <w:jc w:val="center"/>
                                            <w:rPr>
                                              <w:del w:id="552" w:author="Lisa Wald" w:date="2016-06-06T15:21:00Z"/>
                                              <w:rFonts w:ascii="Verdana" w:hAnsi="Verdana"/>
                                              <w:sz w:val="20"/>
                                              <w:szCs w:val="20"/>
                                            </w:rPr>
                                          </w:pPr>
                                          <w:del w:id="553" w:author="Lisa Wald" w:date="2016-06-06T15:21:00Z">
                                            <w:r w:rsidRPr="008F0FA5" w:rsidDel="00FA1497">
                                              <w:rPr>
                                                <w:rFonts w:ascii="Verdana" w:hAnsi="Verdana"/>
                                                <w:sz w:val="20"/>
                                                <w:szCs w:val="20"/>
                                              </w:rPr>
                                              <w:delText>Purpose</w:delText>
                                            </w:r>
                                          </w:del>
                                        </w:p>
                                      </w:tc>
                                      <w:tc>
                                        <w:tcPr>
                                          <w:tcW w:w="1150" w:type="pct"/>
                                          <w:shd w:val="clear" w:color="auto" w:fill="FFFFCC"/>
                                          <w:vAlign w:val="center"/>
                                          <w:hideMark/>
                                        </w:tcPr>
                                        <w:p w:rsidR="00B9367F" w:rsidRPr="008F0FA5" w:rsidDel="00FA1497" w:rsidRDefault="00B9367F" w:rsidP="00D92571">
                                          <w:pPr>
                                            <w:jc w:val="center"/>
                                            <w:rPr>
                                              <w:del w:id="554" w:author="Lisa Wald" w:date="2016-06-06T15:21:00Z"/>
                                              <w:rFonts w:ascii="Verdana" w:hAnsi="Verdana"/>
                                              <w:sz w:val="20"/>
                                              <w:szCs w:val="20"/>
                                            </w:rPr>
                                          </w:pPr>
                                          <w:del w:id="555" w:author="Lisa Wald" w:date="2016-06-06T15:21:00Z">
                                            <w:r w:rsidRPr="008F0FA5" w:rsidDel="00FA1497">
                                              <w:rPr>
                                                <w:rFonts w:ascii="Verdana" w:hAnsi="Verdana"/>
                                                <w:sz w:val="20"/>
                                                <w:szCs w:val="20"/>
                                              </w:rPr>
                                              <w:delText>Document Name</w:delText>
                                            </w:r>
                                          </w:del>
                                        </w:p>
                                      </w:tc>
                                      <w:tc>
                                        <w:tcPr>
                                          <w:tcW w:w="450" w:type="pct"/>
                                          <w:shd w:val="clear" w:color="auto" w:fill="FFFFCC"/>
                                          <w:vAlign w:val="center"/>
                                          <w:hideMark/>
                                        </w:tcPr>
                                        <w:p w:rsidR="00B9367F" w:rsidRPr="008F0FA5" w:rsidDel="00FA1497" w:rsidRDefault="00B9367F" w:rsidP="00D92571">
                                          <w:pPr>
                                            <w:jc w:val="center"/>
                                            <w:rPr>
                                              <w:del w:id="556" w:author="Lisa Wald" w:date="2016-06-06T15:21:00Z"/>
                                              <w:rFonts w:ascii="Verdana" w:hAnsi="Verdana"/>
                                              <w:sz w:val="20"/>
                                              <w:szCs w:val="20"/>
                                            </w:rPr>
                                          </w:pPr>
                                          <w:del w:id="557" w:author="Lisa Wald" w:date="2016-06-06T15:21:00Z">
                                            <w:r w:rsidRPr="008F0FA5" w:rsidDel="00FA1497">
                                              <w:rPr>
                                                <w:rFonts w:ascii="Verdana" w:hAnsi="Verdana"/>
                                                <w:sz w:val="20"/>
                                                <w:szCs w:val="20"/>
                                              </w:rPr>
                                              <w:delText>Size</w:delText>
                                            </w:r>
                                          </w:del>
                                        </w:p>
                                      </w:tc>
                                      <w:tc>
                                        <w:tcPr>
                                          <w:tcW w:w="1000" w:type="pct"/>
                                          <w:shd w:val="clear" w:color="auto" w:fill="FFFFCC"/>
                                          <w:vAlign w:val="center"/>
                                          <w:hideMark/>
                                        </w:tcPr>
                                        <w:p w:rsidR="00B9367F" w:rsidRPr="008F0FA5" w:rsidDel="00FA1497" w:rsidRDefault="00B9367F" w:rsidP="00D92571">
                                          <w:pPr>
                                            <w:jc w:val="center"/>
                                            <w:rPr>
                                              <w:del w:id="558" w:author="Lisa Wald" w:date="2016-06-06T15:21:00Z"/>
                                              <w:rFonts w:ascii="Verdana" w:hAnsi="Verdana"/>
                                              <w:sz w:val="20"/>
                                              <w:szCs w:val="20"/>
                                            </w:rPr>
                                          </w:pPr>
                                          <w:del w:id="559" w:author="Lisa Wald" w:date="2016-06-06T15:21:00Z">
                                            <w:r w:rsidRPr="008F0FA5" w:rsidDel="00FA1497">
                                              <w:rPr>
                                                <w:rFonts w:ascii="Verdana" w:hAnsi="Verdana"/>
                                                <w:sz w:val="20"/>
                                                <w:szCs w:val="20"/>
                                              </w:rPr>
                                              <w:delText>Uploaded By</w:delText>
                                            </w:r>
                                          </w:del>
                                        </w:p>
                                      </w:tc>
                                      <w:tc>
                                        <w:tcPr>
                                          <w:tcW w:w="1400" w:type="pct"/>
                                          <w:shd w:val="clear" w:color="auto" w:fill="FFFFCC"/>
                                          <w:vAlign w:val="center"/>
                                          <w:hideMark/>
                                        </w:tcPr>
                                        <w:p w:rsidR="00B9367F" w:rsidRPr="008F0FA5" w:rsidDel="00FA1497" w:rsidRDefault="00B9367F" w:rsidP="00D92571">
                                          <w:pPr>
                                            <w:jc w:val="center"/>
                                            <w:rPr>
                                              <w:del w:id="560" w:author="Lisa Wald" w:date="2016-06-06T15:21:00Z"/>
                                              <w:rFonts w:ascii="Verdana" w:hAnsi="Verdana"/>
                                              <w:sz w:val="20"/>
                                              <w:szCs w:val="20"/>
                                            </w:rPr>
                                          </w:pPr>
                                          <w:del w:id="561" w:author="Lisa Wald" w:date="2016-06-06T15:21:00Z">
                                            <w:r w:rsidRPr="008F0FA5" w:rsidDel="00FA1497">
                                              <w:rPr>
                                                <w:rFonts w:ascii="Verdana" w:hAnsi="Verdana"/>
                                                <w:sz w:val="20"/>
                                                <w:szCs w:val="20"/>
                                              </w:rPr>
                                              <w:delText>Description</w:delText>
                                            </w:r>
                                          </w:del>
                                        </w:p>
                                      </w:tc>
                                    </w:tr>
                                    <w:tr w:rsidR="00B9367F" w:rsidRPr="008F0FA5" w:rsidDel="00FA1497" w:rsidTr="00D92571">
                                      <w:trPr>
                                        <w:tblCellSpacing w:w="7" w:type="dxa"/>
                                        <w:jc w:val="center"/>
                                        <w:del w:id="562"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563" w:author="Lisa Wald" w:date="2016-06-06T15:21:00Z"/>
                                              <w:rFonts w:ascii="Verdana" w:hAnsi="Verdana"/>
                                              <w:sz w:val="20"/>
                                              <w:szCs w:val="20"/>
                                            </w:rPr>
                                          </w:pPr>
                                          <w:del w:id="564" w:author="Lisa Wald" w:date="2016-06-06T15:21:00Z">
                                            <w:r w:rsidRPr="008F0FA5" w:rsidDel="00FA1497">
                                              <w:rPr>
                                                <w:rFonts w:ascii="Verdana" w:hAnsi="Verdana"/>
                                                <w:sz w:val="20"/>
                                                <w:szCs w:val="20"/>
                                              </w:rPr>
                                              <w:delText>No attached document exists.</w:delText>
                                            </w:r>
                                          </w:del>
                                        </w:p>
                                      </w:tc>
                                    </w:tr>
                                    <w:tr w:rsidR="00B9367F" w:rsidRPr="008F0FA5" w:rsidDel="00FA1497" w:rsidTr="00D92571">
                                      <w:trPr>
                                        <w:tblCellSpacing w:w="7" w:type="dxa"/>
                                        <w:jc w:val="center"/>
                                        <w:del w:id="565"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566" w:author="Lisa Wald" w:date="2016-06-06T15:21:00Z"/>
                                              <w:rFonts w:ascii="Verdana" w:hAnsi="Verdana"/>
                                              <w:sz w:val="20"/>
                                              <w:szCs w:val="20"/>
                                            </w:rPr>
                                          </w:pPr>
                                          <w:del w:id="567" w:author="Lisa Wald" w:date="2016-06-06T15:21:00Z">
                                            <w:r w:rsidRPr="008F0FA5" w:rsidDel="00FA1497">
                                              <w:rPr>
                                                <w:rFonts w:ascii="Verdana" w:hAnsi="Verdana"/>
                                                <w:sz w:val="20"/>
                                                <w:szCs w:val="20"/>
                                              </w:rPr>
                                              <w:lastRenderedPageBreak/>
                                              <w:object w:dxaOrig="225" w:dyaOrig="225">
                                                <v:shape id="_x0000_i2375" type="#_x0000_t75" style="width:34.35pt;height:20.2pt" o:ole="">
                                                  <v:imagedata r:id="rId64" o:title=""/>
                                                </v:shape>
                                                <w:control r:id="rId65" w:name="DefaultOcxName52" w:shapeid="_x0000_i2375"/>
                                              </w:object>
                                            </w:r>
                                          </w:del>
                                        </w:p>
                                      </w:tc>
                                    </w:tr>
                                  </w:tbl>
                                  <w:p w:rsidR="00B9367F" w:rsidRPr="008F0FA5" w:rsidDel="00FA1497" w:rsidRDefault="00B9367F" w:rsidP="00D92571">
                                    <w:pPr>
                                      <w:rPr>
                                        <w:del w:id="568" w:author="Lisa Wald" w:date="2016-06-06T15:21:00Z"/>
                                        <w:rFonts w:ascii="Verdana" w:hAnsi="Verdana"/>
                                        <w:sz w:val="20"/>
                                        <w:szCs w:val="20"/>
                                      </w:rPr>
                                    </w:pPr>
                                  </w:p>
                                </w:tc>
                              </w:tr>
                            </w:tbl>
                            <w:p w:rsidR="00B9367F" w:rsidRPr="008F0FA5" w:rsidDel="00FA1497" w:rsidRDefault="00B9367F" w:rsidP="00D92571">
                              <w:pPr>
                                <w:rPr>
                                  <w:del w:id="569" w:author="Lisa Wald" w:date="2016-06-06T15:21:00Z"/>
                                  <w:rFonts w:ascii="Verdana" w:hAnsi="Verdana"/>
                                  <w:sz w:val="20"/>
                                  <w:szCs w:val="20"/>
                                </w:rPr>
                              </w:pPr>
                            </w:p>
                          </w:tc>
                        </w:tr>
                        <w:tr w:rsidR="00B9367F" w:rsidRPr="008F0FA5" w:rsidDel="00FA1497" w:rsidTr="00D92571">
                          <w:trPr>
                            <w:tblCellSpacing w:w="0" w:type="dxa"/>
                            <w:jc w:val="center"/>
                            <w:del w:id="570"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571" w:author="Lisa Wald" w:date="2016-06-06T15:21:00Z"/>
                                </w:trPr>
                                <w:tc>
                                  <w:tcPr>
                                    <w:tcW w:w="0" w:type="auto"/>
                                    <w:vAlign w:val="center"/>
                                    <w:hideMark/>
                                  </w:tcPr>
                                  <w:p w:rsidR="00B9367F" w:rsidRPr="008F0FA5" w:rsidDel="00FA1497" w:rsidRDefault="00B9367F" w:rsidP="00D92571">
                                    <w:pPr>
                                      <w:rPr>
                                        <w:del w:id="572" w:author="Lisa Wald" w:date="2016-06-06T15:21:00Z"/>
                                        <w:rFonts w:ascii="Verdana" w:hAnsi="Verdana"/>
                                        <w:sz w:val="20"/>
                                        <w:szCs w:val="20"/>
                                      </w:rPr>
                                    </w:pPr>
                                    <w:del w:id="573" w:author="Lisa Wald" w:date="2016-06-06T15:21:00Z">
                                      <w:r w:rsidRPr="008F0FA5" w:rsidDel="00FA1497">
                                        <w:rPr>
                                          <w:rFonts w:ascii="Verdana" w:hAnsi="Verdana"/>
                                          <w:b/>
                                          <w:bCs/>
                                          <w:sz w:val="20"/>
                                          <w:szCs w:val="20"/>
                                        </w:rPr>
                                        <w:lastRenderedPageBreak/>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574" w:author="Lisa Wald" w:date="2016-06-06T15:21:00Z"/>
                                        <w:rFonts w:ascii="Verdana" w:hAnsi="Verdana"/>
                                        <w:sz w:val="20"/>
                                        <w:szCs w:val="20"/>
                                      </w:rPr>
                                    </w:pPr>
                                    <w:del w:id="575" w:author="Lisa Wald" w:date="2016-06-06T15:21:00Z">
                                      <w:r w:rsidRPr="008F0FA5" w:rsidDel="00FA1497">
                                        <w:rPr>
                                          <w:rFonts w:ascii="Verdana" w:hAnsi="Verdana"/>
                                          <w:sz w:val="20"/>
                                          <w:szCs w:val="20"/>
                                        </w:rPr>
                                        <w:object w:dxaOrig="225" w:dyaOrig="225">
                                          <v:shape id="_x0000_i2374" type="#_x0000_t75" style="width:28.35pt;height:20.2pt" o:ole="">
                                            <v:imagedata r:id="rId66" o:title=""/>
                                          </v:shape>
                                          <w:control r:id="rId67" w:name="DefaultOcxName59" w:shapeid="_x0000_i2374"/>
                                        </w:object>
                                      </w:r>
                                    </w:del>
                                  </w:p>
                                </w:tc>
                              </w:tr>
                            </w:tbl>
                            <w:p w:rsidR="00B9367F" w:rsidRPr="008F0FA5" w:rsidDel="00FA1497" w:rsidRDefault="00B9367F" w:rsidP="00D92571">
                              <w:pPr>
                                <w:rPr>
                                  <w:del w:id="576"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577"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578" w:author="Lisa Wald" w:date="2016-06-06T15:21:00Z"/>
                                  <w:sz w:val="20"/>
                                  <w:szCs w:val="20"/>
                                </w:rPr>
                              </w:pPr>
                            </w:p>
                          </w:tc>
                        </w:tr>
                        <w:tr w:rsidR="00B9367F" w:rsidRPr="008F0FA5" w:rsidDel="00FA1497" w:rsidTr="00D92571">
                          <w:trPr>
                            <w:tblCellSpacing w:w="0" w:type="dxa"/>
                            <w:jc w:val="center"/>
                            <w:del w:id="579" w:author="Lisa Wald" w:date="2016-06-06T15:21:00Z"/>
                          </w:trPr>
                          <w:tc>
                            <w:tcPr>
                              <w:tcW w:w="0" w:type="auto"/>
                              <w:gridSpan w:val="4"/>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580" w:author="Lisa Wald" w:date="2016-06-06T15:21:00Z"/>
                                  <w:rFonts w:ascii="Verdana" w:hAnsi="Verdana"/>
                                  <w:sz w:val="20"/>
                                  <w:szCs w:val="20"/>
                                </w:rPr>
                              </w:pPr>
                              <w:del w:id="581" w:author="Lisa Wald" w:date="2016-06-06T15:21:00Z">
                                <w:r w:rsidRPr="008F0FA5" w:rsidDel="00FA1497">
                                  <w:rPr>
                                    <w:rFonts w:ascii="Verdana" w:hAnsi="Verdana"/>
                                    <w:b/>
                                    <w:bCs/>
                                    <w:sz w:val="20"/>
                                    <w:szCs w:val="20"/>
                                  </w:rPr>
                                  <w:delText xml:space="preserve">11. QUALITY IMPROVEMENT/ASSURANCE PLAN </w:delText>
                                </w:r>
                                <w:r w:rsidRPr="008F0FA5" w:rsidDel="00FA1497">
                                  <w:rPr>
                                    <w:rFonts w:ascii="Verdana" w:hAnsi="Verdana"/>
                                    <w:sz w:val="20"/>
                                    <w:szCs w:val="20"/>
                                  </w:rPr>
                                  <w:br/>
                                  <w:delText xml:space="preserve">How will the proposed new service be integrated into and assessed via the health center's quality improvement/assurance and risk management plans? In responding, address the following: </w:delText>
                                </w:r>
                              </w:del>
                            </w:p>
                            <w:p w:rsidR="00B9367F" w:rsidRPr="008F0FA5" w:rsidDel="00FA1497" w:rsidRDefault="00B9367F" w:rsidP="00D92571">
                              <w:pPr>
                                <w:numPr>
                                  <w:ilvl w:val="0"/>
                                  <w:numId w:val="8"/>
                                </w:numPr>
                                <w:spacing w:before="100" w:beforeAutospacing="1" w:after="100" w:afterAutospacing="1" w:line="240" w:lineRule="auto"/>
                                <w:rPr>
                                  <w:del w:id="582" w:author="Lisa Wald" w:date="2016-06-06T15:21:00Z"/>
                                  <w:rFonts w:ascii="Verdana" w:hAnsi="Verdana"/>
                                  <w:sz w:val="20"/>
                                  <w:szCs w:val="20"/>
                                </w:rPr>
                              </w:pPr>
                              <w:del w:id="583" w:author="Lisa Wald" w:date="2016-06-06T15:21:00Z">
                                <w:r w:rsidRPr="008F0FA5" w:rsidDel="00FA1497">
                                  <w:rPr>
                                    <w:rFonts w:ascii="Verdana" w:hAnsi="Verdana"/>
                                    <w:sz w:val="20"/>
                                    <w:szCs w:val="20"/>
                                  </w:rPr>
                                  <w:delText xml:space="preserve">Will it be integrated into the QI/ QA plan using existing performance measures be applied to the service or will new measures be created specifically for the new service? </w:delText>
                                </w:r>
                              </w:del>
                            </w:p>
                            <w:p w:rsidR="00B9367F" w:rsidRPr="008F0FA5" w:rsidDel="00FA1497" w:rsidRDefault="00B9367F" w:rsidP="00D92571">
                              <w:pPr>
                                <w:numPr>
                                  <w:ilvl w:val="0"/>
                                  <w:numId w:val="8"/>
                                </w:numPr>
                                <w:spacing w:before="100" w:beforeAutospacing="1" w:after="100" w:afterAutospacing="1" w:line="240" w:lineRule="auto"/>
                                <w:rPr>
                                  <w:del w:id="584" w:author="Lisa Wald" w:date="2016-06-06T15:21:00Z"/>
                                  <w:rFonts w:ascii="Verdana" w:hAnsi="Verdana"/>
                                  <w:sz w:val="20"/>
                                  <w:szCs w:val="20"/>
                                </w:rPr>
                              </w:pPr>
                              <w:del w:id="585" w:author="Lisa Wald" w:date="2016-06-06T15:21:00Z">
                                <w:r w:rsidRPr="008F0FA5" w:rsidDel="00FA1497">
                                  <w:rPr>
                                    <w:rFonts w:ascii="Verdana" w:hAnsi="Verdana"/>
                                    <w:sz w:val="20"/>
                                    <w:szCs w:val="20"/>
                                  </w:rPr>
                                  <w:delText xml:space="preserve">Are board-approved peer and chart review policies in place by which any provider(s) of the proposed new service will be assessed? </w:delText>
                                </w:r>
                              </w:del>
                            </w:p>
                            <w:p w:rsidR="00B9367F" w:rsidRPr="008F0FA5" w:rsidDel="00FA1497" w:rsidRDefault="00B9367F" w:rsidP="00D92571">
                              <w:pPr>
                                <w:numPr>
                                  <w:ilvl w:val="0"/>
                                  <w:numId w:val="8"/>
                                </w:numPr>
                                <w:spacing w:before="100" w:beforeAutospacing="1" w:after="100" w:afterAutospacing="1" w:line="240" w:lineRule="auto"/>
                                <w:rPr>
                                  <w:del w:id="586" w:author="Lisa Wald" w:date="2016-06-06T15:21:00Z"/>
                                  <w:rFonts w:ascii="Verdana" w:hAnsi="Verdana"/>
                                  <w:sz w:val="20"/>
                                  <w:szCs w:val="20"/>
                                </w:rPr>
                              </w:pPr>
                              <w:del w:id="587" w:author="Lisa Wald" w:date="2016-06-06T15:21:00Z">
                                <w:r w:rsidRPr="008F0FA5" w:rsidDel="00FA1497">
                                  <w:rPr>
                                    <w:rFonts w:ascii="Verdana" w:hAnsi="Verdana"/>
                                    <w:sz w:val="20"/>
                                    <w:szCs w:val="20"/>
                                  </w:rPr>
                                  <w:delText xml:space="preserve">Are risk management plans in place to assure the new service has appropriate liability coverage (e.g. non-medical/dental professional liability coverage, general liability coverage, automobile and collision coverage, fire coverage, theft coverage, etc.)? </w:delText>
                                </w:r>
                              </w:del>
                            </w:p>
                          </w:tc>
                        </w:tr>
                        <w:tr w:rsidR="00B9367F" w:rsidRPr="008F0FA5" w:rsidDel="00FA1497" w:rsidTr="00D92571">
                          <w:trPr>
                            <w:tblCellSpacing w:w="0" w:type="dxa"/>
                            <w:jc w:val="center"/>
                            <w:del w:id="58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589" w:author="Lisa Wald" w:date="2016-06-06T15:21:00Z"/>
                                  <w:rFonts w:ascii="Verdana" w:hAnsi="Verdana"/>
                                  <w:sz w:val="20"/>
                                  <w:szCs w:val="20"/>
                                </w:rPr>
                              </w:pPr>
                            </w:p>
                          </w:tc>
                        </w:tr>
                        <w:tr w:rsidR="00B9367F" w:rsidRPr="008F0FA5" w:rsidDel="00FA1497" w:rsidTr="00D92571">
                          <w:trPr>
                            <w:tblCellSpacing w:w="0" w:type="dxa"/>
                            <w:jc w:val="center"/>
                            <w:del w:id="59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591" w:author="Lisa Wald" w:date="2016-06-06T15:21:00Z"/>
                                  <w:rFonts w:ascii="Verdana" w:hAnsi="Verdana"/>
                                  <w:sz w:val="20"/>
                                  <w:szCs w:val="20"/>
                                </w:rPr>
                              </w:pPr>
                              <w:del w:id="592"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73" type="#_x0000_t75" style="width:132.55pt;height:66.55pt" o:ole="">
                                      <v:imagedata r:id="rId18" o:title=""/>
                                    </v:shape>
                                    <w:control r:id="rId68" w:name="DefaultOcxName60" w:shapeid="_x0000_i2373"/>
                                  </w:object>
                                </w:r>
                              </w:del>
                            </w:p>
                          </w:tc>
                        </w:tr>
                        <w:tr w:rsidR="00B9367F" w:rsidRPr="008F0FA5" w:rsidDel="00FA1497" w:rsidTr="00D92571">
                          <w:trPr>
                            <w:tblCellSpacing w:w="0" w:type="dxa"/>
                            <w:jc w:val="center"/>
                            <w:del w:id="593" w:author="Lisa Wald" w:date="2016-06-06T15:21:00Z"/>
                          </w:trPr>
                          <w:tc>
                            <w:tcPr>
                              <w:tcW w:w="0" w:type="auto"/>
                              <w:gridSpan w:val="4"/>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594" w:author="Lisa Wald" w:date="2016-06-06T15:21:00Z"/>
                                  <w:rFonts w:ascii="Verdana" w:hAnsi="Verdana"/>
                                  <w:sz w:val="20"/>
                                  <w:szCs w:val="20"/>
                                </w:rPr>
                              </w:pPr>
                              <w:del w:id="595" w:author="Lisa Wald" w:date="2016-06-06T15:21:00Z">
                                <w:r w:rsidRPr="008F0FA5" w:rsidDel="00FA1497">
                                  <w:rPr>
                                    <w:rFonts w:ascii="Verdana" w:hAnsi="Verdana"/>
                                    <w:b/>
                                    <w:bCs/>
                                    <w:sz w:val="20"/>
                                    <w:szCs w:val="20"/>
                                  </w:rPr>
                                  <w:delText>12. SERVICE DELIVERY METHOD AND LOCATION</w:delText>
                                </w:r>
                              </w:del>
                            </w:p>
                          </w:tc>
                        </w:tr>
                        <w:tr w:rsidR="00B9367F" w:rsidRPr="008F0FA5" w:rsidDel="00FA1497" w:rsidTr="00D92571">
                          <w:trPr>
                            <w:tblCellSpacing w:w="0" w:type="dxa"/>
                            <w:jc w:val="center"/>
                            <w:del w:id="596"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597" w:author="Lisa Wald" w:date="2016-06-06T15:21:00Z"/>
                                  <w:rFonts w:ascii="Verdana" w:hAnsi="Verdana"/>
                                  <w:sz w:val="20"/>
                                  <w:szCs w:val="20"/>
                                </w:rPr>
                              </w:pPr>
                              <w:del w:id="598" w:author="Lisa Wald" w:date="2016-06-06T15:21:00Z">
                                <w:r w:rsidRPr="008F0FA5" w:rsidDel="00FA1497">
                                  <w:rPr>
                                    <w:rFonts w:ascii="Verdana" w:hAnsi="Verdana"/>
                                    <w:b/>
                                    <w:bCs/>
                                    <w:sz w:val="20"/>
                                    <w:szCs w:val="20"/>
                                  </w:rPr>
                                  <w:delText xml:space="preserve">12a. </w:delText>
                                </w:r>
                                <w:r w:rsidRPr="008F0FA5" w:rsidDel="00FA1497">
                                  <w:rPr>
                                    <w:rFonts w:ascii="Verdana" w:hAnsi="Verdana"/>
                                    <w:sz w:val="20"/>
                                    <w:szCs w:val="20"/>
                                  </w:rPr>
                                  <w:delText xml:space="preserve">If the proposed service will be provided via a </w:delText>
                                </w:r>
                                <w:r w:rsidRPr="008F0FA5" w:rsidDel="00FA1497">
                                  <w:rPr>
                                    <w:rFonts w:ascii="Verdana" w:hAnsi="Verdana"/>
                                    <w:b/>
                                    <w:bCs/>
                                    <w:sz w:val="20"/>
                                    <w:szCs w:val="20"/>
                                  </w:rPr>
                                  <w:delText xml:space="preserve">Formal Written Agreement (Form 5A, Column II) </w:delText>
                                </w:r>
                                <w:r w:rsidRPr="008F0FA5" w:rsidDel="00FA1497">
                                  <w:rPr>
                                    <w:rFonts w:ascii="Verdana" w:hAnsi="Verdana"/>
                                    <w:sz w:val="20"/>
                                    <w:szCs w:val="20"/>
                                  </w:rPr>
                                  <w:delText xml:space="preserve">where the health center is accountable for paying/billing for the direct care provided via the agreement (generally a contract) - does the formal written agreement between the health center and the contractor/provider(s) state, address or include: </w:delText>
                                </w:r>
                                <w:r w:rsidRPr="008F0FA5" w:rsidDel="00FA1497">
                                  <w:rPr>
                                    <w:rFonts w:ascii="Verdana" w:hAnsi="Verdana"/>
                                    <w:sz w:val="20"/>
                                    <w:szCs w:val="20"/>
                                  </w:rPr>
                                  <w:br/>
                                  <w:delText xml:space="preserve">The activities to be performed by the contractor/provider in the provision of the service, specifically including: </w:delText>
                                </w:r>
                              </w:del>
                            </w:p>
                            <w:p w:rsidR="00B9367F" w:rsidRPr="008F0FA5" w:rsidDel="00FA1497" w:rsidRDefault="00B9367F" w:rsidP="00D92571">
                              <w:pPr>
                                <w:numPr>
                                  <w:ilvl w:val="0"/>
                                  <w:numId w:val="9"/>
                                </w:numPr>
                                <w:spacing w:before="100" w:beforeAutospacing="1" w:after="100" w:afterAutospacing="1" w:line="240" w:lineRule="auto"/>
                                <w:rPr>
                                  <w:del w:id="599" w:author="Lisa Wald" w:date="2016-06-06T15:21:00Z"/>
                                  <w:rFonts w:ascii="Verdana" w:hAnsi="Verdana"/>
                                  <w:sz w:val="20"/>
                                  <w:szCs w:val="20"/>
                                </w:rPr>
                              </w:pPr>
                              <w:del w:id="600" w:author="Lisa Wald" w:date="2016-06-06T15:21:00Z">
                                <w:r w:rsidRPr="008F0FA5" w:rsidDel="00FA1497">
                                  <w:rPr>
                                    <w:rFonts w:ascii="Verdana" w:hAnsi="Verdana"/>
                                    <w:sz w:val="20"/>
                                    <w:szCs w:val="20"/>
                                  </w:rPr>
                                  <w:delText xml:space="preserve">How the services provided will be documented in the health center patient record? </w:delText>
                                </w:r>
                              </w:del>
                            </w:p>
                            <w:p w:rsidR="00B9367F" w:rsidRPr="008F0FA5" w:rsidDel="00FA1497" w:rsidRDefault="00B9367F" w:rsidP="00D92571">
                              <w:pPr>
                                <w:numPr>
                                  <w:ilvl w:val="0"/>
                                  <w:numId w:val="9"/>
                                </w:numPr>
                                <w:spacing w:before="100" w:beforeAutospacing="1" w:after="100" w:afterAutospacing="1" w:line="240" w:lineRule="auto"/>
                                <w:rPr>
                                  <w:del w:id="601" w:author="Lisa Wald" w:date="2016-06-06T15:21:00Z"/>
                                  <w:rFonts w:ascii="Verdana" w:hAnsi="Verdana"/>
                                  <w:sz w:val="20"/>
                                  <w:szCs w:val="20"/>
                                </w:rPr>
                              </w:pPr>
                              <w:del w:id="602" w:author="Lisa Wald" w:date="2016-06-06T15:21:00Z">
                                <w:r w:rsidRPr="008F0FA5" w:rsidDel="00FA1497">
                                  <w:rPr>
                                    <w:rFonts w:ascii="Verdana" w:hAnsi="Verdana"/>
                                    <w:sz w:val="20"/>
                                    <w:szCs w:val="20"/>
                                  </w:rPr>
                                  <w:lastRenderedPageBreak/>
                                  <w:delText xml:space="preserve">How the health center will bill and/or pay for these services provided to health center patients? </w:delText>
                                </w:r>
                              </w:del>
                            </w:p>
                          </w:tc>
                        </w:tr>
                        <w:tr w:rsidR="00B9367F" w:rsidRPr="008F0FA5" w:rsidDel="00FA1497" w:rsidTr="00D92571">
                          <w:trPr>
                            <w:tblCellSpacing w:w="0" w:type="dxa"/>
                            <w:jc w:val="center"/>
                            <w:del w:id="603"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604" w:author="Lisa Wald" w:date="2016-06-06T15:21:00Z"/>
                                  <w:rFonts w:ascii="Verdana" w:hAnsi="Verdana"/>
                                  <w:sz w:val="20"/>
                                  <w:szCs w:val="20"/>
                                </w:rPr>
                              </w:pPr>
                            </w:p>
                          </w:tc>
                        </w:tr>
                        <w:tr w:rsidR="00B9367F" w:rsidRPr="008F0FA5" w:rsidDel="00FA1497" w:rsidTr="00D92571">
                          <w:trPr>
                            <w:tblCellSpacing w:w="0" w:type="dxa"/>
                            <w:jc w:val="center"/>
                            <w:del w:id="605"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606" w:author="Lisa Wald" w:date="2016-06-06T15:21:00Z"/>
                                </w:trPr>
                                <w:tc>
                                  <w:tcPr>
                                    <w:tcW w:w="0" w:type="auto"/>
                                    <w:vAlign w:val="center"/>
                                    <w:hideMark/>
                                  </w:tcPr>
                                  <w:p w:rsidR="00B9367F" w:rsidRPr="008F0FA5" w:rsidDel="00FA1497" w:rsidRDefault="00B9367F" w:rsidP="00D92571">
                                    <w:pPr>
                                      <w:rPr>
                                        <w:del w:id="607" w:author="Lisa Wald" w:date="2016-06-06T15:21:00Z"/>
                                        <w:rFonts w:ascii="Verdana" w:hAnsi="Verdana"/>
                                        <w:sz w:val="20"/>
                                        <w:szCs w:val="20"/>
                                      </w:rPr>
                                    </w:pPr>
                                    <w:del w:id="608" w:author="Lisa Wald" w:date="2016-06-06T15:21:00Z">
                                      <w:r w:rsidRPr="008F0FA5" w:rsidDel="00FA1497">
                                        <w:rPr>
                                          <w:rFonts w:ascii="Verdana" w:hAnsi="Verdana"/>
                                          <w:sz w:val="20"/>
                                          <w:szCs w:val="20"/>
                                        </w:rPr>
                                        <w:object w:dxaOrig="225" w:dyaOrig="225">
                                          <v:shape id="_x0000_i2372" type="#_x0000_t75" style="width:18pt;height:15.8pt" o:ole="">
                                            <v:imagedata r:id="rId39" o:title=""/>
                                          </v:shape>
                                          <w:control r:id="rId69" w:name="DefaultOcxName61" w:shapeid="_x0000_i2372"/>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609" w:author="Lisa Wald" w:date="2016-06-06T15:21:00Z"/>
                                        <w:rFonts w:ascii="Verdana" w:hAnsi="Verdana"/>
                                        <w:sz w:val="20"/>
                                        <w:szCs w:val="20"/>
                                      </w:rPr>
                                    </w:pPr>
                                    <w:del w:id="610" w:author="Lisa Wald" w:date="2016-06-06T15:21:00Z">
                                      <w:r w:rsidRPr="008F0FA5" w:rsidDel="00FA1497">
                                        <w:rPr>
                                          <w:rFonts w:ascii="Verdana" w:hAnsi="Verdana"/>
                                          <w:sz w:val="20"/>
                                          <w:szCs w:val="20"/>
                                        </w:rPr>
                                        <w:object w:dxaOrig="225" w:dyaOrig="225">
                                          <v:shape id="_x0000_i2371" type="#_x0000_t75" style="width:18pt;height:15.8pt" o:ole="">
                                            <v:imagedata r:id="rId39" o:title=""/>
                                          </v:shape>
                                          <w:control r:id="rId70" w:name="DefaultOcxName62" w:shapeid="_x0000_i2371"/>
                                        </w:object>
                                      </w:r>
                                      <w:r w:rsidRPr="008F0FA5" w:rsidDel="00FA1497">
                                        <w:rPr>
                                          <w:rFonts w:ascii="Verdana" w:hAnsi="Verdana"/>
                                          <w:sz w:val="20"/>
                                          <w:szCs w:val="20"/>
                                        </w:rPr>
                                        <w:delText>No</w:delText>
                                      </w:r>
                                    </w:del>
                                  </w:p>
                                </w:tc>
                              </w:tr>
                            </w:tbl>
                            <w:p w:rsidR="00B9367F" w:rsidRPr="008F0FA5" w:rsidDel="00FA1497" w:rsidRDefault="00B9367F" w:rsidP="00D92571">
                              <w:pPr>
                                <w:rPr>
                                  <w:del w:id="611" w:author="Lisa Wald" w:date="2016-06-06T15:21:00Z"/>
                                  <w:rFonts w:ascii="Verdana" w:hAnsi="Verdana"/>
                                  <w:sz w:val="20"/>
                                  <w:szCs w:val="20"/>
                                </w:rPr>
                              </w:pPr>
                            </w:p>
                          </w:tc>
                        </w:tr>
                        <w:tr w:rsidR="00B9367F" w:rsidRPr="008F0FA5" w:rsidDel="00FA1497" w:rsidTr="00D92571">
                          <w:trPr>
                            <w:tblCellSpacing w:w="0" w:type="dxa"/>
                            <w:jc w:val="center"/>
                            <w:del w:id="612"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13" w:author="Lisa Wald" w:date="2016-06-06T15:21:00Z"/>
                                  <w:rFonts w:ascii="Verdana" w:hAnsi="Verdana"/>
                                  <w:sz w:val="20"/>
                                  <w:szCs w:val="20"/>
                                </w:rPr>
                              </w:pPr>
                              <w:del w:id="614"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70" type="#_x0000_t75" style="width:132.55pt;height:66.55pt" o:ole="">
                                      <v:imagedata r:id="rId18" o:title=""/>
                                    </v:shape>
                                    <w:control r:id="rId71" w:name="DefaultOcxName63" w:shapeid="_x0000_i2370"/>
                                  </w:object>
                                </w:r>
                              </w:del>
                            </w:p>
                          </w:tc>
                        </w:tr>
                        <w:tr w:rsidR="00B9367F" w:rsidRPr="008F0FA5" w:rsidDel="00FA1497" w:rsidTr="00D92571">
                          <w:trPr>
                            <w:tblCellSpacing w:w="0" w:type="dxa"/>
                            <w:jc w:val="center"/>
                            <w:del w:id="615"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16" w:author="Lisa Wald" w:date="2016-06-06T15:21:00Z"/>
                                  <w:rFonts w:ascii="Verdana" w:hAnsi="Verdana"/>
                                  <w:sz w:val="20"/>
                                  <w:szCs w:val="20"/>
                                </w:rPr>
                              </w:pPr>
                              <w:del w:id="617" w:author="Lisa Wald" w:date="2016-06-06T15:21:00Z">
                                <w:r w:rsidRPr="008F0FA5" w:rsidDel="00FA1497">
                                  <w:rPr>
                                    <w:rFonts w:ascii="Verdana" w:hAnsi="Verdana"/>
                                    <w:sz w:val="20"/>
                                    <w:szCs w:val="20"/>
                                  </w:rPr>
                                  <w:delText xml:space="preserve">List Page #(s) : </w:delText>
                                </w:r>
                                <w:r w:rsidRPr="008F0FA5" w:rsidDel="00FA1497">
                                  <w:rPr>
                                    <w:rFonts w:ascii="Verdana" w:hAnsi="Verdana"/>
                                    <w:sz w:val="20"/>
                                    <w:szCs w:val="20"/>
                                  </w:rPr>
                                  <w:object w:dxaOrig="225" w:dyaOrig="225">
                                    <v:shape id="_x0000_i2369" type="#_x0000_t75" style="width:51.8pt;height:18pt" o:ole="">
                                      <v:imagedata r:id="rId8" o:title=""/>
                                    </v:shape>
                                    <w:control r:id="rId72" w:name="DefaultOcxName64" w:shapeid="_x0000_i2369"/>
                                  </w:object>
                                </w:r>
                              </w:del>
                            </w:p>
                          </w:tc>
                        </w:tr>
                        <w:tr w:rsidR="00B9367F" w:rsidRPr="008F0FA5" w:rsidDel="00FA1497" w:rsidTr="00D92571">
                          <w:trPr>
                            <w:tblCellSpacing w:w="0" w:type="dxa"/>
                            <w:jc w:val="center"/>
                            <w:del w:id="618"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619" w:author="Lisa Wald" w:date="2016-06-06T15:21:00Z"/>
                                  <w:rFonts w:ascii="Verdana" w:hAnsi="Verdana"/>
                                  <w:sz w:val="20"/>
                                  <w:szCs w:val="20"/>
                                </w:rPr>
                              </w:pPr>
                              <w:del w:id="620" w:author="Lisa Wald" w:date="2016-06-06T15:21:00Z">
                                <w:r w:rsidRPr="008F0FA5" w:rsidDel="00FA1497">
                                  <w:rPr>
                                    <w:rFonts w:ascii="Verdana" w:hAnsi="Verdana"/>
                                    <w:sz w:val="20"/>
                                    <w:szCs w:val="20"/>
                                  </w:rPr>
                                  <w:delText xml:space="preserve">The time schedule for such activities (e.g. provider hours/schedule)? </w:delText>
                                </w:r>
                              </w:del>
                            </w:p>
                          </w:tc>
                        </w:tr>
                        <w:tr w:rsidR="00B9367F" w:rsidRPr="008F0FA5" w:rsidDel="00FA1497" w:rsidTr="00D92571">
                          <w:trPr>
                            <w:tblCellSpacing w:w="0" w:type="dxa"/>
                            <w:jc w:val="center"/>
                            <w:del w:id="621"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622" w:author="Lisa Wald" w:date="2016-06-06T15:21:00Z"/>
                                  <w:rFonts w:ascii="Verdana" w:hAnsi="Verdana"/>
                                  <w:sz w:val="20"/>
                                  <w:szCs w:val="20"/>
                                </w:rPr>
                              </w:pPr>
                            </w:p>
                          </w:tc>
                        </w:tr>
                        <w:tr w:rsidR="00B9367F" w:rsidRPr="008F0FA5" w:rsidDel="00FA1497" w:rsidTr="00D92571">
                          <w:trPr>
                            <w:tblCellSpacing w:w="0" w:type="dxa"/>
                            <w:jc w:val="center"/>
                            <w:del w:id="623"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624" w:author="Lisa Wald" w:date="2016-06-06T15:21:00Z"/>
                                </w:trPr>
                                <w:tc>
                                  <w:tcPr>
                                    <w:tcW w:w="0" w:type="auto"/>
                                    <w:vAlign w:val="center"/>
                                    <w:hideMark/>
                                  </w:tcPr>
                                  <w:p w:rsidR="00B9367F" w:rsidRPr="008F0FA5" w:rsidDel="00FA1497" w:rsidRDefault="00B9367F" w:rsidP="00D92571">
                                    <w:pPr>
                                      <w:rPr>
                                        <w:del w:id="625" w:author="Lisa Wald" w:date="2016-06-06T15:21:00Z"/>
                                        <w:rFonts w:ascii="Verdana" w:hAnsi="Verdana"/>
                                        <w:sz w:val="20"/>
                                        <w:szCs w:val="20"/>
                                      </w:rPr>
                                    </w:pPr>
                                    <w:del w:id="626" w:author="Lisa Wald" w:date="2016-06-06T15:21:00Z">
                                      <w:r w:rsidRPr="008F0FA5" w:rsidDel="00FA1497">
                                        <w:rPr>
                                          <w:rFonts w:ascii="Verdana" w:hAnsi="Verdana"/>
                                          <w:sz w:val="20"/>
                                          <w:szCs w:val="20"/>
                                        </w:rPr>
                                        <w:object w:dxaOrig="225" w:dyaOrig="225">
                                          <v:shape id="_x0000_i2368" type="#_x0000_t75" style="width:18pt;height:15.8pt" o:ole="">
                                            <v:imagedata r:id="rId39" o:title=""/>
                                          </v:shape>
                                          <w:control r:id="rId73" w:name="DefaultOcxName65" w:shapeid="_x0000_i2368"/>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627" w:author="Lisa Wald" w:date="2016-06-06T15:21:00Z"/>
                                        <w:rFonts w:ascii="Verdana" w:hAnsi="Verdana"/>
                                        <w:sz w:val="20"/>
                                        <w:szCs w:val="20"/>
                                      </w:rPr>
                                    </w:pPr>
                                    <w:del w:id="628" w:author="Lisa Wald" w:date="2016-06-06T15:21:00Z">
                                      <w:r w:rsidRPr="008F0FA5" w:rsidDel="00FA1497">
                                        <w:rPr>
                                          <w:rFonts w:ascii="Verdana" w:hAnsi="Verdana"/>
                                          <w:sz w:val="20"/>
                                          <w:szCs w:val="20"/>
                                        </w:rPr>
                                        <w:object w:dxaOrig="225" w:dyaOrig="225">
                                          <v:shape id="_x0000_i2367" type="#_x0000_t75" style="width:18pt;height:15.8pt" o:ole="">
                                            <v:imagedata r:id="rId39" o:title=""/>
                                          </v:shape>
                                          <w:control r:id="rId74" w:name="DefaultOcxName66" w:shapeid="_x0000_i2367"/>
                                        </w:object>
                                      </w:r>
                                      <w:r w:rsidRPr="008F0FA5" w:rsidDel="00FA1497">
                                        <w:rPr>
                                          <w:rFonts w:ascii="Verdana" w:hAnsi="Verdana"/>
                                          <w:sz w:val="20"/>
                                          <w:szCs w:val="20"/>
                                        </w:rPr>
                                        <w:delText>No</w:delText>
                                      </w:r>
                                    </w:del>
                                  </w:p>
                                </w:tc>
                              </w:tr>
                            </w:tbl>
                            <w:p w:rsidR="00B9367F" w:rsidRPr="008F0FA5" w:rsidDel="00FA1497" w:rsidRDefault="00B9367F" w:rsidP="00D92571">
                              <w:pPr>
                                <w:rPr>
                                  <w:del w:id="629" w:author="Lisa Wald" w:date="2016-06-06T15:21:00Z"/>
                                  <w:rFonts w:ascii="Verdana" w:hAnsi="Verdana"/>
                                  <w:sz w:val="20"/>
                                  <w:szCs w:val="20"/>
                                </w:rPr>
                              </w:pPr>
                            </w:p>
                          </w:tc>
                        </w:tr>
                        <w:tr w:rsidR="00B9367F" w:rsidRPr="008F0FA5" w:rsidDel="00FA1497" w:rsidTr="00D92571">
                          <w:trPr>
                            <w:tblCellSpacing w:w="0" w:type="dxa"/>
                            <w:jc w:val="center"/>
                            <w:del w:id="630"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31" w:author="Lisa Wald" w:date="2016-06-06T15:21:00Z"/>
                                  <w:rFonts w:ascii="Verdana" w:hAnsi="Verdana"/>
                                  <w:sz w:val="20"/>
                                  <w:szCs w:val="20"/>
                                </w:rPr>
                              </w:pPr>
                              <w:del w:id="632"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66" type="#_x0000_t75" style="width:132.55pt;height:66.55pt" o:ole="">
                                      <v:imagedata r:id="rId18" o:title=""/>
                                    </v:shape>
                                    <w:control r:id="rId75" w:name="DefaultOcxName67" w:shapeid="_x0000_i2366"/>
                                  </w:object>
                                </w:r>
                              </w:del>
                            </w:p>
                          </w:tc>
                        </w:tr>
                        <w:tr w:rsidR="00B9367F" w:rsidRPr="008F0FA5" w:rsidDel="00FA1497" w:rsidTr="00D92571">
                          <w:trPr>
                            <w:tblCellSpacing w:w="0" w:type="dxa"/>
                            <w:jc w:val="center"/>
                            <w:del w:id="633"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34" w:author="Lisa Wald" w:date="2016-06-06T15:21:00Z"/>
                                  <w:rFonts w:ascii="Verdana" w:hAnsi="Verdana"/>
                                  <w:sz w:val="20"/>
                                  <w:szCs w:val="20"/>
                                </w:rPr>
                              </w:pPr>
                              <w:del w:id="635" w:author="Lisa Wald" w:date="2016-06-06T15:21:00Z">
                                <w:r w:rsidRPr="008F0FA5" w:rsidDel="00FA1497">
                                  <w:rPr>
                                    <w:rFonts w:ascii="Verdana" w:hAnsi="Verdana"/>
                                    <w:sz w:val="20"/>
                                    <w:szCs w:val="20"/>
                                  </w:rPr>
                                  <w:delText xml:space="preserve">List Page #(s): </w:delText>
                                </w:r>
                                <w:r w:rsidRPr="008F0FA5" w:rsidDel="00FA1497">
                                  <w:rPr>
                                    <w:rFonts w:ascii="Verdana" w:hAnsi="Verdana"/>
                                    <w:sz w:val="20"/>
                                    <w:szCs w:val="20"/>
                                  </w:rPr>
                                  <w:object w:dxaOrig="225" w:dyaOrig="225">
                                    <v:shape id="_x0000_i2365" type="#_x0000_t75" style="width:51.8pt;height:18pt" o:ole="">
                                      <v:imagedata r:id="rId8" o:title=""/>
                                    </v:shape>
                                    <w:control r:id="rId76" w:name="DefaultOcxName68" w:shapeid="_x0000_i2365"/>
                                  </w:object>
                                </w:r>
                              </w:del>
                            </w:p>
                          </w:tc>
                        </w:tr>
                        <w:tr w:rsidR="00B9367F" w:rsidRPr="008F0FA5" w:rsidDel="00FA1497" w:rsidTr="00D92571">
                          <w:trPr>
                            <w:tblCellSpacing w:w="0" w:type="dxa"/>
                            <w:jc w:val="center"/>
                            <w:del w:id="636"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637" w:author="Lisa Wald" w:date="2016-06-06T15:21:00Z"/>
                                </w:trPr>
                                <w:tc>
                                  <w:tcPr>
                                    <w:tcW w:w="0" w:type="auto"/>
                                    <w:vAlign w:val="center"/>
                                    <w:hideMark/>
                                  </w:tcPr>
                                  <w:p w:rsidR="00B9367F" w:rsidRPr="008F0FA5" w:rsidDel="00FA1497" w:rsidRDefault="00B9367F" w:rsidP="00D92571">
                                    <w:pPr>
                                      <w:rPr>
                                        <w:del w:id="638" w:author="Lisa Wald" w:date="2016-06-06T15:21:00Z"/>
                                        <w:rFonts w:ascii="Verdana" w:hAnsi="Verdana"/>
                                        <w:sz w:val="20"/>
                                        <w:szCs w:val="20"/>
                                      </w:rPr>
                                    </w:pPr>
                                    <w:del w:id="639"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640" w:author="Lisa Wald" w:date="2016-06-06T15:21:00Z"/>
                                        <w:rFonts w:ascii="Verdana" w:hAnsi="Verdana"/>
                                        <w:sz w:val="20"/>
                                        <w:szCs w:val="20"/>
                                      </w:rPr>
                                    </w:pPr>
                                    <w:del w:id="641" w:author="Lisa Wald" w:date="2016-06-06T15:21:00Z">
                                      <w:r w:rsidRPr="008F0FA5" w:rsidDel="00FA1497">
                                        <w:rPr>
                                          <w:rFonts w:ascii="Verdana" w:hAnsi="Verdana"/>
                                          <w:sz w:val="20"/>
                                          <w:szCs w:val="20"/>
                                        </w:rPr>
                                        <w:object w:dxaOrig="225" w:dyaOrig="225">
                                          <v:shape id="_x0000_i2364" type="#_x0000_t75" style="width:28.35pt;height:20.2pt" o:ole="">
                                            <v:imagedata r:id="rId77" o:title=""/>
                                          </v:shape>
                                          <w:control r:id="rId78" w:name="DefaultOcxName69" w:shapeid="_x0000_i2364"/>
                                        </w:object>
                                      </w:r>
                                    </w:del>
                                  </w:p>
                                </w:tc>
                              </w:tr>
                            </w:tbl>
                            <w:p w:rsidR="00B9367F" w:rsidRPr="008F0FA5" w:rsidDel="00FA1497" w:rsidRDefault="00B9367F" w:rsidP="00D92571">
                              <w:pPr>
                                <w:rPr>
                                  <w:del w:id="642"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643"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644" w:author="Lisa Wald" w:date="2016-06-06T15:21:00Z"/>
                                  <w:sz w:val="20"/>
                                  <w:szCs w:val="20"/>
                                </w:rPr>
                              </w:pPr>
                            </w:p>
                          </w:tc>
                        </w:tr>
                        <w:tr w:rsidR="00B9367F" w:rsidRPr="008F0FA5" w:rsidDel="00FA1497" w:rsidTr="00D92571">
                          <w:trPr>
                            <w:tblCellSpacing w:w="0" w:type="dxa"/>
                            <w:jc w:val="center"/>
                            <w:del w:id="645"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646" w:author="Lisa Wald" w:date="2016-06-06T15:21:00Z"/>
                                  <w:rFonts w:ascii="Verdana" w:hAnsi="Verdana"/>
                                  <w:sz w:val="20"/>
                                  <w:szCs w:val="20"/>
                                </w:rPr>
                              </w:pPr>
                              <w:del w:id="647" w:author="Lisa Wald" w:date="2016-06-06T15:21:00Z">
                                <w:r w:rsidRPr="008F0FA5" w:rsidDel="00FA1497">
                                  <w:rPr>
                                    <w:rFonts w:ascii="Verdana" w:hAnsi="Verdana"/>
                                    <w:sz w:val="20"/>
                                    <w:szCs w:val="20"/>
                                  </w:rPr>
                                  <w:lastRenderedPageBreak/>
                                  <w:delText xml:space="preserve">The policies and requirements that apply to the contractor, including those required by 45 CFR 74.48 or 92.36(i) and other terms and conditions of the grant? </w:delText>
                                </w:r>
                                <w:r w:rsidRPr="008F0FA5" w:rsidDel="00FA1497">
                                  <w:rPr>
                                    <w:rFonts w:ascii="Verdana" w:hAnsi="Verdana"/>
                                    <w:i/>
                                    <w:iCs/>
                                    <w:sz w:val="20"/>
                                    <w:szCs w:val="20"/>
                                  </w:rPr>
                                  <w:delText xml:space="preserve">These may be incorporated by reference where feasible – See the HHS Grants Policy Statement for more information on public policy requirements applicable to contractors at: </w:delText>
                                </w:r>
                                <w:r w:rsidDel="00FA1497">
                                  <w:fldChar w:fldCharType="begin"/>
                                </w:r>
                                <w:r w:rsidDel="00FA1497">
                                  <w:delInstrText xml:space="preserve"> HYPERLINK "http://www.hrsa.gov/grants/hhsgrantspolicy.pdf" \t "_blank" </w:delInstrText>
                                </w:r>
                                <w:r w:rsidDel="00FA1497">
                                  <w:fldChar w:fldCharType="separate"/>
                                </w:r>
                                <w:r w:rsidRPr="008F0FA5" w:rsidDel="00FA1497">
                                  <w:rPr>
                                    <w:rStyle w:val="Hyperlink"/>
                                    <w:rFonts w:ascii="Verdana" w:hAnsi="Verdana"/>
                                    <w:i/>
                                    <w:iCs/>
                                    <w:color w:val="auto"/>
                                    <w:sz w:val="20"/>
                                    <w:szCs w:val="20"/>
                                  </w:rPr>
                                  <w:delText>http://www.hrsa.gov/grants/hhsgrantspolicy.pdf</w:delText>
                                </w:r>
                                <w:r w:rsidDel="00FA1497">
                                  <w:rPr>
                                    <w:rStyle w:val="Hyperlink"/>
                                    <w:rFonts w:ascii="Verdana" w:hAnsi="Verdana"/>
                                    <w:i/>
                                    <w:iCs/>
                                    <w:color w:val="auto"/>
                                    <w:sz w:val="20"/>
                                    <w:szCs w:val="20"/>
                                  </w:rPr>
                                  <w:fldChar w:fldCharType="end"/>
                                </w:r>
                                <w:r w:rsidRPr="008F0FA5" w:rsidDel="00FA1497">
                                  <w:rPr>
                                    <w:rFonts w:ascii="Verdana" w:hAnsi="Verdana"/>
                                    <w:i/>
                                    <w:iCs/>
                                    <w:sz w:val="20"/>
                                    <w:szCs w:val="20"/>
                                  </w:rPr>
                                  <w:delText xml:space="preserve"> pages II-2 to II-6 </w:delText>
                                </w:r>
                              </w:del>
                            </w:p>
                          </w:tc>
                        </w:tr>
                        <w:tr w:rsidR="00B9367F" w:rsidRPr="008F0FA5" w:rsidDel="00FA1497" w:rsidTr="00D92571">
                          <w:trPr>
                            <w:tblCellSpacing w:w="0" w:type="dxa"/>
                            <w:jc w:val="center"/>
                            <w:del w:id="64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649" w:author="Lisa Wald" w:date="2016-06-06T15:21:00Z"/>
                                  <w:rFonts w:ascii="Verdana" w:hAnsi="Verdana"/>
                                  <w:sz w:val="20"/>
                                  <w:szCs w:val="20"/>
                                </w:rPr>
                              </w:pPr>
                            </w:p>
                          </w:tc>
                        </w:tr>
                        <w:tr w:rsidR="00B9367F" w:rsidRPr="008F0FA5" w:rsidDel="00FA1497" w:rsidTr="00D92571">
                          <w:trPr>
                            <w:tblCellSpacing w:w="0" w:type="dxa"/>
                            <w:jc w:val="center"/>
                            <w:del w:id="65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651" w:author="Lisa Wald" w:date="2016-06-06T15:21:00Z"/>
                                </w:trPr>
                                <w:tc>
                                  <w:tcPr>
                                    <w:tcW w:w="0" w:type="auto"/>
                                    <w:vAlign w:val="center"/>
                                    <w:hideMark/>
                                  </w:tcPr>
                                  <w:p w:rsidR="00B9367F" w:rsidRPr="008F0FA5" w:rsidDel="00FA1497" w:rsidRDefault="00B9367F" w:rsidP="00D92571">
                                    <w:pPr>
                                      <w:rPr>
                                        <w:del w:id="652" w:author="Lisa Wald" w:date="2016-06-06T15:21:00Z"/>
                                        <w:rFonts w:ascii="Verdana" w:hAnsi="Verdana"/>
                                        <w:sz w:val="20"/>
                                        <w:szCs w:val="20"/>
                                      </w:rPr>
                                    </w:pPr>
                                    <w:del w:id="653" w:author="Lisa Wald" w:date="2016-06-06T15:21:00Z">
                                      <w:r w:rsidRPr="008F0FA5" w:rsidDel="00FA1497">
                                        <w:rPr>
                                          <w:rFonts w:ascii="Verdana" w:hAnsi="Verdana"/>
                                          <w:sz w:val="20"/>
                                          <w:szCs w:val="20"/>
                                        </w:rPr>
                                        <w:object w:dxaOrig="225" w:dyaOrig="225">
                                          <v:shape id="_x0000_i2363" type="#_x0000_t75" style="width:18pt;height:15.8pt" o:ole="">
                                            <v:imagedata r:id="rId39" o:title=""/>
                                          </v:shape>
                                          <w:control r:id="rId79" w:name="DefaultOcxName70" w:shapeid="_x0000_i2363"/>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654" w:author="Lisa Wald" w:date="2016-06-06T15:21:00Z"/>
                                        <w:rFonts w:ascii="Verdana" w:hAnsi="Verdana"/>
                                        <w:sz w:val="20"/>
                                        <w:szCs w:val="20"/>
                                      </w:rPr>
                                    </w:pPr>
                                    <w:del w:id="655" w:author="Lisa Wald" w:date="2016-06-06T15:21:00Z">
                                      <w:r w:rsidRPr="008F0FA5" w:rsidDel="00FA1497">
                                        <w:rPr>
                                          <w:rFonts w:ascii="Verdana" w:hAnsi="Verdana"/>
                                          <w:sz w:val="20"/>
                                          <w:szCs w:val="20"/>
                                        </w:rPr>
                                        <w:object w:dxaOrig="225" w:dyaOrig="225">
                                          <v:shape id="_x0000_i2362" type="#_x0000_t75" style="width:18pt;height:15.8pt" o:ole="">
                                            <v:imagedata r:id="rId39" o:title=""/>
                                          </v:shape>
                                          <w:control r:id="rId80" w:name="DefaultOcxName71" w:shapeid="_x0000_i2362"/>
                                        </w:object>
                                      </w:r>
                                      <w:r w:rsidRPr="008F0FA5" w:rsidDel="00FA1497">
                                        <w:rPr>
                                          <w:rFonts w:ascii="Verdana" w:hAnsi="Verdana"/>
                                          <w:sz w:val="20"/>
                                          <w:szCs w:val="20"/>
                                        </w:rPr>
                                        <w:delText>No</w:delText>
                                      </w:r>
                                    </w:del>
                                  </w:p>
                                </w:tc>
                              </w:tr>
                            </w:tbl>
                            <w:p w:rsidR="00B9367F" w:rsidRPr="008F0FA5" w:rsidDel="00FA1497" w:rsidRDefault="00B9367F" w:rsidP="00D92571">
                              <w:pPr>
                                <w:rPr>
                                  <w:del w:id="656" w:author="Lisa Wald" w:date="2016-06-06T15:21:00Z"/>
                                  <w:rFonts w:ascii="Verdana" w:hAnsi="Verdana"/>
                                  <w:sz w:val="20"/>
                                  <w:szCs w:val="20"/>
                                </w:rPr>
                              </w:pPr>
                            </w:p>
                          </w:tc>
                        </w:tr>
                        <w:tr w:rsidR="00B9367F" w:rsidRPr="008F0FA5" w:rsidDel="00FA1497" w:rsidTr="00D92571">
                          <w:trPr>
                            <w:tblCellSpacing w:w="0" w:type="dxa"/>
                            <w:jc w:val="center"/>
                            <w:del w:id="657"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58" w:author="Lisa Wald" w:date="2016-06-06T15:21:00Z"/>
                                  <w:rFonts w:ascii="Verdana" w:hAnsi="Verdana"/>
                                  <w:sz w:val="20"/>
                                  <w:szCs w:val="20"/>
                                </w:rPr>
                              </w:pPr>
                              <w:del w:id="659"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61" type="#_x0000_t75" style="width:132.55pt;height:66.55pt" o:ole="">
                                      <v:imagedata r:id="rId18" o:title=""/>
                                    </v:shape>
                                    <w:control r:id="rId81" w:name="DefaultOcxName72" w:shapeid="_x0000_i2361"/>
                                  </w:object>
                                </w:r>
                              </w:del>
                            </w:p>
                          </w:tc>
                        </w:tr>
                        <w:tr w:rsidR="00B9367F" w:rsidRPr="008F0FA5" w:rsidDel="00FA1497" w:rsidTr="00D92571">
                          <w:trPr>
                            <w:tblCellSpacing w:w="0" w:type="dxa"/>
                            <w:jc w:val="center"/>
                            <w:del w:id="660"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61" w:author="Lisa Wald" w:date="2016-06-06T15:21:00Z"/>
                                  <w:rFonts w:ascii="Verdana" w:hAnsi="Verdana"/>
                                  <w:sz w:val="20"/>
                                  <w:szCs w:val="20"/>
                                </w:rPr>
                              </w:pPr>
                              <w:del w:id="662" w:author="Lisa Wald" w:date="2016-06-06T15:21:00Z">
                                <w:r w:rsidRPr="008F0FA5" w:rsidDel="00FA1497">
                                  <w:rPr>
                                    <w:rFonts w:ascii="Verdana" w:hAnsi="Verdana"/>
                                    <w:sz w:val="20"/>
                                    <w:szCs w:val="20"/>
                                  </w:rPr>
                                  <w:delText xml:space="preserve">List Page #(s): </w:delText>
                                </w:r>
                                <w:r w:rsidRPr="008F0FA5" w:rsidDel="00FA1497">
                                  <w:rPr>
                                    <w:rFonts w:ascii="Verdana" w:hAnsi="Verdana"/>
                                    <w:sz w:val="20"/>
                                    <w:szCs w:val="20"/>
                                  </w:rPr>
                                  <w:object w:dxaOrig="225" w:dyaOrig="225">
                                    <v:shape id="_x0000_i2360" type="#_x0000_t75" style="width:51.8pt;height:18pt" o:ole="">
                                      <v:imagedata r:id="rId8" o:title=""/>
                                    </v:shape>
                                    <w:control r:id="rId82" w:name="DefaultOcxName73" w:shapeid="_x0000_i2360"/>
                                  </w:object>
                                </w:r>
                              </w:del>
                            </w:p>
                          </w:tc>
                        </w:tr>
                        <w:tr w:rsidR="00B9367F" w:rsidRPr="008F0FA5" w:rsidDel="00FA1497" w:rsidTr="00D92571">
                          <w:trPr>
                            <w:tblCellSpacing w:w="0" w:type="dxa"/>
                            <w:jc w:val="center"/>
                            <w:del w:id="663"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664" w:author="Lisa Wald" w:date="2016-06-06T15:21:00Z"/>
                                  <w:rFonts w:ascii="Verdana" w:hAnsi="Verdana"/>
                                  <w:sz w:val="20"/>
                                  <w:szCs w:val="20"/>
                                </w:rPr>
                              </w:pPr>
                              <w:del w:id="665" w:author="Lisa Wald" w:date="2016-06-06T15:21:00Z">
                                <w:r w:rsidRPr="008F0FA5" w:rsidDel="00FA1497">
                                  <w:rPr>
                                    <w:rFonts w:ascii="Verdana" w:hAnsi="Verdana"/>
                                    <w:sz w:val="20"/>
                                    <w:szCs w:val="20"/>
                                  </w:rPr>
                                  <w:delText xml:space="preserve">The maximum amount of money for which the health center may become liable to the contractor/provider under the agreement? </w:delText>
                                </w:r>
                              </w:del>
                            </w:p>
                          </w:tc>
                        </w:tr>
                        <w:tr w:rsidR="00B9367F" w:rsidRPr="008F0FA5" w:rsidDel="00FA1497" w:rsidTr="00D92571">
                          <w:trPr>
                            <w:tblCellSpacing w:w="0" w:type="dxa"/>
                            <w:jc w:val="center"/>
                            <w:del w:id="666"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667" w:author="Lisa Wald" w:date="2016-06-06T15:21:00Z"/>
                                  <w:rFonts w:ascii="Verdana" w:hAnsi="Verdana"/>
                                  <w:sz w:val="20"/>
                                  <w:szCs w:val="20"/>
                                </w:rPr>
                              </w:pPr>
                            </w:p>
                          </w:tc>
                        </w:tr>
                        <w:tr w:rsidR="00B9367F" w:rsidRPr="008F0FA5" w:rsidDel="00FA1497" w:rsidTr="00D92571">
                          <w:trPr>
                            <w:tblCellSpacing w:w="0" w:type="dxa"/>
                            <w:jc w:val="center"/>
                            <w:del w:id="66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669" w:author="Lisa Wald" w:date="2016-06-06T15:21:00Z"/>
                                </w:trPr>
                                <w:tc>
                                  <w:tcPr>
                                    <w:tcW w:w="0" w:type="auto"/>
                                    <w:vAlign w:val="center"/>
                                    <w:hideMark/>
                                  </w:tcPr>
                                  <w:p w:rsidR="00B9367F" w:rsidRPr="008F0FA5" w:rsidDel="00FA1497" w:rsidRDefault="00B9367F" w:rsidP="00D92571">
                                    <w:pPr>
                                      <w:rPr>
                                        <w:del w:id="670" w:author="Lisa Wald" w:date="2016-06-06T15:21:00Z"/>
                                        <w:rFonts w:ascii="Verdana" w:hAnsi="Verdana"/>
                                        <w:sz w:val="20"/>
                                        <w:szCs w:val="20"/>
                                      </w:rPr>
                                    </w:pPr>
                                    <w:del w:id="671" w:author="Lisa Wald" w:date="2016-06-06T15:21:00Z">
                                      <w:r w:rsidRPr="008F0FA5" w:rsidDel="00FA1497">
                                        <w:rPr>
                                          <w:rFonts w:ascii="Verdana" w:hAnsi="Verdana"/>
                                          <w:sz w:val="20"/>
                                          <w:szCs w:val="20"/>
                                        </w:rPr>
                                        <w:object w:dxaOrig="225" w:dyaOrig="225">
                                          <v:shape id="_x0000_i2359" type="#_x0000_t75" style="width:18pt;height:15.8pt" o:ole="">
                                            <v:imagedata r:id="rId39" o:title=""/>
                                          </v:shape>
                                          <w:control r:id="rId83" w:name="DefaultOcxName74" w:shapeid="_x0000_i2359"/>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672" w:author="Lisa Wald" w:date="2016-06-06T15:21:00Z"/>
                                        <w:rFonts w:ascii="Verdana" w:hAnsi="Verdana"/>
                                        <w:sz w:val="20"/>
                                        <w:szCs w:val="20"/>
                                      </w:rPr>
                                    </w:pPr>
                                    <w:del w:id="673" w:author="Lisa Wald" w:date="2016-06-06T15:21:00Z">
                                      <w:r w:rsidRPr="008F0FA5" w:rsidDel="00FA1497">
                                        <w:rPr>
                                          <w:rFonts w:ascii="Verdana" w:hAnsi="Verdana"/>
                                          <w:sz w:val="20"/>
                                          <w:szCs w:val="20"/>
                                        </w:rPr>
                                        <w:object w:dxaOrig="225" w:dyaOrig="225">
                                          <v:shape id="_x0000_i2358" type="#_x0000_t75" style="width:18pt;height:15.8pt" o:ole="">
                                            <v:imagedata r:id="rId39" o:title=""/>
                                          </v:shape>
                                          <w:control r:id="rId84" w:name="DefaultOcxName75" w:shapeid="_x0000_i2358"/>
                                        </w:object>
                                      </w:r>
                                      <w:r w:rsidRPr="008F0FA5" w:rsidDel="00FA1497">
                                        <w:rPr>
                                          <w:rFonts w:ascii="Verdana" w:hAnsi="Verdana"/>
                                          <w:sz w:val="20"/>
                                          <w:szCs w:val="20"/>
                                        </w:rPr>
                                        <w:delText>No</w:delText>
                                      </w:r>
                                    </w:del>
                                  </w:p>
                                </w:tc>
                              </w:tr>
                            </w:tbl>
                            <w:p w:rsidR="00B9367F" w:rsidRPr="008F0FA5" w:rsidDel="00FA1497" w:rsidRDefault="00B9367F" w:rsidP="00D92571">
                              <w:pPr>
                                <w:rPr>
                                  <w:del w:id="674" w:author="Lisa Wald" w:date="2016-06-06T15:21:00Z"/>
                                  <w:rFonts w:ascii="Verdana" w:hAnsi="Verdana"/>
                                  <w:sz w:val="20"/>
                                  <w:szCs w:val="20"/>
                                </w:rPr>
                              </w:pPr>
                            </w:p>
                          </w:tc>
                        </w:tr>
                        <w:tr w:rsidR="00B9367F" w:rsidRPr="008F0FA5" w:rsidDel="00FA1497" w:rsidTr="00D92571">
                          <w:trPr>
                            <w:tblCellSpacing w:w="0" w:type="dxa"/>
                            <w:jc w:val="center"/>
                            <w:del w:id="675"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76" w:author="Lisa Wald" w:date="2016-06-06T15:21:00Z"/>
                                  <w:rFonts w:ascii="Verdana" w:hAnsi="Verdana"/>
                                  <w:sz w:val="20"/>
                                  <w:szCs w:val="20"/>
                                </w:rPr>
                              </w:pPr>
                              <w:del w:id="677"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57" type="#_x0000_t75" style="width:132.55pt;height:66.55pt" o:ole="">
                                      <v:imagedata r:id="rId18" o:title=""/>
                                    </v:shape>
                                    <w:control r:id="rId85" w:name="DefaultOcxName76" w:shapeid="_x0000_i2357"/>
                                  </w:object>
                                </w:r>
                              </w:del>
                            </w:p>
                          </w:tc>
                        </w:tr>
                        <w:tr w:rsidR="00B9367F" w:rsidRPr="008F0FA5" w:rsidDel="00FA1497" w:rsidTr="00D92571">
                          <w:trPr>
                            <w:tblCellSpacing w:w="0" w:type="dxa"/>
                            <w:jc w:val="center"/>
                            <w:del w:id="678"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79" w:author="Lisa Wald" w:date="2016-06-06T15:21:00Z"/>
                                  <w:rFonts w:ascii="Verdana" w:hAnsi="Verdana"/>
                                  <w:sz w:val="20"/>
                                  <w:szCs w:val="20"/>
                                </w:rPr>
                              </w:pPr>
                              <w:del w:id="680" w:author="Lisa Wald" w:date="2016-06-06T15:21:00Z">
                                <w:r w:rsidRPr="008F0FA5" w:rsidDel="00FA1497">
                                  <w:rPr>
                                    <w:rFonts w:ascii="Verdana" w:hAnsi="Verdana"/>
                                    <w:sz w:val="20"/>
                                    <w:szCs w:val="20"/>
                                  </w:rPr>
                                  <w:lastRenderedPageBreak/>
                                  <w:delText xml:space="preserve">List Page #(s): </w:delText>
                                </w:r>
                                <w:r w:rsidRPr="008F0FA5" w:rsidDel="00FA1497">
                                  <w:rPr>
                                    <w:rFonts w:ascii="Verdana" w:hAnsi="Verdana"/>
                                    <w:sz w:val="20"/>
                                    <w:szCs w:val="20"/>
                                  </w:rPr>
                                  <w:object w:dxaOrig="225" w:dyaOrig="225">
                                    <v:shape id="_x0000_i2356" type="#_x0000_t75" style="width:51.8pt;height:18pt" o:ole="">
                                      <v:imagedata r:id="rId8" o:title=""/>
                                    </v:shape>
                                    <w:control r:id="rId86" w:name="DefaultOcxName77" w:shapeid="_x0000_i2356"/>
                                  </w:object>
                                </w:r>
                              </w:del>
                            </w:p>
                          </w:tc>
                        </w:tr>
                        <w:tr w:rsidR="00B9367F" w:rsidRPr="008F0FA5" w:rsidDel="00FA1497" w:rsidTr="00D92571">
                          <w:trPr>
                            <w:tblCellSpacing w:w="0" w:type="dxa"/>
                            <w:jc w:val="center"/>
                            <w:del w:id="681"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682" w:author="Lisa Wald" w:date="2016-06-06T15:21:00Z"/>
                                  <w:rFonts w:ascii="Verdana" w:hAnsi="Verdana"/>
                                  <w:sz w:val="20"/>
                                  <w:szCs w:val="20"/>
                                </w:rPr>
                              </w:pPr>
                              <w:del w:id="683" w:author="Lisa Wald" w:date="2016-06-06T15:21:00Z">
                                <w:r w:rsidRPr="008F0FA5" w:rsidDel="00FA1497">
                                  <w:rPr>
                                    <w:rFonts w:ascii="Verdana" w:hAnsi="Verdana"/>
                                    <w:sz w:val="20"/>
                                    <w:szCs w:val="20"/>
                                  </w:rPr>
                                  <w:delText xml:space="preserve">Provisions consistent with the health center’s board approved procurement policies and procedures in accordance with 45CFR Part 74.41-48? </w:delText>
                                </w:r>
                              </w:del>
                            </w:p>
                          </w:tc>
                        </w:tr>
                        <w:tr w:rsidR="00B9367F" w:rsidRPr="008F0FA5" w:rsidDel="00FA1497" w:rsidTr="00D92571">
                          <w:trPr>
                            <w:tblCellSpacing w:w="0" w:type="dxa"/>
                            <w:jc w:val="center"/>
                            <w:del w:id="684"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685" w:author="Lisa Wald" w:date="2016-06-06T15:21:00Z"/>
                                  <w:rFonts w:ascii="Verdana" w:hAnsi="Verdana"/>
                                  <w:sz w:val="20"/>
                                  <w:szCs w:val="20"/>
                                </w:rPr>
                              </w:pPr>
                            </w:p>
                          </w:tc>
                        </w:tr>
                        <w:tr w:rsidR="00B9367F" w:rsidRPr="008F0FA5" w:rsidDel="00FA1497" w:rsidTr="00D92571">
                          <w:trPr>
                            <w:tblCellSpacing w:w="0" w:type="dxa"/>
                            <w:jc w:val="center"/>
                            <w:del w:id="686"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687" w:author="Lisa Wald" w:date="2016-06-06T15:21:00Z"/>
                                </w:trPr>
                                <w:tc>
                                  <w:tcPr>
                                    <w:tcW w:w="0" w:type="auto"/>
                                    <w:vAlign w:val="center"/>
                                    <w:hideMark/>
                                  </w:tcPr>
                                  <w:p w:rsidR="00B9367F" w:rsidRPr="008F0FA5" w:rsidDel="00FA1497" w:rsidRDefault="00B9367F" w:rsidP="00D92571">
                                    <w:pPr>
                                      <w:rPr>
                                        <w:del w:id="688" w:author="Lisa Wald" w:date="2016-06-06T15:21:00Z"/>
                                        <w:rFonts w:ascii="Verdana" w:hAnsi="Verdana"/>
                                        <w:sz w:val="20"/>
                                        <w:szCs w:val="20"/>
                                      </w:rPr>
                                    </w:pPr>
                                    <w:del w:id="689" w:author="Lisa Wald" w:date="2016-06-06T15:21:00Z">
                                      <w:r w:rsidRPr="008F0FA5" w:rsidDel="00FA1497">
                                        <w:rPr>
                                          <w:rFonts w:ascii="Verdana" w:hAnsi="Verdana"/>
                                          <w:sz w:val="20"/>
                                          <w:szCs w:val="20"/>
                                        </w:rPr>
                                        <w:object w:dxaOrig="225" w:dyaOrig="225">
                                          <v:shape id="_x0000_i2355" type="#_x0000_t75" style="width:18pt;height:15.8pt" o:ole="">
                                            <v:imagedata r:id="rId39" o:title=""/>
                                          </v:shape>
                                          <w:control r:id="rId87" w:name="DefaultOcxName78" w:shapeid="_x0000_i2355"/>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690" w:author="Lisa Wald" w:date="2016-06-06T15:21:00Z"/>
                                        <w:rFonts w:ascii="Verdana" w:hAnsi="Verdana"/>
                                        <w:sz w:val="20"/>
                                        <w:szCs w:val="20"/>
                                      </w:rPr>
                                    </w:pPr>
                                    <w:del w:id="691" w:author="Lisa Wald" w:date="2016-06-06T15:21:00Z">
                                      <w:r w:rsidRPr="008F0FA5" w:rsidDel="00FA1497">
                                        <w:rPr>
                                          <w:rFonts w:ascii="Verdana" w:hAnsi="Verdana"/>
                                          <w:sz w:val="20"/>
                                          <w:szCs w:val="20"/>
                                        </w:rPr>
                                        <w:object w:dxaOrig="225" w:dyaOrig="225">
                                          <v:shape id="_x0000_i2354" type="#_x0000_t75" style="width:18pt;height:15.8pt" o:ole="">
                                            <v:imagedata r:id="rId39" o:title=""/>
                                          </v:shape>
                                          <w:control r:id="rId88" w:name="DefaultOcxName79" w:shapeid="_x0000_i2354"/>
                                        </w:object>
                                      </w:r>
                                      <w:r w:rsidRPr="008F0FA5" w:rsidDel="00FA1497">
                                        <w:rPr>
                                          <w:rFonts w:ascii="Verdana" w:hAnsi="Verdana"/>
                                          <w:sz w:val="20"/>
                                          <w:szCs w:val="20"/>
                                        </w:rPr>
                                        <w:delText>No</w:delText>
                                      </w:r>
                                    </w:del>
                                  </w:p>
                                </w:tc>
                              </w:tr>
                            </w:tbl>
                            <w:p w:rsidR="00B9367F" w:rsidRPr="008F0FA5" w:rsidDel="00FA1497" w:rsidRDefault="00B9367F" w:rsidP="00D92571">
                              <w:pPr>
                                <w:rPr>
                                  <w:del w:id="692" w:author="Lisa Wald" w:date="2016-06-06T15:21:00Z"/>
                                  <w:rFonts w:ascii="Verdana" w:hAnsi="Verdana"/>
                                  <w:sz w:val="20"/>
                                  <w:szCs w:val="20"/>
                                </w:rPr>
                              </w:pPr>
                            </w:p>
                          </w:tc>
                        </w:tr>
                        <w:tr w:rsidR="00B9367F" w:rsidRPr="008F0FA5" w:rsidDel="00FA1497" w:rsidTr="00D92571">
                          <w:trPr>
                            <w:tblCellSpacing w:w="0" w:type="dxa"/>
                            <w:jc w:val="center"/>
                            <w:del w:id="693"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94" w:author="Lisa Wald" w:date="2016-06-06T15:21:00Z"/>
                                  <w:rFonts w:ascii="Verdana" w:hAnsi="Verdana"/>
                                  <w:sz w:val="20"/>
                                  <w:szCs w:val="20"/>
                                </w:rPr>
                              </w:pPr>
                              <w:del w:id="695"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53" type="#_x0000_t75" style="width:132.55pt;height:66.55pt" o:ole="">
                                      <v:imagedata r:id="rId18" o:title=""/>
                                    </v:shape>
                                    <w:control r:id="rId89" w:name="DefaultOcxName80" w:shapeid="_x0000_i2353"/>
                                  </w:object>
                                </w:r>
                              </w:del>
                            </w:p>
                          </w:tc>
                        </w:tr>
                        <w:tr w:rsidR="00B9367F" w:rsidRPr="008F0FA5" w:rsidDel="00FA1497" w:rsidTr="00D92571">
                          <w:trPr>
                            <w:tblCellSpacing w:w="0" w:type="dxa"/>
                            <w:jc w:val="center"/>
                            <w:del w:id="696"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697" w:author="Lisa Wald" w:date="2016-06-06T15:21:00Z"/>
                                  <w:rFonts w:ascii="Verdana" w:hAnsi="Verdana"/>
                                  <w:sz w:val="20"/>
                                  <w:szCs w:val="20"/>
                                </w:rPr>
                              </w:pPr>
                              <w:del w:id="698" w:author="Lisa Wald" w:date="2016-06-06T15:21:00Z">
                                <w:r w:rsidRPr="008F0FA5" w:rsidDel="00FA1497">
                                  <w:rPr>
                                    <w:rFonts w:ascii="Verdana" w:hAnsi="Verdana"/>
                                    <w:sz w:val="20"/>
                                    <w:szCs w:val="20"/>
                                  </w:rPr>
                                  <w:delText xml:space="preserve">List Page #(s): </w:delText>
                                </w:r>
                                <w:r w:rsidRPr="008F0FA5" w:rsidDel="00FA1497">
                                  <w:rPr>
                                    <w:rFonts w:ascii="Verdana" w:hAnsi="Verdana"/>
                                    <w:sz w:val="20"/>
                                    <w:szCs w:val="20"/>
                                  </w:rPr>
                                  <w:object w:dxaOrig="225" w:dyaOrig="225">
                                    <v:shape id="_x0000_i2352" type="#_x0000_t75" style="width:51.8pt;height:18pt" o:ole="">
                                      <v:imagedata r:id="rId8" o:title=""/>
                                    </v:shape>
                                    <w:control r:id="rId90" w:name="DefaultOcxName81" w:shapeid="_x0000_i2352"/>
                                  </w:object>
                                </w:r>
                              </w:del>
                            </w:p>
                          </w:tc>
                        </w:tr>
                        <w:tr w:rsidR="00B9367F" w:rsidRPr="008F0FA5" w:rsidDel="00FA1497" w:rsidTr="00D92571">
                          <w:trPr>
                            <w:tblCellSpacing w:w="0" w:type="dxa"/>
                            <w:jc w:val="center"/>
                            <w:del w:id="699"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700" w:author="Lisa Wald" w:date="2016-06-06T15:21:00Z"/>
                                  <w:rFonts w:ascii="Verdana" w:hAnsi="Verdana"/>
                                  <w:sz w:val="20"/>
                                  <w:szCs w:val="20"/>
                                </w:rPr>
                              </w:pPr>
                              <w:del w:id="701" w:author="Lisa Wald" w:date="2016-06-06T15:21:00Z">
                                <w:r w:rsidRPr="008F0FA5" w:rsidDel="00FA1497">
                                  <w:rPr>
                                    <w:rFonts w:ascii="Verdana" w:hAnsi="Verdana"/>
                                    <w:sz w:val="20"/>
                                    <w:szCs w:val="20"/>
                                  </w:rPr>
                                  <w:delText xml:space="preserve">Assurances that no provisions will affect the health center’s overall responsibility for the direction of the services to be provided and accountability to the Federal government by reserving sufficient rights and control over the services to the health center to enable it to fulfill its responsibilities? </w:delText>
                                </w:r>
                              </w:del>
                            </w:p>
                          </w:tc>
                        </w:tr>
                        <w:tr w:rsidR="00B9367F" w:rsidRPr="008F0FA5" w:rsidDel="00FA1497" w:rsidTr="00D92571">
                          <w:trPr>
                            <w:tblCellSpacing w:w="0" w:type="dxa"/>
                            <w:jc w:val="center"/>
                            <w:del w:id="702"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703" w:author="Lisa Wald" w:date="2016-06-06T15:21:00Z"/>
                                  <w:rFonts w:ascii="Verdana" w:hAnsi="Verdana"/>
                                  <w:sz w:val="20"/>
                                  <w:szCs w:val="20"/>
                                </w:rPr>
                              </w:pPr>
                            </w:p>
                          </w:tc>
                        </w:tr>
                        <w:tr w:rsidR="00B9367F" w:rsidRPr="008F0FA5" w:rsidDel="00FA1497" w:rsidTr="00D92571">
                          <w:trPr>
                            <w:tblCellSpacing w:w="0" w:type="dxa"/>
                            <w:jc w:val="center"/>
                            <w:del w:id="704"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705" w:author="Lisa Wald" w:date="2016-06-06T15:21:00Z"/>
                                </w:trPr>
                                <w:tc>
                                  <w:tcPr>
                                    <w:tcW w:w="0" w:type="auto"/>
                                    <w:vAlign w:val="center"/>
                                    <w:hideMark/>
                                  </w:tcPr>
                                  <w:p w:rsidR="00B9367F" w:rsidRPr="008F0FA5" w:rsidDel="00FA1497" w:rsidRDefault="00B9367F" w:rsidP="00D92571">
                                    <w:pPr>
                                      <w:rPr>
                                        <w:del w:id="706" w:author="Lisa Wald" w:date="2016-06-06T15:21:00Z"/>
                                        <w:rFonts w:ascii="Verdana" w:hAnsi="Verdana"/>
                                        <w:sz w:val="20"/>
                                        <w:szCs w:val="20"/>
                                      </w:rPr>
                                    </w:pPr>
                                    <w:del w:id="707" w:author="Lisa Wald" w:date="2016-06-06T15:21:00Z">
                                      <w:r w:rsidRPr="008F0FA5" w:rsidDel="00FA1497">
                                        <w:rPr>
                                          <w:rFonts w:ascii="Verdana" w:hAnsi="Verdana"/>
                                          <w:sz w:val="20"/>
                                          <w:szCs w:val="20"/>
                                        </w:rPr>
                                        <w:object w:dxaOrig="225" w:dyaOrig="225">
                                          <v:shape id="_x0000_i2351" type="#_x0000_t75" style="width:18pt;height:15.8pt" o:ole="">
                                            <v:imagedata r:id="rId39" o:title=""/>
                                          </v:shape>
                                          <w:control r:id="rId91" w:name="DefaultOcxName82" w:shapeid="_x0000_i2351"/>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708" w:author="Lisa Wald" w:date="2016-06-06T15:21:00Z"/>
                                        <w:rFonts w:ascii="Verdana" w:hAnsi="Verdana"/>
                                        <w:sz w:val="20"/>
                                        <w:szCs w:val="20"/>
                                      </w:rPr>
                                    </w:pPr>
                                    <w:del w:id="709" w:author="Lisa Wald" w:date="2016-06-06T15:21:00Z">
                                      <w:r w:rsidRPr="008F0FA5" w:rsidDel="00FA1497">
                                        <w:rPr>
                                          <w:rFonts w:ascii="Verdana" w:hAnsi="Verdana"/>
                                          <w:sz w:val="20"/>
                                          <w:szCs w:val="20"/>
                                        </w:rPr>
                                        <w:object w:dxaOrig="225" w:dyaOrig="225">
                                          <v:shape id="_x0000_i2350" type="#_x0000_t75" style="width:18pt;height:15.8pt" o:ole="">
                                            <v:imagedata r:id="rId39" o:title=""/>
                                          </v:shape>
                                          <w:control r:id="rId92" w:name="DefaultOcxName83" w:shapeid="_x0000_i2350"/>
                                        </w:object>
                                      </w:r>
                                      <w:r w:rsidRPr="008F0FA5" w:rsidDel="00FA1497">
                                        <w:rPr>
                                          <w:rFonts w:ascii="Verdana" w:hAnsi="Verdana"/>
                                          <w:sz w:val="20"/>
                                          <w:szCs w:val="20"/>
                                        </w:rPr>
                                        <w:delText>No</w:delText>
                                      </w:r>
                                    </w:del>
                                  </w:p>
                                </w:tc>
                              </w:tr>
                            </w:tbl>
                            <w:p w:rsidR="00B9367F" w:rsidRPr="008F0FA5" w:rsidDel="00FA1497" w:rsidRDefault="00B9367F" w:rsidP="00D92571">
                              <w:pPr>
                                <w:rPr>
                                  <w:del w:id="710" w:author="Lisa Wald" w:date="2016-06-06T15:21:00Z"/>
                                  <w:rFonts w:ascii="Verdana" w:hAnsi="Verdana"/>
                                  <w:sz w:val="20"/>
                                  <w:szCs w:val="20"/>
                                </w:rPr>
                              </w:pPr>
                            </w:p>
                          </w:tc>
                        </w:tr>
                        <w:tr w:rsidR="00B9367F" w:rsidRPr="008F0FA5" w:rsidDel="00FA1497" w:rsidTr="00D92571">
                          <w:trPr>
                            <w:tblCellSpacing w:w="0" w:type="dxa"/>
                            <w:jc w:val="center"/>
                            <w:del w:id="711"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712" w:author="Lisa Wald" w:date="2016-06-06T15:21:00Z"/>
                                  <w:rFonts w:ascii="Verdana" w:hAnsi="Verdana"/>
                                  <w:sz w:val="20"/>
                                  <w:szCs w:val="20"/>
                                </w:rPr>
                              </w:pPr>
                              <w:del w:id="713"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49" type="#_x0000_t75" style="width:132.55pt;height:66.55pt" o:ole="">
                                      <v:imagedata r:id="rId18" o:title=""/>
                                    </v:shape>
                                    <w:control r:id="rId93" w:name="DefaultOcxName84" w:shapeid="_x0000_i2349"/>
                                  </w:object>
                                </w:r>
                              </w:del>
                            </w:p>
                          </w:tc>
                        </w:tr>
                        <w:tr w:rsidR="00B9367F" w:rsidRPr="008F0FA5" w:rsidDel="00FA1497" w:rsidTr="00D92571">
                          <w:trPr>
                            <w:tblCellSpacing w:w="0" w:type="dxa"/>
                            <w:jc w:val="center"/>
                            <w:del w:id="714"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715" w:author="Lisa Wald" w:date="2016-06-06T15:21:00Z"/>
                                  <w:rFonts w:ascii="Verdana" w:hAnsi="Verdana"/>
                                  <w:sz w:val="20"/>
                                  <w:szCs w:val="20"/>
                                </w:rPr>
                              </w:pPr>
                              <w:del w:id="716" w:author="Lisa Wald" w:date="2016-06-06T15:21:00Z">
                                <w:r w:rsidRPr="008F0FA5" w:rsidDel="00FA1497">
                                  <w:rPr>
                                    <w:rFonts w:ascii="Verdana" w:hAnsi="Verdana"/>
                                    <w:sz w:val="20"/>
                                    <w:szCs w:val="20"/>
                                  </w:rPr>
                                  <w:lastRenderedPageBreak/>
                                  <w:delText xml:space="preserve">List Page #(s): </w:delText>
                                </w:r>
                                <w:r w:rsidRPr="008F0FA5" w:rsidDel="00FA1497">
                                  <w:rPr>
                                    <w:rFonts w:ascii="Verdana" w:hAnsi="Verdana"/>
                                    <w:sz w:val="20"/>
                                    <w:szCs w:val="20"/>
                                  </w:rPr>
                                  <w:object w:dxaOrig="225" w:dyaOrig="225">
                                    <v:shape id="_x0000_i2348" type="#_x0000_t75" style="width:51.8pt;height:18pt" o:ole="">
                                      <v:imagedata r:id="rId8" o:title=""/>
                                    </v:shape>
                                    <w:control r:id="rId94" w:name="DefaultOcxName85" w:shapeid="_x0000_i2348"/>
                                  </w:object>
                                </w:r>
                              </w:del>
                            </w:p>
                          </w:tc>
                        </w:tr>
                        <w:tr w:rsidR="00B9367F" w:rsidRPr="008F0FA5" w:rsidDel="00FA1497" w:rsidTr="00D92571">
                          <w:trPr>
                            <w:tblCellSpacing w:w="0" w:type="dxa"/>
                            <w:jc w:val="center"/>
                            <w:del w:id="717"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718" w:author="Lisa Wald" w:date="2016-06-06T15:21:00Z"/>
                                </w:trPr>
                                <w:tc>
                                  <w:tcPr>
                                    <w:tcW w:w="0" w:type="auto"/>
                                    <w:vAlign w:val="center"/>
                                    <w:hideMark/>
                                  </w:tcPr>
                                  <w:p w:rsidR="00B9367F" w:rsidRPr="008F0FA5" w:rsidDel="00FA1497" w:rsidRDefault="00B9367F" w:rsidP="00D92571">
                                    <w:pPr>
                                      <w:rPr>
                                        <w:del w:id="719" w:author="Lisa Wald" w:date="2016-06-06T15:21:00Z"/>
                                        <w:rFonts w:ascii="Verdana" w:hAnsi="Verdana"/>
                                        <w:sz w:val="20"/>
                                        <w:szCs w:val="20"/>
                                      </w:rPr>
                                    </w:pPr>
                                    <w:del w:id="720"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721" w:author="Lisa Wald" w:date="2016-06-06T15:21:00Z"/>
                                        <w:rFonts w:ascii="Verdana" w:hAnsi="Verdana"/>
                                        <w:sz w:val="20"/>
                                        <w:szCs w:val="20"/>
                                      </w:rPr>
                                    </w:pPr>
                                    <w:del w:id="722" w:author="Lisa Wald" w:date="2016-06-06T15:21:00Z">
                                      <w:r w:rsidRPr="008F0FA5" w:rsidDel="00FA1497">
                                        <w:rPr>
                                          <w:rFonts w:ascii="Verdana" w:hAnsi="Verdana"/>
                                          <w:sz w:val="20"/>
                                          <w:szCs w:val="20"/>
                                        </w:rPr>
                                        <w:object w:dxaOrig="225" w:dyaOrig="225">
                                          <v:shape id="_x0000_i2347" type="#_x0000_t75" style="width:28.35pt;height:20.2pt" o:ole="">
                                            <v:imagedata r:id="rId95" o:title=""/>
                                          </v:shape>
                                          <w:control r:id="rId96" w:name="DefaultOcxName86" w:shapeid="_x0000_i2347"/>
                                        </w:object>
                                      </w:r>
                                    </w:del>
                                  </w:p>
                                </w:tc>
                              </w:tr>
                            </w:tbl>
                            <w:p w:rsidR="00B9367F" w:rsidRPr="008F0FA5" w:rsidDel="00FA1497" w:rsidRDefault="00B9367F" w:rsidP="00D92571">
                              <w:pPr>
                                <w:rPr>
                                  <w:del w:id="723"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724"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725" w:author="Lisa Wald" w:date="2016-06-06T15:21:00Z"/>
                                  <w:sz w:val="20"/>
                                  <w:szCs w:val="20"/>
                                </w:rPr>
                              </w:pPr>
                            </w:p>
                          </w:tc>
                        </w:tr>
                        <w:tr w:rsidR="00B9367F" w:rsidRPr="008F0FA5" w:rsidDel="00FA1497" w:rsidTr="00D92571">
                          <w:trPr>
                            <w:tblCellSpacing w:w="0" w:type="dxa"/>
                            <w:jc w:val="center"/>
                            <w:del w:id="726"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727" w:author="Lisa Wald" w:date="2016-06-06T15:21:00Z"/>
                                  <w:rFonts w:ascii="Verdana" w:hAnsi="Verdana"/>
                                  <w:sz w:val="20"/>
                                  <w:szCs w:val="20"/>
                                </w:rPr>
                              </w:pPr>
                              <w:del w:id="728" w:author="Lisa Wald" w:date="2016-06-06T15:21:00Z">
                                <w:r w:rsidRPr="008F0FA5" w:rsidDel="00FA1497">
                                  <w:rPr>
                                    <w:rFonts w:ascii="Verdana" w:hAnsi="Verdana"/>
                                    <w:sz w:val="20"/>
                                    <w:szCs w:val="20"/>
                                  </w:rPr>
                                  <w:delText xml:space="preserve">Requirements that the contractor/provider maintain appropriate financial, program and property management systems and records and provides the health center, HHS and the U.S. Comptroller General with access to such records, including the submission of financial and programmatic reports to the health center if applicable and comply with any other applicable Federal procurement standards set forth in </w:delText>
                                </w:r>
                                <w:r w:rsidDel="00FA1497">
                                  <w:fldChar w:fldCharType="begin"/>
                                </w:r>
                                <w:r w:rsidDel="00FA1497">
                                  <w:delInstrText xml:space="preserve"> HYPERLINK "http://ecfr.gpoaccess.gov/cgi/t/text/text-idx?c=ecfr&amp;sid=9de47029ddc8d5924737e389e539f183&amp;rgn=div5&amp;view=text&amp;node=45:1.0.1.1.35&amp;idno=45" \t "_blank" </w:delInstrText>
                                </w:r>
                                <w:r w:rsidDel="00FA1497">
                                  <w:fldChar w:fldCharType="separate"/>
                                </w:r>
                                <w:r w:rsidRPr="008F0FA5" w:rsidDel="00FA1497">
                                  <w:rPr>
                                    <w:rStyle w:val="Hyperlink"/>
                                    <w:rFonts w:ascii="Verdana" w:hAnsi="Verdana"/>
                                    <w:color w:val="auto"/>
                                    <w:sz w:val="20"/>
                                    <w:szCs w:val="20"/>
                                  </w:rPr>
                                  <w:delText xml:space="preserve">45CFR Part 74 </w:delText>
                                </w:r>
                                <w:r w:rsidDel="00FA1497">
                                  <w:rPr>
                                    <w:rStyle w:val="Hyperlink"/>
                                    <w:rFonts w:ascii="Verdana" w:hAnsi="Verdana"/>
                                    <w:color w:val="auto"/>
                                    <w:sz w:val="20"/>
                                    <w:szCs w:val="20"/>
                                  </w:rPr>
                                  <w:fldChar w:fldCharType="end"/>
                                </w:r>
                                <w:r w:rsidRPr="008F0FA5" w:rsidDel="00FA1497">
                                  <w:rPr>
                                    <w:rFonts w:ascii="Verdana" w:hAnsi="Verdana"/>
                                    <w:sz w:val="20"/>
                                    <w:szCs w:val="20"/>
                                  </w:rPr>
                                  <w:delText xml:space="preserve">(including conflict of interest standards)? </w:delText>
                                </w:r>
                              </w:del>
                            </w:p>
                          </w:tc>
                        </w:tr>
                        <w:tr w:rsidR="00B9367F" w:rsidRPr="008F0FA5" w:rsidDel="00FA1497" w:rsidTr="00D92571">
                          <w:trPr>
                            <w:tblCellSpacing w:w="0" w:type="dxa"/>
                            <w:jc w:val="center"/>
                            <w:del w:id="729"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730" w:author="Lisa Wald" w:date="2016-06-06T15:21:00Z"/>
                                  <w:rFonts w:ascii="Verdana" w:hAnsi="Verdana"/>
                                  <w:sz w:val="20"/>
                                  <w:szCs w:val="20"/>
                                </w:rPr>
                              </w:pPr>
                            </w:p>
                          </w:tc>
                        </w:tr>
                        <w:tr w:rsidR="00B9367F" w:rsidRPr="008F0FA5" w:rsidDel="00FA1497" w:rsidTr="00D92571">
                          <w:trPr>
                            <w:tblCellSpacing w:w="0" w:type="dxa"/>
                            <w:jc w:val="center"/>
                            <w:del w:id="731"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732" w:author="Lisa Wald" w:date="2016-06-06T15:21:00Z"/>
                                </w:trPr>
                                <w:tc>
                                  <w:tcPr>
                                    <w:tcW w:w="0" w:type="auto"/>
                                    <w:vAlign w:val="center"/>
                                    <w:hideMark/>
                                  </w:tcPr>
                                  <w:p w:rsidR="00B9367F" w:rsidRPr="008F0FA5" w:rsidDel="00FA1497" w:rsidRDefault="00B9367F" w:rsidP="00D92571">
                                    <w:pPr>
                                      <w:rPr>
                                        <w:del w:id="733" w:author="Lisa Wald" w:date="2016-06-06T15:21:00Z"/>
                                        <w:rFonts w:ascii="Verdana" w:hAnsi="Verdana"/>
                                        <w:sz w:val="20"/>
                                        <w:szCs w:val="20"/>
                                      </w:rPr>
                                    </w:pPr>
                                    <w:del w:id="734" w:author="Lisa Wald" w:date="2016-06-06T15:21:00Z">
                                      <w:r w:rsidRPr="008F0FA5" w:rsidDel="00FA1497">
                                        <w:rPr>
                                          <w:rFonts w:ascii="Verdana" w:hAnsi="Verdana"/>
                                          <w:sz w:val="20"/>
                                          <w:szCs w:val="20"/>
                                        </w:rPr>
                                        <w:object w:dxaOrig="225" w:dyaOrig="225">
                                          <v:shape id="_x0000_i2346" type="#_x0000_t75" style="width:18pt;height:15.8pt" o:ole="">
                                            <v:imagedata r:id="rId39" o:title=""/>
                                          </v:shape>
                                          <w:control r:id="rId97" w:name="DefaultOcxName87" w:shapeid="_x0000_i2346"/>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735" w:author="Lisa Wald" w:date="2016-06-06T15:21:00Z"/>
                                        <w:rFonts w:ascii="Verdana" w:hAnsi="Verdana"/>
                                        <w:sz w:val="20"/>
                                        <w:szCs w:val="20"/>
                                      </w:rPr>
                                    </w:pPr>
                                    <w:del w:id="736" w:author="Lisa Wald" w:date="2016-06-06T15:21:00Z">
                                      <w:r w:rsidRPr="008F0FA5" w:rsidDel="00FA1497">
                                        <w:rPr>
                                          <w:rFonts w:ascii="Verdana" w:hAnsi="Verdana"/>
                                          <w:sz w:val="20"/>
                                          <w:szCs w:val="20"/>
                                        </w:rPr>
                                        <w:object w:dxaOrig="225" w:dyaOrig="225">
                                          <v:shape id="_x0000_i2345" type="#_x0000_t75" style="width:18pt;height:15.8pt" o:ole="">
                                            <v:imagedata r:id="rId39" o:title=""/>
                                          </v:shape>
                                          <w:control r:id="rId98" w:name="DefaultOcxName88" w:shapeid="_x0000_i2345"/>
                                        </w:object>
                                      </w:r>
                                      <w:r w:rsidRPr="008F0FA5" w:rsidDel="00FA1497">
                                        <w:rPr>
                                          <w:rFonts w:ascii="Verdana" w:hAnsi="Verdana"/>
                                          <w:sz w:val="20"/>
                                          <w:szCs w:val="20"/>
                                        </w:rPr>
                                        <w:delText>No</w:delText>
                                      </w:r>
                                    </w:del>
                                  </w:p>
                                </w:tc>
                              </w:tr>
                            </w:tbl>
                            <w:p w:rsidR="00B9367F" w:rsidRPr="008F0FA5" w:rsidDel="00FA1497" w:rsidRDefault="00B9367F" w:rsidP="00D92571">
                              <w:pPr>
                                <w:rPr>
                                  <w:del w:id="737" w:author="Lisa Wald" w:date="2016-06-06T15:21:00Z"/>
                                  <w:rFonts w:ascii="Verdana" w:hAnsi="Verdana"/>
                                  <w:sz w:val="20"/>
                                  <w:szCs w:val="20"/>
                                </w:rPr>
                              </w:pPr>
                            </w:p>
                          </w:tc>
                        </w:tr>
                        <w:tr w:rsidR="00B9367F" w:rsidRPr="008F0FA5" w:rsidDel="00FA1497" w:rsidTr="00D92571">
                          <w:trPr>
                            <w:tblCellSpacing w:w="0" w:type="dxa"/>
                            <w:jc w:val="center"/>
                            <w:del w:id="738"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739" w:author="Lisa Wald" w:date="2016-06-06T15:21:00Z"/>
                                  <w:rFonts w:ascii="Verdana" w:hAnsi="Verdana"/>
                                  <w:sz w:val="20"/>
                                  <w:szCs w:val="20"/>
                                </w:rPr>
                              </w:pPr>
                              <w:del w:id="740"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44" type="#_x0000_t75" style="width:132.55pt;height:66.55pt" o:ole="">
                                      <v:imagedata r:id="rId18" o:title=""/>
                                    </v:shape>
                                    <w:control r:id="rId99" w:name="DefaultOcxName89" w:shapeid="_x0000_i2344"/>
                                  </w:object>
                                </w:r>
                              </w:del>
                            </w:p>
                          </w:tc>
                        </w:tr>
                        <w:tr w:rsidR="00B9367F" w:rsidRPr="008F0FA5" w:rsidDel="00FA1497" w:rsidTr="00D92571">
                          <w:trPr>
                            <w:tblCellSpacing w:w="0" w:type="dxa"/>
                            <w:jc w:val="center"/>
                            <w:del w:id="741"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742" w:author="Lisa Wald" w:date="2016-06-06T15:21:00Z"/>
                                  <w:rFonts w:ascii="Verdana" w:hAnsi="Verdana"/>
                                  <w:sz w:val="20"/>
                                  <w:szCs w:val="20"/>
                                </w:rPr>
                              </w:pPr>
                              <w:del w:id="743" w:author="Lisa Wald" w:date="2016-06-06T15:21:00Z">
                                <w:r w:rsidRPr="008F0FA5" w:rsidDel="00FA1497">
                                  <w:rPr>
                                    <w:rFonts w:ascii="Verdana" w:hAnsi="Verdana"/>
                                    <w:sz w:val="20"/>
                                    <w:szCs w:val="20"/>
                                  </w:rPr>
                                  <w:delText xml:space="preserve">List Page #(s): </w:delText>
                                </w:r>
                                <w:r w:rsidRPr="008F0FA5" w:rsidDel="00FA1497">
                                  <w:rPr>
                                    <w:rFonts w:ascii="Verdana" w:hAnsi="Verdana"/>
                                    <w:sz w:val="20"/>
                                    <w:szCs w:val="20"/>
                                  </w:rPr>
                                  <w:object w:dxaOrig="225" w:dyaOrig="225">
                                    <v:shape id="_x0000_i2343" type="#_x0000_t75" style="width:51.8pt;height:18pt" o:ole="">
                                      <v:imagedata r:id="rId8" o:title=""/>
                                    </v:shape>
                                    <w:control r:id="rId100" w:name="DefaultOcxName90" w:shapeid="_x0000_i2343"/>
                                  </w:object>
                                </w:r>
                              </w:del>
                            </w:p>
                          </w:tc>
                        </w:tr>
                        <w:tr w:rsidR="00B9367F" w:rsidRPr="008F0FA5" w:rsidDel="00FA1497" w:rsidTr="00D92571">
                          <w:trPr>
                            <w:tblCellSpacing w:w="0" w:type="dxa"/>
                            <w:jc w:val="center"/>
                            <w:del w:id="744"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745" w:author="Lisa Wald" w:date="2016-06-06T15:21:00Z"/>
                                  <w:rFonts w:ascii="Verdana" w:hAnsi="Verdana"/>
                                  <w:sz w:val="20"/>
                                  <w:szCs w:val="20"/>
                                </w:rPr>
                              </w:pPr>
                              <w:del w:id="746" w:author="Lisa Wald" w:date="2016-06-06T15:21:00Z">
                                <w:r w:rsidRPr="008F0FA5" w:rsidDel="00FA1497">
                                  <w:rPr>
                                    <w:rFonts w:ascii="Verdana" w:hAnsi="Verdana"/>
                                    <w:sz w:val="20"/>
                                    <w:szCs w:val="20"/>
                                  </w:rPr>
                                  <w:delText xml:space="preserve">Provision that such agreement is subject to termination (with administrative, contractual and legal remedies) in the event of breach by the contractor/provider? </w:delText>
                                </w:r>
                              </w:del>
                            </w:p>
                          </w:tc>
                        </w:tr>
                        <w:tr w:rsidR="00B9367F" w:rsidRPr="008F0FA5" w:rsidDel="00FA1497" w:rsidTr="00D92571">
                          <w:trPr>
                            <w:tblCellSpacing w:w="0" w:type="dxa"/>
                            <w:jc w:val="center"/>
                            <w:del w:id="747"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748" w:author="Lisa Wald" w:date="2016-06-06T15:21:00Z"/>
                                  <w:rFonts w:ascii="Verdana" w:hAnsi="Verdana"/>
                                  <w:sz w:val="20"/>
                                  <w:szCs w:val="20"/>
                                </w:rPr>
                              </w:pPr>
                            </w:p>
                          </w:tc>
                        </w:tr>
                        <w:tr w:rsidR="00B9367F" w:rsidRPr="008F0FA5" w:rsidDel="00FA1497" w:rsidTr="00D92571">
                          <w:trPr>
                            <w:tblCellSpacing w:w="0" w:type="dxa"/>
                            <w:jc w:val="center"/>
                            <w:del w:id="749"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750" w:author="Lisa Wald" w:date="2016-06-06T15:21:00Z"/>
                                </w:trPr>
                                <w:tc>
                                  <w:tcPr>
                                    <w:tcW w:w="0" w:type="auto"/>
                                    <w:vAlign w:val="center"/>
                                    <w:hideMark/>
                                  </w:tcPr>
                                  <w:p w:rsidR="00B9367F" w:rsidRPr="008F0FA5" w:rsidDel="00FA1497" w:rsidRDefault="00B9367F" w:rsidP="00D92571">
                                    <w:pPr>
                                      <w:rPr>
                                        <w:del w:id="751" w:author="Lisa Wald" w:date="2016-06-06T15:21:00Z"/>
                                        <w:rFonts w:ascii="Verdana" w:hAnsi="Verdana"/>
                                        <w:sz w:val="20"/>
                                        <w:szCs w:val="20"/>
                                      </w:rPr>
                                    </w:pPr>
                                    <w:del w:id="752" w:author="Lisa Wald" w:date="2016-06-06T15:21:00Z">
                                      <w:r w:rsidRPr="008F0FA5" w:rsidDel="00FA1497">
                                        <w:rPr>
                                          <w:rFonts w:ascii="Verdana" w:hAnsi="Verdana"/>
                                          <w:sz w:val="20"/>
                                          <w:szCs w:val="20"/>
                                        </w:rPr>
                                        <w:object w:dxaOrig="225" w:dyaOrig="225">
                                          <v:shape id="_x0000_i2342" type="#_x0000_t75" style="width:18pt;height:15.8pt" o:ole="">
                                            <v:imagedata r:id="rId39" o:title=""/>
                                          </v:shape>
                                          <w:control r:id="rId101" w:name="DefaultOcxName91" w:shapeid="_x0000_i2342"/>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753" w:author="Lisa Wald" w:date="2016-06-06T15:21:00Z"/>
                                        <w:rFonts w:ascii="Verdana" w:hAnsi="Verdana"/>
                                        <w:sz w:val="20"/>
                                        <w:szCs w:val="20"/>
                                      </w:rPr>
                                    </w:pPr>
                                    <w:del w:id="754" w:author="Lisa Wald" w:date="2016-06-06T15:21:00Z">
                                      <w:r w:rsidRPr="008F0FA5" w:rsidDel="00FA1497">
                                        <w:rPr>
                                          <w:rFonts w:ascii="Verdana" w:hAnsi="Verdana"/>
                                          <w:sz w:val="20"/>
                                          <w:szCs w:val="20"/>
                                        </w:rPr>
                                        <w:object w:dxaOrig="225" w:dyaOrig="225">
                                          <v:shape id="_x0000_i2341" type="#_x0000_t75" style="width:18pt;height:15.8pt" o:ole="">
                                            <v:imagedata r:id="rId39" o:title=""/>
                                          </v:shape>
                                          <w:control r:id="rId102" w:name="DefaultOcxName92" w:shapeid="_x0000_i2341"/>
                                        </w:object>
                                      </w:r>
                                      <w:r w:rsidRPr="008F0FA5" w:rsidDel="00FA1497">
                                        <w:rPr>
                                          <w:rFonts w:ascii="Verdana" w:hAnsi="Verdana"/>
                                          <w:sz w:val="20"/>
                                          <w:szCs w:val="20"/>
                                        </w:rPr>
                                        <w:delText>No</w:delText>
                                      </w:r>
                                    </w:del>
                                  </w:p>
                                </w:tc>
                              </w:tr>
                            </w:tbl>
                            <w:p w:rsidR="00B9367F" w:rsidRPr="008F0FA5" w:rsidDel="00FA1497" w:rsidRDefault="00B9367F" w:rsidP="00D92571">
                              <w:pPr>
                                <w:rPr>
                                  <w:del w:id="755" w:author="Lisa Wald" w:date="2016-06-06T15:21:00Z"/>
                                  <w:rFonts w:ascii="Verdana" w:hAnsi="Verdana"/>
                                  <w:sz w:val="20"/>
                                  <w:szCs w:val="20"/>
                                </w:rPr>
                              </w:pPr>
                            </w:p>
                          </w:tc>
                        </w:tr>
                        <w:tr w:rsidR="00B9367F" w:rsidRPr="008F0FA5" w:rsidDel="00FA1497" w:rsidTr="00D92571">
                          <w:trPr>
                            <w:tblCellSpacing w:w="0" w:type="dxa"/>
                            <w:jc w:val="center"/>
                            <w:del w:id="756"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757" w:author="Lisa Wald" w:date="2016-06-06T15:21:00Z"/>
                                  <w:rFonts w:ascii="Verdana" w:hAnsi="Verdana"/>
                                  <w:sz w:val="20"/>
                                  <w:szCs w:val="20"/>
                                </w:rPr>
                              </w:pPr>
                              <w:del w:id="758"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lastRenderedPageBreak/>
                                  <w:object w:dxaOrig="225" w:dyaOrig="225">
                                    <v:shape id="_x0000_i2340" type="#_x0000_t75" style="width:132.55pt;height:66.55pt" o:ole="">
                                      <v:imagedata r:id="rId18" o:title=""/>
                                    </v:shape>
                                    <w:control r:id="rId103" w:name="DefaultOcxName93" w:shapeid="_x0000_i2340"/>
                                  </w:object>
                                </w:r>
                              </w:del>
                            </w:p>
                          </w:tc>
                        </w:tr>
                        <w:tr w:rsidR="00B9367F" w:rsidRPr="008F0FA5" w:rsidDel="00FA1497" w:rsidTr="00D92571">
                          <w:trPr>
                            <w:tblCellSpacing w:w="0" w:type="dxa"/>
                            <w:jc w:val="center"/>
                            <w:del w:id="759"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760" w:author="Lisa Wald" w:date="2016-06-06T15:21:00Z"/>
                                  <w:rFonts w:ascii="Verdana" w:hAnsi="Verdana"/>
                                  <w:sz w:val="20"/>
                                  <w:szCs w:val="20"/>
                                </w:rPr>
                              </w:pPr>
                              <w:del w:id="761" w:author="Lisa Wald" w:date="2016-06-06T15:21:00Z">
                                <w:r w:rsidRPr="008F0FA5" w:rsidDel="00FA1497">
                                  <w:rPr>
                                    <w:rFonts w:ascii="Verdana" w:hAnsi="Verdana"/>
                                    <w:sz w:val="20"/>
                                    <w:szCs w:val="20"/>
                                  </w:rPr>
                                  <w:lastRenderedPageBreak/>
                                  <w:delText xml:space="preserve">List Page #(s): </w:delText>
                                </w:r>
                                <w:r w:rsidRPr="008F0FA5" w:rsidDel="00FA1497">
                                  <w:rPr>
                                    <w:rFonts w:ascii="Verdana" w:hAnsi="Verdana"/>
                                    <w:sz w:val="20"/>
                                    <w:szCs w:val="20"/>
                                  </w:rPr>
                                  <w:object w:dxaOrig="225" w:dyaOrig="225">
                                    <v:shape id="_x0000_i2339" type="#_x0000_t75" style="width:51.8pt;height:18pt" o:ole="">
                                      <v:imagedata r:id="rId8" o:title=""/>
                                    </v:shape>
                                    <w:control r:id="rId104" w:name="DefaultOcxName94" w:shapeid="_x0000_i2339"/>
                                  </w:object>
                                </w:r>
                              </w:del>
                            </w:p>
                          </w:tc>
                        </w:tr>
                        <w:tr w:rsidR="00B9367F" w:rsidRPr="008F0FA5" w:rsidDel="00FA1497" w:rsidTr="00D92571">
                          <w:trPr>
                            <w:tblCellSpacing w:w="0" w:type="dxa"/>
                            <w:jc w:val="center"/>
                            <w:del w:id="762"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spacing w:after="240"/>
                                <w:rPr>
                                  <w:del w:id="763" w:author="Lisa Wald" w:date="2016-06-06T15:21:00Z"/>
                                  <w:rFonts w:ascii="Verdana" w:hAnsi="Verdana"/>
                                  <w:sz w:val="20"/>
                                  <w:szCs w:val="20"/>
                                </w:rPr>
                              </w:pPr>
                              <w:del w:id="764" w:author="Lisa Wald" w:date="2016-06-06T15:21:00Z">
                                <w:r w:rsidRPr="008F0FA5" w:rsidDel="00FA1497">
                                  <w:rPr>
                                    <w:rFonts w:ascii="Verdana" w:hAnsi="Verdana"/>
                                    <w:i/>
                                    <w:iCs/>
                                    <w:sz w:val="20"/>
                                    <w:szCs w:val="20"/>
                                  </w:rPr>
                                  <w:br/>
                                  <w:delText>It is the responsibility of the health center to ensure that the agreement does NOT inappropriately imply the conference of the benefits and/or privileges of Health Center Program grantees or FQHC Look-Alikes such as 340B Drug Pricing, or FQHC reimbursement, on the other party.</w:delText>
                                </w:r>
                              </w:del>
                            </w:p>
                          </w:tc>
                        </w:tr>
                        <w:tr w:rsidR="00B9367F" w:rsidRPr="008F0FA5" w:rsidDel="00FA1497" w:rsidTr="00D92571">
                          <w:trPr>
                            <w:tblCellSpacing w:w="0" w:type="dxa"/>
                            <w:jc w:val="center"/>
                            <w:del w:id="765"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766" w:author="Lisa Wald" w:date="2016-06-06T15:21:00Z"/>
                                  <w:rFonts w:ascii="Verdana" w:hAnsi="Verdana"/>
                                  <w:sz w:val="20"/>
                                  <w:szCs w:val="20"/>
                                </w:rPr>
                              </w:pPr>
                            </w:p>
                          </w:tc>
                        </w:tr>
                        <w:tr w:rsidR="00B9367F" w:rsidRPr="008F0FA5" w:rsidDel="00FA1497" w:rsidTr="00D92571">
                          <w:trPr>
                            <w:tblCellSpacing w:w="0" w:type="dxa"/>
                            <w:jc w:val="center"/>
                            <w:del w:id="767"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768" w:author="Lisa Wald" w:date="2016-06-06T15:21:00Z"/>
                                  <w:rFonts w:ascii="Verdana" w:hAnsi="Verdana"/>
                                  <w:sz w:val="20"/>
                                  <w:szCs w:val="20"/>
                                </w:rPr>
                              </w:pPr>
                              <w:del w:id="769" w:author="Lisa Wald" w:date="2016-06-06T15:21:00Z">
                                <w:r w:rsidRPr="008F0FA5" w:rsidDel="00FA1497">
                                  <w:rPr>
                                    <w:rFonts w:ascii="Verdana" w:hAnsi="Verdana"/>
                                    <w:b/>
                                    <w:bCs/>
                                    <w:sz w:val="20"/>
                                    <w:szCs w:val="20"/>
                                  </w:rPr>
                                  <w:delText xml:space="preserve">Attach the agreement for the service (draft agreements are acceptable) here. </w:delText>
                                </w:r>
                              </w:del>
                            </w:p>
                            <w:tbl>
                              <w:tblPr>
                                <w:tblW w:w="4750" w:type="pct"/>
                                <w:jc w:val="center"/>
                                <w:tblCellMar>
                                  <w:left w:w="0" w:type="dxa"/>
                                  <w:right w:w="0" w:type="dxa"/>
                                </w:tblCellMar>
                                <w:tblLook w:val="04A0" w:firstRow="1" w:lastRow="0" w:firstColumn="1" w:lastColumn="0" w:noHBand="0" w:noVBand="1"/>
                              </w:tblPr>
                              <w:tblGrid>
                                <w:gridCol w:w="11910"/>
                              </w:tblGrid>
                              <w:tr w:rsidR="00B9367F" w:rsidRPr="008F0FA5" w:rsidDel="00FA1497" w:rsidTr="00D92571">
                                <w:trPr>
                                  <w:jc w:val="center"/>
                                  <w:del w:id="770" w:author="Lisa Wald" w:date="2016-06-06T15:21:00Z"/>
                                </w:trPr>
                                <w:tc>
                                  <w:tcPr>
                                    <w:tcW w:w="0" w:type="auto"/>
                                    <w:shd w:val="clear" w:color="auto" w:fill="FFFFFF"/>
                                    <w:vAlign w:val="center"/>
                                    <w:hideMark/>
                                  </w:tcPr>
                                  <w:p w:rsidR="00B9367F" w:rsidRPr="008F0FA5" w:rsidDel="00FA1497" w:rsidRDefault="00B9367F" w:rsidP="00D92571">
                                    <w:pPr>
                                      <w:rPr>
                                        <w:del w:id="771" w:author="Lisa Wald" w:date="2016-06-06T15:21:00Z"/>
                                        <w:rFonts w:ascii="Verdana" w:hAnsi="Verdana"/>
                                        <w:sz w:val="20"/>
                                        <w:szCs w:val="20"/>
                                      </w:rPr>
                                    </w:pPr>
                                  </w:p>
                                </w:tc>
                              </w:tr>
                            </w:tbl>
                            <w:p w:rsidR="00B9367F" w:rsidRPr="008F0FA5" w:rsidDel="00FA1497" w:rsidRDefault="00B9367F" w:rsidP="00D92571">
                              <w:pPr>
                                <w:rPr>
                                  <w:del w:id="772" w:author="Lisa Wald" w:date="2016-06-06T15:21: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1910"/>
                              </w:tblGrid>
                              <w:tr w:rsidR="00B9367F" w:rsidRPr="008F0FA5" w:rsidDel="00FA1497" w:rsidTr="00D92571">
                                <w:trPr>
                                  <w:jc w:val="center"/>
                                  <w:del w:id="773" w:author="Lisa Wald" w:date="2016-06-06T15:21: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744"/>
                                      <w:gridCol w:w="1758"/>
                                      <w:gridCol w:w="2702"/>
                                      <w:gridCol w:w="1050"/>
                                      <w:gridCol w:w="2349"/>
                                      <w:gridCol w:w="3301"/>
                                    </w:tblGrid>
                                    <w:tr w:rsidR="00B9367F" w:rsidRPr="008F0FA5" w:rsidDel="00FA1497" w:rsidTr="00D92571">
                                      <w:trPr>
                                        <w:tblCellSpacing w:w="7" w:type="dxa"/>
                                        <w:jc w:val="center"/>
                                        <w:del w:id="774" w:author="Lisa Wald" w:date="2016-06-06T15:21:00Z"/>
                                      </w:trPr>
                                      <w:tc>
                                        <w:tcPr>
                                          <w:tcW w:w="0" w:type="auto"/>
                                          <w:gridSpan w:val="6"/>
                                          <w:shd w:val="clear" w:color="auto" w:fill="CCCCCC"/>
                                          <w:vAlign w:val="center"/>
                                          <w:hideMark/>
                                        </w:tcPr>
                                        <w:p w:rsidR="00B9367F" w:rsidRPr="008F0FA5" w:rsidDel="00FA1497" w:rsidRDefault="00B9367F" w:rsidP="00D92571">
                                          <w:pPr>
                                            <w:rPr>
                                              <w:del w:id="775" w:author="Lisa Wald" w:date="2016-06-06T15:21:00Z"/>
                                              <w:rFonts w:ascii="Verdana" w:hAnsi="Verdana"/>
                                              <w:b/>
                                              <w:bCs/>
                                              <w:sz w:val="20"/>
                                              <w:szCs w:val="20"/>
                                            </w:rPr>
                                          </w:pPr>
                                          <w:del w:id="776" w:author="Lisa Wald" w:date="2016-06-06T15:21:00Z">
                                            <w:r w:rsidRPr="008F0FA5" w:rsidDel="00FA1497">
                                              <w:rPr>
                                                <w:rFonts w:ascii="Verdana" w:hAnsi="Verdana"/>
                                                <w:b/>
                                                <w:bCs/>
                                                <w:sz w:val="20"/>
                                                <w:szCs w:val="20"/>
                                              </w:rPr>
                                              <w:delText>Service Delivery Method and Location A (Maximum 6 attachments)</w:delText>
                                            </w:r>
                                          </w:del>
                                        </w:p>
                                      </w:tc>
                                    </w:tr>
                                    <w:tr w:rsidR="00B9367F" w:rsidRPr="008F0FA5" w:rsidDel="00FA1497" w:rsidTr="00D92571">
                                      <w:trPr>
                                        <w:tblCellSpacing w:w="7" w:type="dxa"/>
                                        <w:jc w:val="center"/>
                                        <w:del w:id="777" w:author="Lisa Wald" w:date="2016-06-06T15:21:00Z"/>
                                      </w:trPr>
                                      <w:tc>
                                        <w:tcPr>
                                          <w:tcW w:w="250" w:type="pct"/>
                                          <w:shd w:val="clear" w:color="auto" w:fill="FFFFCC"/>
                                          <w:vAlign w:val="center"/>
                                          <w:hideMark/>
                                        </w:tcPr>
                                        <w:p w:rsidR="00B9367F" w:rsidRPr="008F0FA5" w:rsidDel="00FA1497" w:rsidRDefault="00B9367F" w:rsidP="00D92571">
                                          <w:pPr>
                                            <w:jc w:val="center"/>
                                            <w:rPr>
                                              <w:del w:id="778" w:author="Lisa Wald" w:date="2016-06-06T15:21:00Z"/>
                                              <w:rFonts w:ascii="Verdana" w:hAnsi="Verdana"/>
                                              <w:sz w:val="20"/>
                                              <w:szCs w:val="20"/>
                                            </w:rPr>
                                          </w:pPr>
                                          <w:del w:id="779" w:author="Lisa Wald" w:date="2016-06-06T15:21:00Z">
                                            <w:r w:rsidRPr="008F0FA5" w:rsidDel="00FA1497">
                                              <w:rPr>
                                                <w:rFonts w:ascii="Verdana" w:hAnsi="Verdana"/>
                                                <w:sz w:val="20"/>
                                                <w:szCs w:val="20"/>
                                              </w:rPr>
                                              <w:delText>Select</w:delText>
                                            </w:r>
                                          </w:del>
                                        </w:p>
                                      </w:tc>
                                      <w:tc>
                                        <w:tcPr>
                                          <w:tcW w:w="750" w:type="pct"/>
                                          <w:shd w:val="clear" w:color="auto" w:fill="FFFFCC"/>
                                          <w:vAlign w:val="center"/>
                                          <w:hideMark/>
                                        </w:tcPr>
                                        <w:p w:rsidR="00B9367F" w:rsidRPr="008F0FA5" w:rsidDel="00FA1497" w:rsidRDefault="00B9367F" w:rsidP="00D92571">
                                          <w:pPr>
                                            <w:jc w:val="center"/>
                                            <w:rPr>
                                              <w:del w:id="780" w:author="Lisa Wald" w:date="2016-06-06T15:21:00Z"/>
                                              <w:rFonts w:ascii="Verdana" w:hAnsi="Verdana"/>
                                              <w:sz w:val="20"/>
                                              <w:szCs w:val="20"/>
                                            </w:rPr>
                                          </w:pPr>
                                          <w:del w:id="781" w:author="Lisa Wald" w:date="2016-06-06T15:21:00Z">
                                            <w:r w:rsidRPr="008F0FA5" w:rsidDel="00FA1497">
                                              <w:rPr>
                                                <w:rFonts w:ascii="Verdana" w:hAnsi="Verdana"/>
                                                <w:sz w:val="20"/>
                                                <w:szCs w:val="20"/>
                                              </w:rPr>
                                              <w:delText>Purpose</w:delText>
                                            </w:r>
                                          </w:del>
                                        </w:p>
                                      </w:tc>
                                      <w:tc>
                                        <w:tcPr>
                                          <w:tcW w:w="1150" w:type="pct"/>
                                          <w:shd w:val="clear" w:color="auto" w:fill="FFFFCC"/>
                                          <w:vAlign w:val="center"/>
                                          <w:hideMark/>
                                        </w:tcPr>
                                        <w:p w:rsidR="00B9367F" w:rsidRPr="008F0FA5" w:rsidDel="00FA1497" w:rsidRDefault="00B9367F" w:rsidP="00D92571">
                                          <w:pPr>
                                            <w:jc w:val="center"/>
                                            <w:rPr>
                                              <w:del w:id="782" w:author="Lisa Wald" w:date="2016-06-06T15:21:00Z"/>
                                              <w:rFonts w:ascii="Verdana" w:hAnsi="Verdana"/>
                                              <w:sz w:val="20"/>
                                              <w:szCs w:val="20"/>
                                            </w:rPr>
                                          </w:pPr>
                                          <w:del w:id="783" w:author="Lisa Wald" w:date="2016-06-06T15:21:00Z">
                                            <w:r w:rsidRPr="008F0FA5" w:rsidDel="00FA1497">
                                              <w:rPr>
                                                <w:rFonts w:ascii="Verdana" w:hAnsi="Verdana"/>
                                                <w:sz w:val="20"/>
                                                <w:szCs w:val="20"/>
                                              </w:rPr>
                                              <w:delText>Document Name</w:delText>
                                            </w:r>
                                          </w:del>
                                        </w:p>
                                      </w:tc>
                                      <w:tc>
                                        <w:tcPr>
                                          <w:tcW w:w="450" w:type="pct"/>
                                          <w:shd w:val="clear" w:color="auto" w:fill="FFFFCC"/>
                                          <w:vAlign w:val="center"/>
                                          <w:hideMark/>
                                        </w:tcPr>
                                        <w:p w:rsidR="00B9367F" w:rsidRPr="008F0FA5" w:rsidDel="00FA1497" w:rsidRDefault="00B9367F" w:rsidP="00D92571">
                                          <w:pPr>
                                            <w:jc w:val="center"/>
                                            <w:rPr>
                                              <w:del w:id="784" w:author="Lisa Wald" w:date="2016-06-06T15:21:00Z"/>
                                              <w:rFonts w:ascii="Verdana" w:hAnsi="Verdana"/>
                                              <w:sz w:val="20"/>
                                              <w:szCs w:val="20"/>
                                            </w:rPr>
                                          </w:pPr>
                                          <w:del w:id="785" w:author="Lisa Wald" w:date="2016-06-06T15:21:00Z">
                                            <w:r w:rsidRPr="008F0FA5" w:rsidDel="00FA1497">
                                              <w:rPr>
                                                <w:rFonts w:ascii="Verdana" w:hAnsi="Verdana"/>
                                                <w:sz w:val="20"/>
                                                <w:szCs w:val="20"/>
                                              </w:rPr>
                                              <w:delText>Size</w:delText>
                                            </w:r>
                                          </w:del>
                                        </w:p>
                                      </w:tc>
                                      <w:tc>
                                        <w:tcPr>
                                          <w:tcW w:w="1000" w:type="pct"/>
                                          <w:shd w:val="clear" w:color="auto" w:fill="FFFFCC"/>
                                          <w:vAlign w:val="center"/>
                                          <w:hideMark/>
                                        </w:tcPr>
                                        <w:p w:rsidR="00B9367F" w:rsidRPr="008F0FA5" w:rsidDel="00FA1497" w:rsidRDefault="00B9367F" w:rsidP="00D92571">
                                          <w:pPr>
                                            <w:jc w:val="center"/>
                                            <w:rPr>
                                              <w:del w:id="786" w:author="Lisa Wald" w:date="2016-06-06T15:21:00Z"/>
                                              <w:rFonts w:ascii="Verdana" w:hAnsi="Verdana"/>
                                              <w:sz w:val="20"/>
                                              <w:szCs w:val="20"/>
                                            </w:rPr>
                                          </w:pPr>
                                          <w:del w:id="787" w:author="Lisa Wald" w:date="2016-06-06T15:21:00Z">
                                            <w:r w:rsidRPr="008F0FA5" w:rsidDel="00FA1497">
                                              <w:rPr>
                                                <w:rFonts w:ascii="Verdana" w:hAnsi="Verdana"/>
                                                <w:sz w:val="20"/>
                                                <w:szCs w:val="20"/>
                                              </w:rPr>
                                              <w:delText>Uploaded By</w:delText>
                                            </w:r>
                                          </w:del>
                                        </w:p>
                                      </w:tc>
                                      <w:tc>
                                        <w:tcPr>
                                          <w:tcW w:w="1400" w:type="pct"/>
                                          <w:shd w:val="clear" w:color="auto" w:fill="FFFFCC"/>
                                          <w:vAlign w:val="center"/>
                                          <w:hideMark/>
                                        </w:tcPr>
                                        <w:p w:rsidR="00B9367F" w:rsidRPr="008F0FA5" w:rsidDel="00FA1497" w:rsidRDefault="00B9367F" w:rsidP="00D92571">
                                          <w:pPr>
                                            <w:jc w:val="center"/>
                                            <w:rPr>
                                              <w:del w:id="788" w:author="Lisa Wald" w:date="2016-06-06T15:21:00Z"/>
                                              <w:rFonts w:ascii="Verdana" w:hAnsi="Verdana"/>
                                              <w:sz w:val="20"/>
                                              <w:szCs w:val="20"/>
                                            </w:rPr>
                                          </w:pPr>
                                          <w:del w:id="789" w:author="Lisa Wald" w:date="2016-06-06T15:21:00Z">
                                            <w:r w:rsidRPr="008F0FA5" w:rsidDel="00FA1497">
                                              <w:rPr>
                                                <w:rFonts w:ascii="Verdana" w:hAnsi="Verdana"/>
                                                <w:sz w:val="20"/>
                                                <w:szCs w:val="20"/>
                                              </w:rPr>
                                              <w:delText>Description</w:delText>
                                            </w:r>
                                          </w:del>
                                        </w:p>
                                      </w:tc>
                                    </w:tr>
                                    <w:tr w:rsidR="00B9367F" w:rsidRPr="008F0FA5" w:rsidDel="00FA1497" w:rsidTr="00D92571">
                                      <w:trPr>
                                        <w:tblCellSpacing w:w="7" w:type="dxa"/>
                                        <w:jc w:val="center"/>
                                        <w:del w:id="790"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791" w:author="Lisa Wald" w:date="2016-06-06T15:21:00Z"/>
                                              <w:rFonts w:ascii="Verdana" w:hAnsi="Verdana"/>
                                              <w:sz w:val="20"/>
                                              <w:szCs w:val="20"/>
                                            </w:rPr>
                                          </w:pPr>
                                          <w:del w:id="792" w:author="Lisa Wald" w:date="2016-06-06T15:21:00Z">
                                            <w:r w:rsidRPr="008F0FA5" w:rsidDel="00FA1497">
                                              <w:rPr>
                                                <w:rFonts w:ascii="Verdana" w:hAnsi="Verdana"/>
                                                <w:sz w:val="20"/>
                                                <w:szCs w:val="20"/>
                                              </w:rPr>
                                              <w:delText>No attached document exists.</w:delText>
                                            </w:r>
                                          </w:del>
                                        </w:p>
                                      </w:tc>
                                    </w:tr>
                                    <w:tr w:rsidR="00B9367F" w:rsidRPr="008F0FA5" w:rsidDel="00FA1497" w:rsidTr="00D92571">
                                      <w:trPr>
                                        <w:tblCellSpacing w:w="7" w:type="dxa"/>
                                        <w:jc w:val="center"/>
                                        <w:del w:id="793"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794" w:author="Lisa Wald" w:date="2016-06-06T15:21:00Z"/>
                                              <w:rFonts w:ascii="Verdana" w:hAnsi="Verdana"/>
                                              <w:sz w:val="20"/>
                                              <w:szCs w:val="20"/>
                                            </w:rPr>
                                          </w:pPr>
                                          <w:del w:id="795" w:author="Lisa Wald" w:date="2016-06-06T15:21:00Z">
                                            <w:r w:rsidRPr="008F0FA5" w:rsidDel="00FA1497">
                                              <w:rPr>
                                                <w:rFonts w:ascii="Verdana" w:hAnsi="Verdana"/>
                                                <w:sz w:val="20"/>
                                                <w:szCs w:val="20"/>
                                              </w:rPr>
                                              <w:object w:dxaOrig="225" w:dyaOrig="225">
                                                <v:shape id="_x0000_i2338" type="#_x0000_t75" style="width:34.35pt;height:20.2pt" o:ole="">
                                                  <v:imagedata r:id="rId105" o:title=""/>
                                                </v:shape>
                                                <w:control r:id="rId106" w:name="DefaultOcxName95" w:shapeid="_x0000_i2338"/>
                                              </w:object>
                                            </w:r>
                                          </w:del>
                                        </w:p>
                                      </w:tc>
                                    </w:tr>
                                  </w:tbl>
                                  <w:p w:rsidR="00B9367F" w:rsidRPr="008F0FA5" w:rsidDel="00FA1497" w:rsidRDefault="00B9367F" w:rsidP="00D92571">
                                    <w:pPr>
                                      <w:rPr>
                                        <w:del w:id="796" w:author="Lisa Wald" w:date="2016-06-06T15:21:00Z"/>
                                        <w:rFonts w:ascii="Verdana" w:hAnsi="Verdana"/>
                                        <w:sz w:val="20"/>
                                        <w:szCs w:val="20"/>
                                      </w:rPr>
                                    </w:pPr>
                                  </w:p>
                                </w:tc>
                              </w:tr>
                            </w:tbl>
                            <w:p w:rsidR="00B9367F" w:rsidRPr="008F0FA5" w:rsidDel="00FA1497" w:rsidRDefault="00B9367F" w:rsidP="00D92571">
                              <w:pPr>
                                <w:rPr>
                                  <w:del w:id="797" w:author="Lisa Wald" w:date="2016-06-06T15:21:00Z"/>
                                  <w:rFonts w:ascii="Verdana" w:hAnsi="Verdana"/>
                                  <w:sz w:val="20"/>
                                  <w:szCs w:val="20"/>
                                </w:rPr>
                              </w:pPr>
                            </w:p>
                          </w:tc>
                        </w:tr>
                        <w:tr w:rsidR="00B9367F" w:rsidRPr="008F0FA5" w:rsidDel="00FA1497" w:rsidTr="00D92571">
                          <w:trPr>
                            <w:tblCellSpacing w:w="0" w:type="dxa"/>
                            <w:jc w:val="center"/>
                            <w:del w:id="798"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799" w:author="Lisa Wald" w:date="2016-06-06T15:21:00Z"/>
                                </w:trPr>
                                <w:tc>
                                  <w:tcPr>
                                    <w:tcW w:w="0" w:type="auto"/>
                                    <w:vAlign w:val="center"/>
                                    <w:hideMark/>
                                  </w:tcPr>
                                  <w:p w:rsidR="00B9367F" w:rsidRPr="008F0FA5" w:rsidDel="00FA1497" w:rsidRDefault="00B9367F" w:rsidP="00D92571">
                                    <w:pPr>
                                      <w:rPr>
                                        <w:del w:id="800" w:author="Lisa Wald" w:date="2016-06-06T15:21:00Z"/>
                                        <w:rFonts w:ascii="Verdana" w:hAnsi="Verdana"/>
                                        <w:sz w:val="20"/>
                                        <w:szCs w:val="20"/>
                                      </w:rPr>
                                    </w:pPr>
                                    <w:del w:id="801"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802" w:author="Lisa Wald" w:date="2016-06-06T15:21:00Z"/>
                                        <w:rFonts w:ascii="Verdana" w:hAnsi="Verdana"/>
                                        <w:sz w:val="20"/>
                                        <w:szCs w:val="20"/>
                                      </w:rPr>
                                    </w:pPr>
                                    <w:del w:id="803" w:author="Lisa Wald" w:date="2016-06-06T15:21:00Z">
                                      <w:r w:rsidRPr="008F0FA5" w:rsidDel="00FA1497">
                                        <w:rPr>
                                          <w:rFonts w:ascii="Verdana" w:hAnsi="Verdana"/>
                                          <w:sz w:val="20"/>
                                          <w:szCs w:val="20"/>
                                        </w:rPr>
                                        <w:object w:dxaOrig="225" w:dyaOrig="225">
                                          <v:shape id="_x0000_i2337" type="#_x0000_t75" style="width:28.35pt;height:20.2pt" o:ole="">
                                            <v:imagedata r:id="rId107" o:title=""/>
                                          </v:shape>
                                          <w:control r:id="rId108" w:name="DefaultOcxName102" w:shapeid="_x0000_i2337"/>
                                        </w:object>
                                      </w:r>
                                    </w:del>
                                  </w:p>
                                </w:tc>
                              </w:tr>
                            </w:tbl>
                            <w:p w:rsidR="00B9367F" w:rsidRPr="008F0FA5" w:rsidDel="00FA1497" w:rsidRDefault="00B9367F" w:rsidP="00D92571">
                              <w:pPr>
                                <w:rPr>
                                  <w:del w:id="804"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805"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806" w:author="Lisa Wald" w:date="2016-06-06T15:21:00Z"/>
                                  <w:sz w:val="20"/>
                                  <w:szCs w:val="20"/>
                                </w:rPr>
                              </w:pPr>
                            </w:p>
                          </w:tc>
                        </w:tr>
                        <w:tr w:rsidR="00B9367F" w:rsidRPr="008F0FA5" w:rsidDel="00FA1497" w:rsidTr="00D92571">
                          <w:trPr>
                            <w:tblCellSpacing w:w="0" w:type="dxa"/>
                            <w:jc w:val="center"/>
                            <w:del w:id="807"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808" w:author="Lisa Wald" w:date="2016-06-06T15:21:00Z"/>
                                  <w:rFonts w:ascii="Verdana" w:hAnsi="Verdana"/>
                                  <w:sz w:val="20"/>
                                  <w:szCs w:val="20"/>
                                </w:rPr>
                              </w:pPr>
                              <w:del w:id="809" w:author="Lisa Wald" w:date="2016-06-06T15:21:00Z">
                                <w:r w:rsidRPr="008F0FA5" w:rsidDel="00FA1497">
                                  <w:rPr>
                                    <w:rFonts w:ascii="Verdana" w:hAnsi="Verdana"/>
                                    <w:b/>
                                    <w:bCs/>
                                    <w:sz w:val="20"/>
                                    <w:szCs w:val="20"/>
                                  </w:rPr>
                                  <w:delText>12b.</w:delText>
                                </w:r>
                                <w:r w:rsidRPr="008F0FA5" w:rsidDel="00FA1497">
                                  <w:rPr>
                                    <w:rFonts w:ascii="Verdana" w:hAnsi="Verdana"/>
                                    <w:sz w:val="20"/>
                                    <w:szCs w:val="20"/>
                                  </w:rPr>
                                  <w:delText xml:space="preserve"> If the proposed service will be provided via a </w:delText>
                                </w:r>
                                <w:r w:rsidRPr="008F0FA5" w:rsidDel="00FA1497">
                                  <w:rPr>
                                    <w:rFonts w:ascii="Verdana" w:hAnsi="Verdana"/>
                                    <w:b/>
                                    <w:bCs/>
                                    <w:sz w:val="20"/>
                                    <w:szCs w:val="20"/>
                                  </w:rPr>
                                  <w:delText>Formal Written Referral Arrangement (Form 5A, Column III)</w:delText>
                                </w:r>
                                <w:r w:rsidRPr="008F0FA5" w:rsidDel="00FA1497">
                                  <w:rPr>
                                    <w:rFonts w:ascii="Verdana" w:hAnsi="Verdana"/>
                                    <w:sz w:val="20"/>
                                    <w:szCs w:val="20"/>
                                  </w:rPr>
                                  <w:delText xml:space="preserve"> where the actual service is provided and paid/billed for by another entity (the referral provider) and thus the service itself is NOT included in the health center's scope of project but the establishment of the actual referral arrangement and any follow-up care provided by the health center subsequent to the referral are included in scope – is the proposed referred service:</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sz w:val="20"/>
                                    <w:szCs w:val="20"/>
                                  </w:rPr>
                                  <w:lastRenderedPageBreak/>
                                  <w:delText xml:space="preserve">Documented via an MOU, MOA, or other formal agreement that at a minimum describes the manner by which the referral will be made and managed, and the process for tracking and referring patients back to the health center for appropriate follow-up care? </w:delText>
                                </w:r>
                              </w:del>
                            </w:p>
                          </w:tc>
                        </w:tr>
                        <w:tr w:rsidR="00B9367F" w:rsidRPr="008F0FA5" w:rsidDel="00FA1497" w:rsidTr="00D92571">
                          <w:trPr>
                            <w:tblCellSpacing w:w="0" w:type="dxa"/>
                            <w:jc w:val="center"/>
                            <w:del w:id="81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811" w:author="Lisa Wald" w:date="2016-06-06T15:21:00Z"/>
                                  <w:rFonts w:ascii="Verdana" w:hAnsi="Verdana"/>
                                  <w:sz w:val="20"/>
                                  <w:szCs w:val="20"/>
                                </w:rPr>
                              </w:pPr>
                            </w:p>
                          </w:tc>
                        </w:tr>
                        <w:tr w:rsidR="00B9367F" w:rsidRPr="008F0FA5" w:rsidDel="00FA1497" w:rsidTr="00D92571">
                          <w:trPr>
                            <w:tblCellSpacing w:w="0" w:type="dxa"/>
                            <w:jc w:val="center"/>
                            <w:del w:id="812"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813" w:author="Lisa Wald" w:date="2016-06-06T15:21:00Z"/>
                                </w:trPr>
                                <w:tc>
                                  <w:tcPr>
                                    <w:tcW w:w="0" w:type="auto"/>
                                    <w:vAlign w:val="center"/>
                                    <w:hideMark/>
                                  </w:tcPr>
                                  <w:p w:rsidR="00B9367F" w:rsidRPr="008F0FA5" w:rsidDel="00FA1497" w:rsidRDefault="00B9367F" w:rsidP="00D92571">
                                    <w:pPr>
                                      <w:rPr>
                                        <w:del w:id="814" w:author="Lisa Wald" w:date="2016-06-06T15:21:00Z"/>
                                        <w:rFonts w:ascii="Verdana" w:hAnsi="Verdana"/>
                                        <w:sz w:val="20"/>
                                        <w:szCs w:val="20"/>
                                      </w:rPr>
                                    </w:pPr>
                                    <w:del w:id="815" w:author="Lisa Wald" w:date="2016-06-06T15:21:00Z">
                                      <w:r w:rsidRPr="008F0FA5" w:rsidDel="00FA1497">
                                        <w:rPr>
                                          <w:rFonts w:ascii="Verdana" w:hAnsi="Verdana"/>
                                          <w:sz w:val="20"/>
                                          <w:szCs w:val="20"/>
                                        </w:rPr>
                                        <w:object w:dxaOrig="225" w:dyaOrig="225">
                                          <v:shape id="_x0000_i2336" type="#_x0000_t75" style="width:18pt;height:15.8pt" o:ole="">
                                            <v:imagedata r:id="rId39" o:title=""/>
                                          </v:shape>
                                          <w:control r:id="rId109" w:name="DefaultOcxName103" w:shapeid="_x0000_i2336"/>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816" w:author="Lisa Wald" w:date="2016-06-06T15:21:00Z"/>
                                        <w:rFonts w:ascii="Verdana" w:hAnsi="Verdana"/>
                                        <w:sz w:val="20"/>
                                        <w:szCs w:val="20"/>
                                      </w:rPr>
                                    </w:pPr>
                                    <w:del w:id="817" w:author="Lisa Wald" w:date="2016-06-06T15:21:00Z">
                                      <w:r w:rsidRPr="008F0FA5" w:rsidDel="00FA1497">
                                        <w:rPr>
                                          <w:rFonts w:ascii="Verdana" w:hAnsi="Verdana"/>
                                          <w:sz w:val="20"/>
                                          <w:szCs w:val="20"/>
                                        </w:rPr>
                                        <w:object w:dxaOrig="225" w:dyaOrig="225">
                                          <v:shape id="_x0000_i2335" type="#_x0000_t75" style="width:18pt;height:15.8pt" o:ole="">
                                            <v:imagedata r:id="rId39" o:title=""/>
                                          </v:shape>
                                          <w:control r:id="rId110" w:name="DefaultOcxName104" w:shapeid="_x0000_i2335"/>
                                        </w:object>
                                      </w:r>
                                      <w:r w:rsidRPr="008F0FA5" w:rsidDel="00FA1497">
                                        <w:rPr>
                                          <w:rFonts w:ascii="Verdana" w:hAnsi="Verdana"/>
                                          <w:sz w:val="20"/>
                                          <w:szCs w:val="20"/>
                                        </w:rPr>
                                        <w:delText>No</w:delText>
                                      </w:r>
                                    </w:del>
                                  </w:p>
                                </w:tc>
                              </w:tr>
                            </w:tbl>
                            <w:p w:rsidR="00B9367F" w:rsidRPr="008F0FA5" w:rsidDel="00FA1497" w:rsidRDefault="00B9367F" w:rsidP="00D92571">
                              <w:pPr>
                                <w:rPr>
                                  <w:del w:id="818" w:author="Lisa Wald" w:date="2016-06-06T15:21:00Z"/>
                                  <w:rFonts w:ascii="Verdana" w:hAnsi="Verdana"/>
                                  <w:sz w:val="20"/>
                                  <w:szCs w:val="20"/>
                                </w:rPr>
                              </w:pPr>
                            </w:p>
                          </w:tc>
                        </w:tr>
                        <w:tr w:rsidR="00B9367F" w:rsidRPr="008F0FA5" w:rsidDel="00FA1497" w:rsidTr="00D92571">
                          <w:trPr>
                            <w:tblCellSpacing w:w="0" w:type="dxa"/>
                            <w:jc w:val="center"/>
                            <w:del w:id="819"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820" w:author="Lisa Wald" w:date="2016-06-06T15:21:00Z"/>
                                  <w:rFonts w:ascii="Verdana" w:hAnsi="Verdana"/>
                                  <w:sz w:val="20"/>
                                  <w:szCs w:val="20"/>
                                </w:rPr>
                              </w:pPr>
                              <w:del w:id="821"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34" type="#_x0000_t75" style="width:132.55pt;height:66.55pt" o:ole="">
                                      <v:imagedata r:id="rId18" o:title=""/>
                                    </v:shape>
                                    <w:control r:id="rId111" w:name="DefaultOcxName105" w:shapeid="_x0000_i2334"/>
                                  </w:object>
                                </w:r>
                              </w:del>
                            </w:p>
                          </w:tc>
                        </w:tr>
                        <w:tr w:rsidR="00B9367F" w:rsidRPr="008F0FA5" w:rsidDel="00FA1497" w:rsidTr="00D92571">
                          <w:trPr>
                            <w:tblCellSpacing w:w="0" w:type="dxa"/>
                            <w:jc w:val="center"/>
                            <w:del w:id="822"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823" w:author="Lisa Wald" w:date="2016-06-06T15:21:00Z"/>
                                  <w:rFonts w:ascii="Verdana" w:hAnsi="Verdana"/>
                                  <w:sz w:val="20"/>
                                  <w:szCs w:val="20"/>
                                </w:rPr>
                              </w:pPr>
                              <w:del w:id="824" w:author="Lisa Wald" w:date="2016-06-06T15:21:00Z">
                                <w:r w:rsidRPr="008F0FA5" w:rsidDel="00FA1497">
                                  <w:rPr>
                                    <w:rFonts w:ascii="Verdana" w:hAnsi="Verdana"/>
                                    <w:sz w:val="20"/>
                                    <w:szCs w:val="20"/>
                                  </w:rPr>
                                  <w:delText xml:space="preserve">List Page #(s): </w:delText>
                                </w:r>
                                <w:r w:rsidRPr="008F0FA5" w:rsidDel="00FA1497">
                                  <w:rPr>
                                    <w:rFonts w:ascii="Verdana" w:hAnsi="Verdana"/>
                                    <w:sz w:val="20"/>
                                    <w:szCs w:val="20"/>
                                  </w:rPr>
                                  <w:object w:dxaOrig="225" w:dyaOrig="225">
                                    <v:shape id="_x0000_i2333" type="#_x0000_t75" style="width:51.8pt;height:18pt" o:ole="">
                                      <v:imagedata r:id="rId8" o:title=""/>
                                    </v:shape>
                                    <w:control r:id="rId112" w:name="DefaultOcxName106" w:shapeid="_x0000_i2333"/>
                                  </w:object>
                                </w:r>
                              </w:del>
                            </w:p>
                          </w:tc>
                        </w:tr>
                        <w:tr w:rsidR="00B9367F" w:rsidRPr="008F0FA5" w:rsidDel="00FA1497" w:rsidTr="00D92571">
                          <w:trPr>
                            <w:tblCellSpacing w:w="0" w:type="dxa"/>
                            <w:jc w:val="center"/>
                            <w:del w:id="825"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826" w:author="Lisa Wald" w:date="2016-06-06T15:21:00Z"/>
                                  <w:rFonts w:ascii="Verdana" w:hAnsi="Verdana"/>
                                  <w:sz w:val="20"/>
                                  <w:szCs w:val="20"/>
                                </w:rPr>
                              </w:pPr>
                              <w:del w:id="827" w:author="Lisa Wald" w:date="2016-06-06T15:21:00Z">
                                <w:r w:rsidRPr="008F0FA5" w:rsidDel="00FA1497">
                                  <w:rPr>
                                    <w:rFonts w:ascii="Verdana" w:hAnsi="Verdana"/>
                                    <w:sz w:val="20"/>
                                    <w:szCs w:val="20"/>
                                  </w:rPr>
                                  <w:delText xml:space="preserve">Available equally to all health center patients, regardless of ability to pay? </w:delText>
                                </w:r>
                              </w:del>
                            </w:p>
                          </w:tc>
                        </w:tr>
                        <w:tr w:rsidR="00B9367F" w:rsidRPr="008F0FA5" w:rsidDel="00FA1497" w:rsidTr="00D92571">
                          <w:trPr>
                            <w:tblCellSpacing w:w="0" w:type="dxa"/>
                            <w:jc w:val="center"/>
                            <w:del w:id="828"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829" w:author="Lisa Wald" w:date="2016-06-06T15:21:00Z"/>
                                  <w:rFonts w:ascii="Verdana" w:hAnsi="Verdana"/>
                                  <w:sz w:val="20"/>
                                  <w:szCs w:val="20"/>
                                </w:rPr>
                              </w:pPr>
                            </w:p>
                          </w:tc>
                        </w:tr>
                        <w:tr w:rsidR="00B9367F" w:rsidRPr="008F0FA5" w:rsidDel="00FA1497" w:rsidTr="00D92571">
                          <w:trPr>
                            <w:tblCellSpacing w:w="0" w:type="dxa"/>
                            <w:jc w:val="center"/>
                            <w:del w:id="83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831" w:author="Lisa Wald" w:date="2016-06-06T15:21:00Z"/>
                                </w:trPr>
                                <w:tc>
                                  <w:tcPr>
                                    <w:tcW w:w="0" w:type="auto"/>
                                    <w:vAlign w:val="center"/>
                                    <w:hideMark/>
                                  </w:tcPr>
                                  <w:p w:rsidR="00B9367F" w:rsidRPr="008F0FA5" w:rsidDel="00FA1497" w:rsidRDefault="00B9367F" w:rsidP="00D92571">
                                    <w:pPr>
                                      <w:rPr>
                                        <w:del w:id="832" w:author="Lisa Wald" w:date="2016-06-06T15:21:00Z"/>
                                        <w:rFonts w:ascii="Verdana" w:hAnsi="Verdana"/>
                                        <w:sz w:val="20"/>
                                        <w:szCs w:val="20"/>
                                      </w:rPr>
                                    </w:pPr>
                                    <w:del w:id="833" w:author="Lisa Wald" w:date="2016-06-06T15:21:00Z">
                                      <w:r w:rsidRPr="008F0FA5" w:rsidDel="00FA1497">
                                        <w:rPr>
                                          <w:rFonts w:ascii="Verdana" w:hAnsi="Verdana"/>
                                          <w:sz w:val="20"/>
                                          <w:szCs w:val="20"/>
                                        </w:rPr>
                                        <w:object w:dxaOrig="225" w:dyaOrig="225">
                                          <v:shape id="_x0000_i2332" type="#_x0000_t75" style="width:18pt;height:15.8pt" o:ole="">
                                            <v:imagedata r:id="rId39" o:title=""/>
                                          </v:shape>
                                          <w:control r:id="rId113" w:name="DefaultOcxName107" w:shapeid="_x0000_i2332"/>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834" w:author="Lisa Wald" w:date="2016-06-06T15:21:00Z"/>
                                        <w:rFonts w:ascii="Verdana" w:hAnsi="Verdana"/>
                                        <w:sz w:val="20"/>
                                        <w:szCs w:val="20"/>
                                      </w:rPr>
                                    </w:pPr>
                                    <w:del w:id="835" w:author="Lisa Wald" w:date="2016-06-06T15:21:00Z">
                                      <w:r w:rsidRPr="008F0FA5" w:rsidDel="00FA1497">
                                        <w:rPr>
                                          <w:rFonts w:ascii="Verdana" w:hAnsi="Verdana"/>
                                          <w:sz w:val="20"/>
                                          <w:szCs w:val="20"/>
                                        </w:rPr>
                                        <w:object w:dxaOrig="225" w:dyaOrig="225">
                                          <v:shape id="_x0000_i2331" type="#_x0000_t75" style="width:18pt;height:15.8pt" o:ole="">
                                            <v:imagedata r:id="rId39" o:title=""/>
                                          </v:shape>
                                          <w:control r:id="rId114" w:name="DefaultOcxName108" w:shapeid="_x0000_i2331"/>
                                        </w:object>
                                      </w:r>
                                      <w:r w:rsidRPr="008F0FA5" w:rsidDel="00FA1497">
                                        <w:rPr>
                                          <w:rFonts w:ascii="Verdana" w:hAnsi="Verdana"/>
                                          <w:sz w:val="20"/>
                                          <w:szCs w:val="20"/>
                                        </w:rPr>
                                        <w:delText>No</w:delText>
                                      </w:r>
                                    </w:del>
                                  </w:p>
                                </w:tc>
                              </w:tr>
                            </w:tbl>
                            <w:p w:rsidR="00B9367F" w:rsidRPr="008F0FA5" w:rsidDel="00FA1497" w:rsidRDefault="00B9367F" w:rsidP="00D92571">
                              <w:pPr>
                                <w:rPr>
                                  <w:del w:id="836" w:author="Lisa Wald" w:date="2016-06-06T15:21:00Z"/>
                                  <w:rFonts w:ascii="Verdana" w:hAnsi="Verdana"/>
                                  <w:sz w:val="20"/>
                                  <w:szCs w:val="20"/>
                                </w:rPr>
                              </w:pPr>
                            </w:p>
                          </w:tc>
                        </w:tr>
                        <w:tr w:rsidR="00B9367F" w:rsidRPr="008F0FA5" w:rsidDel="00FA1497" w:rsidTr="00D92571">
                          <w:trPr>
                            <w:tblCellSpacing w:w="0" w:type="dxa"/>
                            <w:jc w:val="center"/>
                            <w:del w:id="837"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838" w:author="Lisa Wald" w:date="2016-06-06T15:21:00Z"/>
                                  <w:rFonts w:ascii="Verdana" w:hAnsi="Verdana"/>
                                  <w:sz w:val="20"/>
                                  <w:szCs w:val="20"/>
                                </w:rPr>
                              </w:pPr>
                              <w:del w:id="839" w:author="Lisa Wald" w:date="2016-06-06T15:21:00Z">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30" type="#_x0000_t75" style="width:132.55pt;height:66.55pt" o:ole="">
                                      <v:imagedata r:id="rId18" o:title=""/>
                                    </v:shape>
                                    <w:control r:id="rId115" w:name="DefaultOcxName109" w:shapeid="_x0000_i2330"/>
                                  </w:object>
                                </w:r>
                              </w:del>
                            </w:p>
                          </w:tc>
                        </w:tr>
                        <w:tr w:rsidR="00B9367F" w:rsidRPr="008F0FA5" w:rsidDel="00FA1497" w:rsidTr="00D92571">
                          <w:trPr>
                            <w:tblCellSpacing w:w="0" w:type="dxa"/>
                            <w:jc w:val="center"/>
                            <w:del w:id="840"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spacing w:after="240"/>
                                <w:rPr>
                                  <w:del w:id="841" w:author="Lisa Wald" w:date="2016-06-06T15:21:00Z"/>
                                  <w:rFonts w:ascii="Verdana" w:hAnsi="Verdana"/>
                                  <w:sz w:val="20"/>
                                  <w:szCs w:val="20"/>
                                </w:rPr>
                              </w:pPr>
                              <w:del w:id="842" w:author="Lisa Wald" w:date="2016-06-06T15:21:00Z">
                                <w:r w:rsidRPr="008F0FA5" w:rsidDel="00FA1497">
                                  <w:rPr>
                                    <w:rFonts w:ascii="Verdana" w:hAnsi="Verdana"/>
                                    <w:sz w:val="20"/>
                                    <w:szCs w:val="20"/>
                                  </w:rPr>
                                  <w:delText xml:space="preserve">List Page #(s): </w:delText>
                                </w:r>
                                <w:r w:rsidRPr="008F0FA5" w:rsidDel="00FA1497">
                                  <w:rPr>
                                    <w:rFonts w:ascii="Verdana" w:hAnsi="Verdana"/>
                                    <w:sz w:val="20"/>
                                    <w:szCs w:val="20"/>
                                  </w:rPr>
                                  <w:object w:dxaOrig="225" w:dyaOrig="225">
                                    <v:shape id="_x0000_i2329" type="#_x0000_t75" style="width:51.8pt;height:18pt" o:ole="">
                                      <v:imagedata r:id="rId8" o:title=""/>
                                    </v:shape>
                                    <w:control r:id="rId116" w:name="DefaultOcxName110" w:shapeid="_x0000_i2329"/>
                                  </w:object>
                                </w:r>
                              </w:del>
                            </w:p>
                          </w:tc>
                        </w:tr>
                        <w:tr w:rsidR="00B9367F" w:rsidRPr="008F0FA5" w:rsidDel="00FA1497" w:rsidTr="00D92571">
                          <w:trPr>
                            <w:tblCellSpacing w:w="0" w:type="dxa"/>
                            <w:jc w:val="center"/>
                            <w:del w:id="843"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844" w:author="Lisa Wald" w:date="2016-06-06T15:21:00Z"/>
                                  <w:rFonts w:ascii="Verdana" w:hAnsi="Verdana"/>
                                  <w:sz w:val="20"/>
                                  <w:szCs w:val="20"/>
                                </w:rPr>
                              </w:pPr>
                            </w:p>
                          </w:tc>
                        </w:tr>
                        <w:tr w:rsidR="00B9367F" w:rsidRPr="008F0FA5" w:rsidDel="00FA1497" w:rsidTr="00D92571">
                          <w:trPr>
                            <w:tblCellSpacing w:w="0" w:type="dxa"/>
                            <w:jc w:val="center"/>
                            <w:del w:id="845"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rPr>
                                  <w:del w:id="846" w:author="Lisa Wald" w:date="2016-06-06T15:21:00Z"/>
                                  <w:rFonts w:ascii="Verdana" w:hAnsi="Verdana"/>
                                  <w:b/>
                                  <w:bCs/>
                                  <w:sz w:val="20"/>
                                  <w:szCs w:val="20"/>
                                </w:rPr>
                              </w:pPr>
                              <w:del w:id="847" w:author="Lisa Wald" w:date="2016-06-06T15:21:00Z">
                                <w:r w:rsidRPr="008F0FA5" w:rsidDel="00FA1497">
                                  <w:rPr>
                                    <w:rFonts w:ascii="Verdana" w:hAnsi="Verdana"/>
                                    <w:b/>
                                    <w:bCs/>
                                    <w:sz w:val="20"/>
                                    <w:szCs w:val="20"/>
                                  </w:rPr>
                                  <w:lastRenderedPageBreak/>
                                  <w:delText xml:space="preserve">Attach the referral arrangement documentation (draft documents are acceptable) here. </w:delText>
                                </w:r>
                              </w:del>
                            </w:p>
                            <w:tbl>
                              <w:tblPr>
                                <w:tblW w:w="4750" w:type="pct"/>
                                <w:jc w:val="center"/>
                                <w:tblCellMar>
                                  <w:left w:w="0" w:type="dxa"/>
                                  <w:right w:w="0" w:type="dxa"/>
                                </w:tblCellMar>
                                <w:tblLook w:val="04A0" w:firstRow="1" w:lastRow="0" w:firstColumn="1" w:lastColumn="0" w:noHBand="0" w:noVBand="1"/>
                              </w:tblPr>
                              <w:tblGrid>
                                <w:gridCol w:w="11910"/>
                              </w:tblGrid>
                              <w:tr w:rsidR="00B9367F" w:rsidRPr="008F0FA5" w:rsidDel="00FA1497" w:rsidTr="00D92571">
                                <w:trPr>
                                  <w:jc w:val="center"/>
                                  <w:del w:id="848" w:author="Lisa Wald" w:date="2016-06-06T15:21:00Z"/>
                                </w:trPr>
                                <w:tc>
                                  <w:tcPr>
                                    <w:tcW w:w="0" w:type="auto"/>
                                    <w:shd w:val="clear" w:color="auto" w:fill="FFFFFF"/>
                                    <w:vAlign w:val="center"/>
                                    <w:hideMark/>
                                  </w:tcPr>
                                  <w:p w:rsidR="00B9367F" w:rsidRPr="008F0FA5" w:rsidDel="00FA1497" w:rsidRDefault="00B9367F" w:rsidP="00D92571">
                                    <w:pPr>
                                      <w:rPr>
                                        <w:del w:id="849" w:author="Lisa Wald" w:date="2016-06-06T15:21:00Z"/>
                                        <w:rFonts w:ascii="Verdana" w:hAnsi="Verdana"/>
                                        <w:sz w:val="20"/>
                                        <w:szCs w:val="20"/>
                                      </w:rPr>
                                    </w:pPr>
                                  </w:p>
                                </w:tc>
                              </w:tr>
                            </w:tbl>
                            <w:p w:rsidR="00B9367F" w:rsidRPr="008F0FA5" w:rsidDel="00FA1497" w:rsidRDefault="00B9367F" w:rsidP="00D92571">
                              <w:pPr>
                                <w:rPr>
                                  <w:del w:id="850" w:author="Lisa Wald" w:date="2016-06-06T15:21:00Z"/>
                                  <w:rFonts w:ascii="Verdana" w:hAnsi="Verdana"/>
                                  <w:b/>
                                  <w:bCs/>
                                  <w:vanish/>
                                  <w:sz w:val="20"/>
                                  <w:szCs w:val="20"/>
                                </w:rPr>
                              </w:pPr>
                            </w:p>
                            <w:tbl>
                              <w:tblPr>
                                <w:tblW w:w="4750" w:type="pct"/>
                                <w:jc w:val="center"/>
                                <w:tblCellMar>
                                  <w:left w:w="0" w:type="dxa"/>
                                  <w:right w:w="0" w:type="dxa"/>
                                </w:tblCellMar>
                                <w:tblLook w:val="04A0" w:firstRow="1" w:lastRow="0" w:firstColumn="1" w:lastColumn="0" w:noHBand="0" w:noVBand="1"/>
                              </w:tblPr>
                              <w:tblGrid>
                                <w:gridCol w:w="11910"/>
                              </w:tblGrid>
                              <w:tr w:rsidR="00B9367F" w:rsidRPr="008F0FA5" w:rsidDel="00FA1497" w:rsidTr="00D92571">
                                <w:trPr>
                                  <w:jc w:val="center"/>
                                  <w:del w:id="851" w:author="Lisa Wald" w:date="2016-06-06T15:21: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744"/>
                                      <w:gridCol w:w="1758"/>
                                      <w:gridCol w:w="2702"/>
                                      <w:gridCol w:w="1050"/>
                                      <w:gridCol w:w="2349"/>
                                      <w:gridCol w:w="3301"/>
                                    </w:tblGrid>
                                    <w:tr w:rsidR="00B9367F" w:rsidRPr="008F0FA5" w:rsidDel="00FA1497" w:rsidTr="00D92571">
                                      <w:trPr>
                                        <w:tblCellSpacing w:w="7" w:type="dxa"/>
                                        <w:jc w:val="center"/>
                                        <w:del w:id="852" w:author="Lisa Wald" w:date="2016-06-06T15:21:00Z"/>
                                      </w:trPr>
                                      <w:tc>
                                        <w:tcPr>
                                          <w:tcW w:w="0" w:type="auto"/>
                                          <w:gridSpan w:val="6"/>
                                          <w:shd w:val="clear" w:color="auto" w:fill="CCCCCC"/>
                                          <w:vAlign w:val="center"/>
                                          <w:hideMark/>
                                        </w:tcPr>
                                        <w:p w:rsidR="00B9367F" w:rsidRPr="008F0FA5" w:rsidDel="00FA1497" w:rsidRDefault="00B9367F" w:rsidP="00D92571">
                                          <w:pPr>
                                            <w:rPr>
                                              <w:del w:id="853" w:author="Lisa Wald" w:date="2016-06-06T15:21:00Z"/>
                                              <w:rFonts w:ascii="Verdana" w:hAnsi="Verdana"/>
                                              <w:b/>
                                              <w:bCs/>
                                              <w:sz w:val="20"/>
                                              <w:szCs w:val="20"/>
                                            </w:rPr>
                                          </w:pPr>
                                          <w:del w:id="854" w:author="Lisa Wald" w:date="2016-06-06T15:21:00Z">
                                            <w:r w:rsidRPr="008F0FA5" w:rsidDel="00FA1497">
                                              <w:rPr>
                                                <w:rFonts w:ascii="Verdana" w:hAnsi="Verdana"/>
                                                <w:b/>
                                                <w:bCs/>
                                                <w:sz w:val="20"/>
                                                <w:szCs w:val="20"/>
                                              </w:rPr>
                                              <w:delText>Service Delivery Method and Location B (Maximum 6 attachments)</w:delText>
                                            </w:r>
                                          </w:del>
                                        </w:p>
                                      </w:tc>
                                    </w:tr>
                                    <w:tr w:rsidR="00B9367F" w:rsidRPr="008F0FA5" w:rsidDel="00FA1497" w:rsidTr="00D92571">
                                      <w:trPr>
                                        <w:tblCellSpacing w:w="7" w:type="dxa"/>
                                        <w:jc w:val="center"/>
                                        <w:del w:id="855" w:author="Lisa Wald" w:date="2016-06-06T15:21:00Z"/>
                                      </w:trPr>
                                      <w:tc>
                                        <w:tcPr>
                                          <w:tcW w:w="250" w:type="pct"/>
                                          <w:shd w:val="clear" w:color="auto" w:fill="FFFFCC"/>
                                          <w:vAlign w:val="center"/>
                                          <w:hideMark/>
                                        </w:tcPr>
                                        <w:p w:rsidR="00B9367F" w:rsidRPr="008F0FA5" w:rsidDel="00FA1497" w:rsidRDefault="00B9367F" w:rsidP="00D92571">
                                          <w:pPr>
                                            <w:jc w:val="center"/>
                                            <w:rPr>
                                              <w:del w:id="856" w:author="Lisa Wald" w:date="2016-06-06T15:21:00Z"/>
                                              <w:rFonts w:ascii="Verdana" w:hAnsi="Verdana"/>
                                              <w:sz w:val="20"/>
                                              <w:szCs w:val="20"/>
                                            </w:rPr>
                                          </w:pPr>
                                          <w:del w:id="857" w:author="Lisa Wald" w:date="2016-06-06T15:21:00Z">
                                            <w:r w:rsidRPr="008F0FA5" w:rsidDel="00FA1497">
                                              <w:rPr>
                                                <w:rFonts w:ascii="Verdana" w:hAnsi="Verdana"/>
                                                <w:sz w:val="20"/>
                                                <w:szCs w:val="20"/>
                                              </w:rPr>
                                              <w:delText>Select</w:delText>
                                            </w:r>
                                          </w:del>
                                        </w:p>
                                      </w:tc>
                                      <w:tc>
                                        <w:tcPr>
                                          <w:tcW w:w="750" w:type="pct"/>
                                          <w:shd w:val="clear" w:color="auto" w:fill="FFFFCC"/>
                                          <w:vAlign w:val="center"/>
                                          <w:hideMark/>
                                        </w:tcPr>
                                        <w:p w:rsidR="00B9367F" w:rsidRPr="008F0FA5" w:rsidDel="00FA1497" w:rsidRDefault="00B9367F" w:rsidP="00D92571">
                                          <w:pPr>
                                            <w:jc w:val="center"/>
                                            <w:rPr>
                                              <w:del w:id="858" w:author="Lisa Wald" w:date="2016-06-06T15:21:00Z"/>
                                              <w:rFonts w:ascii="Verdana" w:hAnsi="Verdana"/>
                                              <w:sz w:val="20"/>
                                              <w:szCs w:val="20"/>
                                            </w:rPr>
                                          </w:pPr>
                                          <w:del w:id="859" w:author="Lisa Wald" w:date="2016-06-06T15:21:00Z">
                                            <w:r w:rsidRPr="008F0FA5" w:rsidDel="00FA1497">
                                              <w:rPr>
                                                <w:rFonts w:ascii="Verdana" w:hAnsi="Verdana"/>
                                                <w:sz w:val="20"/>
                                                <w:szCs w:val="20"/>
                                              </w:rPr>
                                              <w:delText>Purpose</w:delText>
                                            </w:r>
                                          </w:del>
                                        </w:p>
                                      </w:tc>
                                      <w:tc>
                                        <w:tcPr>
                                          <w:tcW w:w="1150" w:type="pct"/>
                                          <w:shd w:val="clear" w:color="auto" w:fill="FFFFCC"/>
                                          <w:vAlign w:val="center"/>
                                          <w:hideMark/>
                                        </w:tcPr>
                                        <w:p w:rsidR="00B9367F" w:rsidRPr="008F0FA5" w:rsidDel="00FA1497" w:rsidRDefault="00B9367F" w:rsidP="00D92571">
                                          <w:pPr>
                                            <w:jc w:val="center"/>
                                            <w:rPr>
                                              <w:del w:id="860" w:author="Lisa Wald" w:date="2016-06-06T15:21:00Z"/>
                                              <w:rFonts w:ascii="Verdana" w:hAnsi="Verdana"/>
                                              <w:sz w:val="20"/>
                                              <w:szCs w:val="20"/>
                                            </w:rPr>
                                          </w:pPr>
                                          <w:del w:id="861" w:author="Lisa Wald" w:date="2016-06-06T15:21:00Z">
                                            <w:r w:rsidRPr="008F0FA5" w:rsidDel="00FA1497">
                                              <w:rPr>
                                                <w:rFonts w:ascii="Verdana" w:hAnsi="Verdana"/>
                                                <w:sz w:val="20"/>
                                                <w:szCs w:val="20"/>
                                              </w:rPr>
                                              <w:delText>Document Name</w:delText>
                                            </w:r>
                                          </w:del>
                                        </w:p>
                                      </w:tc>
                                      <w:tc>
                                        <w:tcPr>
                                          <w:tcW w:w="450" w:type="pct"/>
                                          <w:shd w:val="clear" w:color="auto" w:fill="FFFFCC"/>
                                          <w:vAlign w:val="center"/>
                                          <w:hideMark/>
                                        </w:tcPr>
                                        <w:p w:rsidR="00B9367F" w:rsidRPr="008F0FA5" w:rsidDel="00FA1497" w:rsidRDefault="00B9367F" w:rsidP="00D92571">
                                          <w:pPr>
                                            <w:jc w:val="center"/>
                                            <w:rPr>
                                              <w:del w:id="862" w:author="Lisa Wald" w:date="2016-06-06T15:21:00Z"/>
                                              <w:rFonts w:ascii="Verdana" w:hAnsi="Verdana"/>
                                              <w:sz w:val="20"/>
                                              <w:szCs w:val="20"/>
                                            </w:rPr>
                                          </w:pPr>
                                          <w:del w:id="863" w:author="Lisa Wald" w:date="2016-06-06T15:21:00Z">
                                            <w:r w:rsidRPr="008F0FA5" w:rsidDel="00FA1497">
                                              <w:rPr>
                                                <w:rFonts w:ascii="Verdana" w:hAnsi="Verdana"/>
                                                <w:sz w:val="20"/>
                                                <w:szCs w:val="20"/>
                                              </w:rPr>
                                              <w:delText>Size</w:delText>
                                            </w:r>
                                          </w:del>
                                        </w:p>
                                      </w:tc>
                                      <w:tc>
                                        <w:tcPr>
                                          <w:tcW w:w="1000" w:type="pct"/>
                                          <w:shd w:val="clear" w:color="auto" w:fill="FFFFCC"/>
                                          <w:vAlign w:val="center"/>
                                          <w:hideMark/>
                                        </w:tcPr>
                                        <w:p w:rsidR="00B9367F" w:rsidRPr="008F0FA5" w:rsidDel="00FA1497" w:rsidRDefault="00B9367F" w:rsidP="00D92571">
                                          <w:pPr>
                                            <w:jc w:val="center"/>
                                            <w:rPr>
                                              <w:del w:id="864" w:author="Lisa Wald" w:date="2016-06-06T15:21:00Z"/>
                                              <w:rFonts w:ascii="Verdana" w:hAnsi="Verdana"/>
                                              <w:sz w:val="20"/>
                                              <w:szCs w:val="20"/>
                                            </w:rPr>
                                          </w:pPr>
                                          <w:del w:id="865" w:author="Lisa Wald" w:date="2016-06-06T15:21:00Z">
                                            <w:r w:rsidRPr="008F0FA5" w:rsidDel="00FA1497">
                                              <w:rPr>
                                                <w:rFonts w:ascii="Verdana" w:hAnsi="Verdana"/>
                                                <w:sz w:val="20"/>
                                                <w:szCs w:val="20"/>
                                              </w:rPr>
                                              <w:delText>Uploaded By</w:delText>
                                            </w:r>
                                          </w:del>
                                        </w:p>
                                      </w:tc>
                                      <w:tc>
                                        <w:tcPr>
                                          <w:tcW w:w="1400" w:type="pct"/>
                                          <w:shd w:val="clear" w:color="auto" w:fill="FFFFCC"/>
                                          <w:vAlign w:val="center"/>
                                          <w:hideMark/>
                                        </w:tcPr>
                                        <w:p w:rsidR="00B9367F" w:rsidRPr="008F0FA5" w:rsidDel="00FA1497" w:rsidRDefault="00B9367F" w:rsidP="00D92571">
                                          <w:pPr>
                                            <w:jc w:val="center"/>
                                            <w:rPr>
                                              <w:del w:id="866" w:author="Lisa Wald" w:date="2016-06-06T15:21:00Z"/>
                                              <w:rFonts w:ascii="Verdana" w:hAnsi="Verdana"/>
                                              <w:sz w:val="20"/>
                                              <w:szCs w:val="20"/>
                                            </w:rPr>
                                          </w:pPr>
                                          <w:del w:id="867" w:author="Lisa Wald" w:date="2016-06-06T15:21:00Z">
                                            <w:r w:rsidRPr="008F0FA5" w:rsidDel="00FA1497">
                                              <w:rPr>
                                                <w:rFonts w:ascii="Verdana" w:hAnsi="Verdana"/>
                                                <w:sz w:val="20"/>
                                                <w:szCs w:val="20"/>
                                              </w:rPr>
                                              <w:delText>Description</w:delText>
                                            </w:r>
                                          </w:del>
                                        </w:p>
                                      </w:tc>
                                    </w:tr>
                                    <w:tr w:rsidR="00B9367F" w:rsidRPr="008F0FA5" w:rsidDel="00FA1497" w:rsidTr="00D92571">
                                      <w:trPr>
                                        <w:tblCellSpacing w:w="7" w:type="dxa"/>
                                        <w:jc w:val="center"/>
                                        <w:del w:id="868"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869" w:author="Lisa Wald" w:date="2016-06-06T15:21:00Z"/>
                                              <w:rFonts w:ascii="Verdana" w:hAnsi="Verdana"/>
                                              <w:sz w:val="20"/>
                                              <w:szCs w:val="20"/>
                                            </w:rPr>
                                          </w:pPr>
                                          <w:del w:id="870" w:author="Lisa Wald" w:date="2016-06-06T15:21:00Z">
                                            <w:r w:rsidRPr="008F0FA5" w:rsidDel="00FA1497">
                                              <w:rPr>
                                                <w:rFonts w:ascii="Verdana" w:hAnsi="Verdana"/>
                                                <w:sz w:val="20"/>
                                                <w:szCs w:val="20"/>
                                              </w:rPr>
                                              <w:delText>No attached document exists.</w:delText>
                                            </w:r>
                                          </w:del>
                                        </w:p>
                                      </w:tc>
                                    </w:tr>
                                    <w:tr w:rsidR="00B9367F" w:rsidRPr="008F0FA5" w:rsidDel="00FA1497" w:rsidTr="00D92571">
                                      <w:trPr>
                                        <w:tblCellSpacing w:w="7" w:type="dxa"/>
                                        <w:jc w:val="center"/>
                                        <w:del w:id="871"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872" w:author="Lisa Wald" w:date="2016-06-06T15:21:00Z"/>
                                              <w:rFonts w:ascii="Verdana" w:hAnsi="Verdana"/>
                                              <w:sz w:val="20"/>
                                              <w:szCs w:val="20"/>
                                            </w:rPr>
                                          </w:pPr>
                                          <w:del w:id="873" w:author="Lisa Wald" w:date="2016-06-06T15:21:00Z">
                                            <w:r w:rsidRPr="008F0FA5" w:rsidDel="00FA1497">
                                              <w:rPr>
                                                <w:rFonts w:ascii="Verdana" w:hAnsi="Verdana"/>
                                                <w:sz w:val="20"/>
                                                <w:szCs w:val="20"/>
                                              </w:rPr>
                                              <w:object w:dxaOrig="225" w:dyaOrig="225">
                                                <v:shape id="_x0000_i2328" type="#_x0000_t75" style="width:34.35pt;height:20.2pt" o:ole="">
                                                  <v:imagedata r:id="rId117" o:title=""/>
                                                </v:shape>
                                                <w:control r:id="rId118" w:name="DefaultOcxName111" w:shapeid="_x0000_i2328"/>
                                              </w:object>
                                            </w:r>
                                          </w:del>
                                        </w:p>
                                      </w:tc>
                                    </w:tr>
                                  </w:tbl>
                                  <w:p w:rsidR="00B9367F" w:rsidRPr="008F0FA5" w:rsidDel="00FA1497" w:rsidRDefault="00B9367F" w:rsidP="00D92571">
                                    <w:pPr>
                                      <w:rPr>
                                        <w:del w:id="874" w:author="Lisa Wald" w:date="2016-06-06T15:21:00Z"/>
                                        <w:rFonts w:ascii="Verdana" w:hAnsi="Verdana"/>
                                        <w:sz w:val="20"/>
                                        <w:szCs w:val="20"/>
                                      </w:rPr>
                                    </w:pPr>
                                  </w:p>
                                </w:tc>
                              </w:tr>
                            </w:tbl>
                            <w:p w:rsidR="00B9367F" w:rsidRPr="008F0FA5" w:rsidDel="00FA1497" w:rsidRDefault="00B9367F" w:rsidP="00D92571">
                              <w:pPr>
                                <w:spacing w:after="240"/>
                                <w:rPr>
                                  <w:del w:id="875" w:author="Lisa Wald" w:date="2016-06-06T15:21:00Z"/>
                                  <w:rFonts w:ascii="Verdana" w:hAnsi="Verdana"/>
                                  <w:sz w:val="20"/>
                                  <w:szCs w:val="20"/>
                                </w:rPr>
                              </w:pPr>
                              <w:del w:id="876" w:author="Lisa Wald" w:date="2016-06-06T15:21:00Z">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i/>
                                    <w:iCs/>
                                    <w:sz w:val="20"/>
                                    <w:szCs w:val="20"/>
                                  </w:rPr>
                                  <w:delText xml:space="preserve">It is the responsibility of the health center to ensure that the arrangement does NOT inappropriately imply the conference of the benefits and/or privileges of Health Center Program grantees or FQHC Look-Alikes such as 340B Drug Pricing , or FQHC reimbursement, on the other party. </w:delText>
                                </w:r>
                              </w:del>
                            </w:p>
                          </w:tc>
                        </w:tr>
                        <w:tr w:rsidR="00B9367F" w:rsidRPr="008F0FA5" w:rsidDel="00FA1497" w:rsidTr="00D92571">
                          <w:trPr>
                            <w:tblCellSpacing w:w="0" w:type="dxa"/>
                            <w:jc w:val="center"/>
                            <w:del w:id="877"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878" w:author="Lisa Wald" w:date="2016-06-06T15:21:00Z"/>
                                </w:trPr>
                                <w:tc>
                                  <w:tcPr>
                                    <w:tcW w:w="0" w:type="auto"/>
                                    <w:vAlign w:val="center"/>
                                    <w:hideMark/>
                                  </w:tcPr>
                                  <w:p w:rsidR="00B9367F" w:rsidRPr="008F0FA5" w:rsidDel="00FA1497" w:rsidRDefault="00B9367F" w:rsidP="00D92571">
                                    <w:pPr>
                                      <w:rPr>
                                        <w:del w:id="879" w:author="Lisa Wald" w:date="2016-06-06T15:21:00Z"/>
                                        <w:rFonts w:ascii="Verdana" w:hAnsi="Verdana"/>
                                        <w:sz w:val="20"/>
                                        <w:szCs w:val="20"/>
                                      </w:rPr>
                                    </w:pPr>
                                    <w:del w:id="880"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881" w:author="Lisa Wald" w:date="2016-06-06T15:21:00Z"/>
                                        <w:rFonts w:ascii="Verdana" w:hAnsi="Verdana"/>
                                        <w:sz w:val="20"/>
                                        <w:szCs w:val="20"/>
                                      </w:rPr>
                                    </w:pPr>
                                    <w:del w:id="882" w:author="Lisa Wald" w:date="2016-06-06T15:21:00Z">
                                      <w:r w:rsidRPr="008F0FA5" w:rsidDel="00FA1497">
                                        <w:rPr>
                                          <w:rFonts w:ascii="Verdana" w:hAnsi="Verdana"/>
                                          <w:sz w:val="20"/>
                                          <w:szCs w:val="20"/>
                                        </w:rPr>
                                        <w:object w:dxaOrig="225" w:dyaOrig="225">
                                          <v:shape id="_x0000_i2327" type="#_x0000_t75" style="width:28.35pt;height:20.2pt" o:ole="">
                                            <v:imagedata r:id="rId119" o:title=""/>
                                          </v:shape>
                                          <w:control r:id="rId120" w:name="DefaultOcxName118" w:shapeid="_x0000_i2327"/>
                                        </w:object>
                                      </w:r>
                                    </w:del>
                                  </w:p>
                                </w:tc>
                              </w:tr>
                            </w:tbl>
                            <w:p w:rsidR="00B9367F" w:rsidRPr="008F0FA5" w:rsidDel="00FA1497" w:rsidRDefault="00B9367F" w:rsidP="00D92571">
                              <w:pPr>
                                <w:rPr>
                                  <w:del w:id="883"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884"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885" w:author="Lisa Wald" w:date="2016-06-06T15:21:00Z"/>
                                  <w:sz w:val="20"/>
                                  <w:szCs w:val="20"/>
                                </w:rPr>
                              </w:pPr>
                            </w:p>
                          </w:tc>
                        </w:tr>
                        <w:tr w:rsidR="00B9367F" w:rsidRPr="008F0FA5" w:rsidDel="00FA1497" w:rsidTr="00D92571">
                          <w:trPr>
                            <w:tblCellSpacing w:w="0" w:type="dxa"/>
                            <w:jc w:val="center"/>
                            <w:del w:id="886" w:author="Lisa Wald" w:date="2016-06-06T15:21:00Z"/>
                          </w:trPr>
                          <w:tc>
                            <w:tcPr>
                              <w:tcW w:w="0" w:type="auto"/>
                              <w:gridSpan w:val="4"/>
                              <w:tcBorders>
                                <w:top w:val="single" w:sz="6" w:space="0" w:color="000000"/>
                              </w:tcBorders>
                              <w:shd w:val="clear" w:color="auto" w:fill="FFFFCC"/>
                              <w:tcMar>
                                <w:top w:w="45" w:type="dxa"/>
                                <w:left w:w="450" w:type="dxa"/>
                                <w:bottom w:w="45" w:type="dxa"/>
                                <w:right w:w="45" w:type="dxa"/>
                              </w:tcMar>
                              <w:vAlign w:val="center"/>
                              <w:hideMark/>
                            </w:tcPr>
                            <w:p w:rsidR="00B9367F" w:rsidRPr="008F0FA5" w:rsidDel="00FA1497" w:rsidRDefault="00B9367F" w:rsidP="00D92571">
                              <w:pPr>
                                <w:rPr>
                                  <w:del w:id="887" w:author="Lisa Wald" w:date="2016-06-06T15:21:00Z"/>
                                  <w:rFonts w:ascii="Verdana" w:hAnsi="Verdana"/>
                                  <w:sz w:val="20"/>
                                  <w:szCs w:val="20"/>
                                </w:rPr>
                              </w:pPr>
                              <w:del w:id="888" w:author="Lisa Wald" w:date="2016-06-06T15:21:00Z">
                                <w:r w:rsidRPr="008F0FA5" w:rsidDel="00FA1497">
                                  <w:rPr>
                                    <w:rFonts w:ascii="Verdana" w:hAnsi="Verdana"/>
                                    <w:b/>
                                    <w:bCs/>
                                    <w:sz w:val="20"/>
                                    <w:szCs w:val="20"/>
                                  </w:rPr>
                                  <w:delText xml:space="preserve">12c. </w:delText>
                                </w:r>
                                <w:r w:rsidRPr="008F0FA5" w:rsidDel="00FA1497">
                                  <w:rPr>
                                    <w:rFonts w:ascii="Verdana" w:hAnsi="Verdana"/>
                                    <w:sz w:val="20"/>
                                    <w:szCs w:val="20"/>
                                  </w:rPr>
                                  <w:delText xml:space="preserve">Will the proposed service be provided at an existing site (see </w:delText>
                                </w:r>
                                <w:r w:rsidRPr="00E92890" w:rsidDel="00FA1497">
                                  <w:rPr>
                                    <w:rFonts w:ascii="Verdana" w:hAnsi="Verdana"/>
                                    <w:sz w:val="20"/>
                                    <w:szCs w:val="20"/>
                                  </w:rPr>
                                  <w:delText>Form 5B</w:delText>
                                </w:r>
                                <w:r w:rsidRPr="008F0FA5" w:rsidDel="00FA1497">
                                  <w:rPr>
                                    <w:rFonts w:ascii="Verdana" w:hAnsi="Verdana"/>
                                    <w:sz w:val="20"/>
                                    <w:szCs w:val="20"/>
                                  </w:rPr>
                                  <w:delText xml:space="preserve">) and/or Location (see </w:delText>
                                </w:r>
                                <w:r w:rsidRPr="004D3F10" w:rsidDel="00FA1497">
                                  <w:rPr>
                                    <w:rFonts w:ascii="Verdana" w:hAnsi="Verdana"/>
                                    <w:sz w:val="20"/>
                                    <w:szCs w:val="20"/>
                                  </w:rPr>
                                  <w:delText>Form 5C</w:delText>
                                </w:r>
                                <w:r w:rsidRPr="008F0FA5" w:rsidDel="00FA1497">
                                  <w:rPr>
                                    <w:rFonts w:ascii="Verdana" w:hAnsi="Verdana"/>
                                    <w:sz w:val="20"/>
                                    <w:szCs w:val="20"/>
                                  </w:rPr>
                                  <w:delText xml:space="preserve">) within the approved scope of project? </w:delText>
                                </w:r>
                              </w:del>
                            </w:p>
                          </w:tc>
                        </w:tr>
                        <w:tr w:rsidR="00B9367F" w:rsidRPr="008F0FA5" w:rsidDel="00FA1497" w:rsidTr="00D92571">
                          <w:trPr>
                            <w:tblCellSpacing w:w="0" w:type="dxa"/>
                            <w:jc w:val="center"/>
                            <w:del w:id="889"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890" w:author="Lisa Wald" w:date="2016-06-06T15:21:00Z"/>
                                  <w:rFonts w:ascii="Verdana" w:hAnsi="Verdana"/>
                                  <w:sz w:val="20"/>
                                  <w:szCs w:val="20"/>
                                </w:rPr>
                              </w:pPr>
                            </w:p>
                          </w:tc>
                        </w:tr>
                        <w:tr w:rsidR="00B9367F" w:rsidRPr="008F0FA5" w:rsidDel="00FA1497" w:rsidTr="00D92571">
                          <w:trPr>
                            <w:tblCellSpacing w:w="0" w:type="dxa"/>
                            <w:jc w:val="center"/>
                            <w:del w:id="891"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12537"/>
                              </w:tblGrid>
                              <w:tr w:rsidR="00B9367F" w:rsidRPr="008F0FA5" w:rsidDel="00FA1497" w:rsidTr="00D92571">
                                <w:trPr>
                                  <w:tblCellSpacing w:w="15" w:type="dxa"/>
                                  <w:del w:id="892" w:author="Lisa Wald" w:date="2016-06-06T15:21:00Z"/>
                                </w:trPr>
                                <w:tc>
                                  <w:tcPr>
                                    <w:tcW w:w="0" w:type="auto"/>
                                    <w:vAlign w:val="center"/>
                                    <w:hideMark/>
                                  </w:tcPr>
                                  <w:p w:rsidR="00B9367F" w:rsidRPr="008F0FA5" w:rsidDel="00FA1497" w:rsidRDefault="00B9367F" w:rsidP="00D92571">
                                    <w:pPr>
                                      <w:rPr>
                                        <w:del w:id="893" w:author="Lisa Wald" w:date="2016-06-06T15:21:00Z"/>
                                        <w:rFonts w:ascii="Verdana" w:hAnsi="Verdana"/>
                                        <w:sz w:val="20"/>
                                        <w:szCs w:val="20"/>
                                      </w:rPr>
                                    </w:pPr>
                                    <w:del w:id="894" w:author="Lisa Wald" w:date="2016-06-06T15:21:00Z">
                                      <w:r w:rsidRPr="008F0FA5" w:rsidDel="00FA1497">
                                        <w:rPr>
                                          <w:rFonts w:ascii="Verdana" w:hAnsi="Verdana"/>
                                          <w:sz w:val="20"/>
                                          <w:szCs w:val="20"/>
                                        </w:rPr>
                                        <w:object w:dxaOrig="225" w:dyaOrig="225">
                                          <v:shape id="_x0000_i2326" type="#_x0000_t75" style="width:18pt;height:15.8pt" o:ole="">
                                            <v:imagedata r:id="rId39" o:title=""/>
                                          </v:shape>
                                          <w:control r:id="rId121" w:name="DefaultOcxName119" w:shapeid="_x0000_i2326"/>
                                        </w:object>
                                      </w:r>
                                      <w:r w:rsidRPr="008F0FA5" w:rsidDel="00FA1497">
                                        <w:rPr>
                                          <w:rFonts w:ascii="Verdana" w:hAnsi="Verdana"/>
                                          <w:sz w:val="20"/>
                                          <w:szCs w:val="20"/>
                                        </w:rPr>
                                        <w:delText>Yes</w:delText>
                                      </w:r>
                                    </w:del>
                                  </w:p>
                                </w:tc>
                              </w:tr>
                              <w:tr w:rsidR="00B9367F" w:rsidRPr="008F0FA5" w:rsidDel="00FA1497" w:rsidTr="00D92571">
                                <w:trPr>
                                  <w:tblCellSpacing w:w="15" w:type="dxa"/>
                                  <w:del w:id="895" w:author="Lisa Wald" w:date="2016-06-06T15:21:00Z"/>
                                </w:trPr>
                                <w:tc>
                                  <w:tcPr>
                                    <w:tcW w:w="0" w:type="auto"/>
                                    <w:vAlign w:val="center"/>
                                    <w:hideMark/>
                                  </w:tcPr>
                                  <w:p w:rsidR="00B9367F" w:rsidRPr="008F0FA5" w:rsidDel="00FA1497" w:rsidRDefault="00B9367F" w:rsidP="00D92571">
                                    <w:pPr>
                                      <w:rPr>
                                        <w:del w:id="896" w:author="Lisa Wald" w:date="2016-06-06T15:21:00Z"/>
                                        <w:rFonts w:ascii="Verdana" w:hAnsi="Verdana"/>
                                        <w:sz w:val="20"/>
                                        <w:szCs w:val="20"/>
                                      </w:rPr>
                                    </w:pPr>
                                    <w:del w:id="897" w:author="Lisa Wald" w:date="2016-06-06T15:21:00Z">
                                      <w:r w:rsidRPr="008F0FA5" w:rsidDel="00FA1497">
                                        <w:rPr>
                                          <w:rFonts w:ascii="Verdana" w:hAnsi="Verdana"/>
                                          <w:sz w:val="20"/>
                                          <w:szCs w:val="20"/>
                                        </w:rPr>
                                        <w:object w:dxaOrig="225" w:dyaOrig="225">
                                          <v:shape id="_x0000_i2325" type="#_x0000_t75" style="width:18pt;height:15.8pt" o:ole="">
                                            <v:imagedata r:id="rId39" o:title=""/>
                                          </v:shape>
                                          <w:control r:id="rId122" w:name="DefaultOcxName120" w:shapeid="_x0000_i2325"/>
                                        </w:object>
                                      </w:r>
                                      <w:r w:rsidRPr="008F0FA5" w:rsidDel="00FA1497">
                                        <w:rPr>
                                          <w:rFonts w:ascii="Verdana" w:hAnsi="Verdana"/>
                                          <w:sz w:val="20"/>
                                          <w:szCs w:val="20"/>
                                        </w:rPr>
                                        <w:delText>No, but site or location where proposed service will be provided will be added to scope via a separate CIS Request as appropriate.</w:delText>
                                      </w:r>
                                    </w:del>
                                  </w:p>
                                </w:tc>
                              </w:tr>
                            </w:tbl>
                            <w:p w:rsidR="00B9367F" w:rsidRPr="008F0FA5" w:rsidDel="00FA1497" w:rsidRDefault="00B9367F" w:rsidP="00D92571">
                              <w:pPr>
                                <w:rPr>
                                  <w:del w:id="898" w:author="Lisa Wald" w:date="2016-06-06T15:21:00Z"/>
                                  <w:rFonts w:ascii="Verdana" w:hAnsi="Verdana"/>
                                  <w:sz w:val="20"/>
                                  <w:szCs w:val="20"/>
                                </w:rPr>
                              </w:pPr>
                            </w:p>
                          </w:tc>
                        </w:tr>
                        <w:tr w:rsidR="00B9367F" w:rsidRPr="008F0FA5" w:rsidDel="00FA1497" w:rsidTr="00D92571">
                          <w:trPr>
                            <w:tblCellSpacing w:w="0" w:type="dxa"/>
                            <w:jc w:val="center"/>
                            <w:del w:id="899" w:author="Lisa Wald" w:date="2016-06-06T15:21:00Z"/>
                          </w:trPr>
                          <w:tc>
                            <w:tcPr>
                              <w:tcW w:w="0" w:type="auto"/>
                              <w:gridSpan w:val="4"/>
                              <w:shd w:val="clear" w:color="auto" w:fill="FFFFFF"/>
                              <w:tcMar>
                                <w:top w:w="45" w:type="dxa"/>
                                <w:left w:w="450" w:type="dxa"/>
                                <w:bottom w:w="45" w:type="dxa"/>
                                <w:right w:w="45" w:type="dxa"/>
                              </w:tcMar>
                              <w:vAlign w:val="center"/>
                              <w:hideMark/>
                            </w:tcPr>
                            <w:p w:rsidR="00B9367F" w:rsidRPr="008F0FA5" w:rsidDel="00FA1497" w:rsidRDefault="00B9367F" w:rsidP="00D92571">
                              <w:pPr>
                                <w:spacing w:after="240"/>
                                <w:rPr>
                                  <w:del w:id="900" w:author="Lisa Wald" w:date="2016-06-06T15:21:00Z"/>
                                  <w:rFonts w:ascii="Verdana" w:hAnsi="Verdana"/>
                                  <w:sz w:val="20"/>
                                  <w:szCs w:val="20"/>
                                </w:rPr>
                              </w:pPr>
                              <w:del w:id="901" w:author="Lisa Wald" w:date="2016-06-06T15:21:00Z">
                                <w:r w:rsidRPr="008F0FA5" w:rsidDel="00FA1497">
                                  <w:rPr>
                                    <w:rFonts w:ascii="Verdana" w:hAnsi="Verdana"/>
                                    <w:i/>
                                    <w:iCs/>
                                    <w:sz w:val="20"/>
                                    <w:szCs w:val="20"/>
                                  </w:rPr>
                                  <w:delText xml:space="preserve">Review PIN 2008-01 for more information on the definition of a service site or other location at: </w:delText>
                                </w:r>
                                <w:r w:rsidDel="00FA1497">
                                  <w:fldChar w:fldCharType="begin"/>
                                </w:r>
                                <w:r w:rsidDel="00FA1497">
                                  <w:delInstrText xml:space="preserve"> HYPERLINK "http://www.bphc.hrsa.gov/policiesregulations/policies/pin200801defining.html" \t "_blank" </w:delInstrText>
                                </w:r>
                                <w:r w:rsidDel="00FA1497">
                                  <w:fldChar w:fldCharType="separate"/>
                                </w:r>
                                <w:r w:rsidRPr="008F0FA5" w:rsidDel="00FA1497">
                                  <w:rPr>
                                    <w:rStyle w:val="Hyperlink"/>
                                    <w:rFonts w:ascii="Verdana" w:hAnsi="Verdana"/>
                                    <w:i/>
                                    <w:iCs/>
                                    <w:color w:val="auto"/>
                                    <w:sz w:val="20"/>
                                    <w:szCs w:val="20"/>
                                  </w:rPr>
                                  <w:delText>http://www.bphc.hrsa.gov/policiesregulations/policies/pin200801defining.html</w:delText>
                                </w:r>
                                <w:r w:rsidDel="00FA1497">
                                  <w:rPr>
                                    <w:rStyle w:val="Hyperlink"/>
                                    <w:rFonts w:ascii="Verdana" w:hAnsi="Verdana"/>
                                    <w:i/>
                                    <w:iCs/>
                                    <w:color w:val="auto"/>
                                    <w:sz w:val="20"/>
                                    <w:szCs w:val="20"/>
                                  </w:rPr>
                                  <w:fldChar w:fldCharType="end"/>
                                </w:r>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lastRenderedPageBreak/>
                                  <w:object w:dxaOrig="225" w:dyaOrig="225">
                                    <v:shape id="_x0000_i2324" type="#_x0000_t75" style="width:132.55pt;height:66.55pt" o:ole="">
                                      <v:imagedata r:id="rId18" o:title=""/>
                                    </v:shape>
                                    <w:control r:id="rId123" w:name="DefaultOcxName121" w:shapeid="_x0000_i2324"/>
                                  </w:objec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i/>
                                    <w:iCs/>
                                    <w:sz w:val="20"/>
                                    <w:szCs w:val="20"/>
                                  </w:rPr>
                                  <w:delText xml:space="preserve">The service must be provided at an approved site within the scope of project, a proposed new site with reasonable access to all available services in the health center’s scope of project, or at a location where in-scope services or referrals are provided but that does not meet the definition of a service site. </w:delText>
                                </w:r>
                              </w:del>
                            </w:p>
                          </w:tc>
                        </w:tr>
                      </w:tbl>
                      <w:p w:rsidR="00B9367F" w:rsidRPr="008F0FA5" w:rsidDel="00FA1497" w:rsidRDefault="00B9367F" w:rsidP="00D92571">
                        <w:pPr>
                          <w:spacing w:after="240"/>
                          <w:rPr>
                            <w:del w:id="902" w:author="Lisa Wald" w:date="2016-06-06T15:21:00Z"/>
                            <w:rFonts w:ascii="Verdana" w:hAnsi="Verdana"/>
                            <w:sz w:val="20"/>
                            <w:szCs w:val="20"/>
                          </w:rPr>
                        </w:pPr>
                      </w:p>
                      <w:tbl>
                        <w:tblPr>
                          <w:tblW w:w="4750" w:type="pct"/>
                          <w:jc w:val="center"/>
                          <w:tblCellSpacing w:w="0" w:type="dxa"/>
                          <w:tblBorders>
                            <w:top w:val="single" w:sz="6" w:space="0" w:color="000000"/>
                            <w:left w:val="single" w:sz="6" w:space="0" w:color="000000"/>
                            <w:bottom w:val="single" w:sz="6" w:space="0" w:color="000000"/>
                            <w:right w:val="single" w:sz="6" w:space="0" w:color="000000"/>
                          </w:tblBorders>
                          <w:shd w:val="clear" w:color="auto" w:fill="FFFFFF"/>
                          <w:tblCellMar>
                            <w:left w:w="0" w:type="dxa"/>
                            <w:right w:w="0" w:type="dxa"/>
                          </w:tblCellMar>
                          <w:tblLook w:val="04A0" w:firstRow="1" w:lastRow="0" w:firstColumn="1" w:lastColumn="0" w:noHBand="0" w:noVBand="1"/>
                        </w:tblPr>
                        <w:tblGrid>
                          <w:gridCol w:w="13029"/>
                          <w:gridCol w:w="6"/>
                          <w:gridCol w:w="6"/>
                          <w:gridCol w:w="21"/>
                        </w:tblGrid>
                        <w:tr w:rsidR="00B9367F" w:rsidRPr="008F0FA5" w:rsidDel="00FA1497" w:rsidTr="00D92571">
                          <w:trPr>
                            <w:gridAfter w:val="3"/>
                            <w:tblCellSpacing w:w="0" w:type="dxa"/>
                            <w:jc w:val="center"/>
                            <w:del w:id="903" w:author="Lisa Wald" w:date="2016-06-06T15:21:00Z"/>
                          </w:trPr>
                          <w:tc>
                            <w:tcPr>
                              <w:tcW w:w="0" w:type="auto"/>
                              <w:shd w:val="clear" w:color="auto" w:fill="CCCCCC"/>
                              <w:tcMar>
                                <w:top w:w="45" w:type="dxa"/>
                                <w:left w:w="45" w:type="dxa"/>
                                <w:bottom w:w="45" w:type="dxa"/>
                                <w:right w:w="45" w:type="dxa"/>
                              </w:tcMar>
                              <w:vAlign w:val="center"/>
                              <w:hideMark/>
                            </w:tcPr>
                            <w:p w:rsidR="00B9367F" w:rsidRPr="008F0FA5" w:rsidDel="00FA1497" w:rsidRDefault="00B9367F" w:rsidP="00D92571">
                              <w:pPr>
                                <w:rPr>
                                  <w:del w:id="904" w:author="Lisa Wald" w:date="2016-06-06T15:21:00Z"/>
                                  <w:rFonts w:ascii="Verdana" w:hAnsi="Verdana"/>
                                  <w:sz w:val="20"/>
                                  <w:szCs w:val="20"/>
                                </w:rPr>
                              </w:pPr>
                              <w:del w:id="905" w:author="Lisa Wald" w:date="2016-06-06T15:21:00Z">
                                <w:r w:rsidRPr="008F0FA5" w:rsidDel="00FA1497">
                                  <w:rPr>
                                    <w:rFonts w:ascii="Verdana" w:hAnsi="Verdana"/>
                                    <w:b/>
                                    <w:bCs/>
                                    <w:sz w:val="20"/>
                                    <w:szCs w:val="20"/>
                                  </w:rPr>
                                  <w:delText>ADDITION OF SPECIALTY SERVICES ONLY APPLICABLE TO SPECIALTY SERVICES THAT WILL BE PROVIDED DIRECTLY AND/OR THROUGH FORMAL WRITTEN AGREEMENTS (FORM 5A COLUMNS I AND/OR II)</w:delText>
                                </w:r>
                              </w:del>
                            </w:p>
                          </w:tc>
                        </w:tr>
                        <w:tr w:rsidR="00B9367F" w:rsidRPr="008F0FA5" w:rsidDel="00FA1497" w:rsidTr="00D92571">
                          <w:trPr>
                            <w:gridAfter w:val="3"/>
                            <w:tblCellSpacing w:w="0" w:type="dxa"/>
                            <w:jc w:val="center"/>
                            <w:del w:id="906" w:author="Lisa Wald" w:date="2016-06-06T15:21:00Z"/>
                          </w:trPr>
                          <w:tc>
                            <w:tcPr>
                              <w:tcW w:w="0" w:type="auto"/>
                              <w:tcBorders>
                                <w:top w:val="single" w:sz="6" w:space="0" w:color="000000"/>
                              </w:tcBorders>
                              <w:shd w:val="clear" w:color="auto" w:fill="FFFFFF"/>
                              <w:tcMar>
                                <w:top w:w="45" w:type="dxa"/>
                                <w:left w:w="45" w:type="dxa"/>
                                <w:bottom w:w="45" w:type="dxa"/>
                                <w:right w:w="45" w:type="dxa"/>
                              </w:tcMar>
                              <w:vAlign w:val="center"/>
                              <w:hideMark/>
                            </w:tcPr>
                            <w:p w:rsidR="00B9367F" w:rsidRPr="008F0FA5" w:rsidDel="00FA1497" w:rsidRDefault="00B9367F" w:rsidP="00D92571">
                              <w:pPr>
                                <w:spacing w:after="240"/>
                                <w:rPr>
                                  <w:del w:id="907" w:author="Lisa Wald" w:date="2016-06-06T15:21:00Z"/>
                                  <w:rFonts w:ascii="Verdana" w:hAnsi="Verdana"/>
                                  <w:sz w:val="20"/>
                                  <w:szCs w:val="20"/>
                                </w:rPr>
                              </w:pPr>
                              <w:del w:id="908" w:author="Lisa Wald" w:date="2016-06-06T15:21:00Z">
                                <w:r w:rsidRPr="008F0FA5" w:rsidDel="00FA1497">
                                  <w:rPr>
                                    <w:rFonts w:ascii="Verdana" w:hAnsi="Verdana"/>
                                    <w:sz w:val="20"/>
                                    <w:szCs w:val="20"/>
                                  </w:rPr>
                                  <w:delText>In this CIS request, you have proposed to add the following specialty service to scope: Service has not been selected.</w:delText>
                                </w:r>
                                <w:r w:rsidRPr="008F0FA5" w:rsidDel="00FA1497">
                                  <w:rPr>
                                    <w:rFonts w:ascii="Verdana" w:hAnsi="Verdana"/>
                                    <w:b/>
                                    <w:bCs/>
                                    <w:sz w:val="20"/>
                                    <w:szCs w:val="20"/>
                                  </w:rPr>
                                  <w:br/>
                                </w:r>
                                <w:r w:rsidRPr="008F0FA5" w:rsidDel="00FA1497">
                                  <w:rPr>
                                    <w:rFonts w:ascii="Verdana" w:hAnsi="Verdana"/>
                                    <w:b/>
                                    <w:bCs/>
                                    <w:sz w:val="20"/>
                                    <w:szCs w:val="20"/>
                                  </w:rPr>
                                  <w:br/>
                                </w:r>
                                <w:r w:rsidRPr="008F0FA5" w:rsidDel="00FA1497">
                                  <w:rPr>
                                    <w:rFonts w:ascii="Verdana" w:hAnsi="Verdana"/>
                                    <w:b/>
                                    <w:bCs/>
                                    <w:i/>
                                    <w:iCs/>
                                    <w:sz w:val="20"/>
                                    <w:szCs w:val="20"/>
                                  </w:rPr>
                                  <w:delText xml:space="preserve">If the proposed specialty service is approved for addition to the scope of project, health centers are reminded that the full range of services within a specialist's area of expertise may or may not be within the Federal scope of project. Rather </w:delText>
                                </w:r>
                                <w:r w:rsidRPr="008F0FA5" w:rsidDel="00FA1497">
                                  <w:rPr>
                                    <w:rFonts w:ascii="Verdana" w:hAnsi="Verdana"/>
                                    <w:b/>
                                    <w:bCs/>
                                    <w:i/>
                                    <w:iCs/>
                                    <w:sz w:val="20"/>
                                    <w:szCs w:val="20"/>
                                    <w:u w:val="single"/>
                                  </w:rPr>
                                  <w:delText>ONLY those specific aspects of the specialty service as described within this change in scope request will be considered included within the approved scope of project.</w:delText>
                                </w:r>
                              </w:del>
                            </w:p>
                          </w:tc>
                        </w:tr>
                        <w:tr w:rsidR="00B9367F" w:rsidRPr="008F0FA5" w:rsidDel="00FA1497" w:rsidTr="00D92571">
                          <w:trPr>
                            <w:gridAfter w:val="3"/>
                            <w:tblCellSpacing w:w="0" w:type="dxa"/>
                            <w:jc w:val="center"/>
                            <w:del w:id="909" w:author="Lisa Wald" w:date="2016-06-06T15:21:00Z"/>
                          </w:trPr>
                          <w:tc>
                            <w:tcPr>
                              <w:tcW w:w="0" w:type="auto"/>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910" w:author="Lisa Wald" w:date="2016-06-06T15:21:00Z"/>
                                  <w:rFonts w:ascii="Verdana" w:hAnsi="Verdana"/>
                                  <w:sz w:val="20"/>
                                  <w:szCs w:val="20"/>
                                </w:rPr>
                              </w:pPr>
                              <w:del w:id="911" w:author="Lisa Wald" w:date="2016-06-06T15:21:00Z">
                                <w:r w:rsidRPr="008F0FA5" w:rsidDel="00FA1497">
                                  <w:rPr>
                                    <w:rFonts w:ascii="Verdana" w:hAnsi="Verdana"/>
                                    <w:b/>
                                    <w:bCs/>
                                    <w:sz w:val="20"/>
                                    <w:szCs w:val="20"/>
                                  </w:rPr>
                                  <w:delText xml:space="preserve">13. SPECIALTY SERVICE DESCRIPTION </w:delText>
                                </w:r>
                                <w:r w:rsidRPr="008F0FA5" w:rsidDel="00FA1497">
                                  <w:rPr>
                                    <w:rFonts w:ascii="Verdana" w:hAnsi="Verdana"/>
                                    <w:sz w:val="20"/>
                                    <w:szCs w:val="20"/>
                                  </w:rPr>
                                  <w:br/>
                                  <w:delText xml:space="preserve">Describe the proposed specialty service; address all of the following elements. </w:delText>
                                </w:r>
                              </w:del>
                            </w:p>
                            <w:p w:rsidR="00B9367F" w:rsidRPr="008F0FA5" w:rsidDel="00FA1497" w:rsidRDefault="00B9367F" w:rsidP="00D92571">
                              <w:pPr>
                                <w:numPr>
                                  <w:ilvl w:val="0"/>
                                  <w:numId w:val="10"/>
                                </w:numPr>
                                <w:spacing w:before="100" w:beforeAutospacing="1" w:after="100" w:afterAutospacing="1" w:line="240" w:lineRule="auto"/>
                                <w:rPr>
                                  <w:del w:id="912" w:author="Lisa Wald" w:date="2016-06-06T15:21:00Z"/>
                                  <w:rFonts w:ascii="Verdana" w:hAnsi="Verdana"/>
                                  <w:sz w:val="20"/>
                                  <w:szCs w:val="20"/>
                                </w:rPr>
                              </w:pPr>
                              <w:del w:id="913" w:author="Lisa Wald" w:date="2016-06-06T15:21:00Z">
                                <w:r w:rsidRPr="008F0FA5" w:rsidDel="00FA1497">
                                  <w:rPr>
                                    <w:rFonts w:ascii="Verdana" w:hAnsi="Verdana"/>
                                    <w:sz w:val="20"/>
                                    <w:szCs w:val="20"/>
                                  </w:rPr>
                                  <w:delText xml:space="preserve">The specialty area (e.g., endocrinology, ophthalmology) </w:delText>
                                </w:r>
                              </w:del>
                            </w:p>
                            <w:p w:rsidR="00B9367F" w:rsidRPr="008F0FA5" w:rsidDel="00FA1497" w:rsidRDefault="00B9367F" w:rsidP="00D92571">
                              <w:pPr>
                                <w:numPr>
                                  <w:ilvl w:val="0"/>
                                  <w:numId w:val="10"/>
                                </w:numPr>
                                <w:spacing w:before="100" w:beforeAutospacing="1" w:after="100" w:afterAutospacing="1" w:line="240" w:lineRule="auto"/>
                                <w:rPr>
                                  <w:del w:id="914" w:author="Lisa Wald" w:date="2016-06-06T15:21:00Z"/>
                                  <w:rFonts w:ascii="Verdana" w:hAnsi="Verdana"/>
                                  <w:sz w:val="20"/>
                                  <w:szCs w:val="20"/>
                                </w:rPr>
                              </w:pPr>
                              <w:del w:id="915" w:author="Lisa Wald" w:date="2016-06-06T15:21:00Z">
                                <w:r w:rsidRPr="008F0FA5" w:rsidDel="00FA1497">
                                  <w:rPr>
                                    <w:rFonts w:ascii="Verdana" w:hAnsi="Verdana"/>
                                    <w:sz w:val="20"/>
                                    <w:szCs w:val="20"/>
                                  </w:rPr>
                                  <w:delText xml:space="preserve">IF NOT ALREADY ADDRESSED IN QUESTION 8, discuss the specific level of staffing necessary to implement the proposed specialty service, in particular whether additional staff (above and beyond the specialist provider, e.g. nurses, additional medical assistants) and/or equipment (e.g. echocardiogram) will need to be added to scope and supported under the health center's budget in order to implement the Specialty Service. As a reminder, these costs should be appropriately reflected in the change in scope Financial Impact Analysis. </w:delText>
                                </w:r>
                              </w:del>
                            </w:p>
                          </w:tc>
                        </w:tr>
                        <w:tr w:rsidR="00B9367F" w:rsidRPr="008F0FA5" w:rsidDel="00FA1497" w:rsidTr="00D92571">
                          <w:trPr>
                            <w:tblCellSpacing w:w="0" w:type="dxa"/>
                            <w:jc w:val="center"/>
                            <w:del w:id="916"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917" w:author="Lisa Wald" w:date="2016-06-06T15:21:00Z"/>
                                  <w:rFonts w:ascii="Verdana" w:hAnsi="Verdana"/>
                                  <w:sz w:val="20"/>
                                  <w:szCs w:val="20"/>
                                </w:rPr>
                              </w:pPr>
                            </w:p>
                          </w:tc>
                        </w:tr>
                        <w:tr w:rsidR="00B9367F" w:rsidRPr="008F0FA5" w:rsidDel="00FA1497" w:rsidTr="00D92571">
                          <w:trPr>
                            <w:tblCellSpacing w:w="0" w:type="dxa"/>
                            <w:jc w:val="center"/>
                            <w:del w:id="918"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919" w:author="Lisa Wald" w:date="2016-06-06T15:21:00Z"/>
                                  <w:rFonts w:ascii="Verdana" w:hAnsi="Verdana"/>
                                  <w:sz w:val="20"/>
                                  <w:szCs w:val="20"/>
                                </w:rPr>
                              </w:pPr>
                              <w:del w:id="920"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lastRenderedPageBreak/>
                                  <w:object w:dxaOrig="225" w:dyaOrig="225">
                                    <v:shape id="_x0000_i2323" type="#_x0000_t75" style="width:132.55pt;height:66.55pt" o:ole="">
                                      <v:imagedata r:id="rId18" o:title=""/>
                                    </v:shape>
                                    <w:control r:id="rId124" w:name="DefaultOcxName122" w:shapeid="_x0000_i2323"/>
                                  </w:object>
                                </w:r>
                              </w:del>
                            </w:p>
                          </w:tc>
                          <w:tc>
                            <w:tcPr>
                              <w:tcW w:w="0" w:type="auto"/>
                              <w:shd w:val="clear" w:color="auto" w:fill="FFFFFF"/>
                              <w:vAlign w:val="center"/>
                              <w:hideMark/>
                            </w:tcPr>
                            <w:p w:rsidR="00B9367F" w:rsidRPr="008F0FA5" w:rsidDel="00FA1497" w:rsidRDefault="00B9367F" w:rsidP="00D92571">
                              <w:pPr>
                                <w:rPr>
                                  <w:del w:id="921"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922"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923" w:author="Lisa Wald" w:date="2016-06-06T15:21:00Z"/>
                                  <w:sz w:val="20"/>
                                  <w:szCs w:val="20"/>
                                </w:rPr>
                              </w:pPr>
                            </w:p>
                          </w:tc>
                        </w:tr>
                        <w:tr w:rsidR="00B9367F" w:rsidRPr="008F0FA5" w:rsidDel="00FA1497" w:rsidTr="00D92571">
                          <w:trPr>
                            <w:tblCellSpacing w:w="0" w:type="dxa"/>
                            <w:jc w:val="center"/>
                            <w:del w:id="924" w:author="Lisa Wald" w:date="2016-06-06T15:21:00Z"/>
                          </w:trPr>
                          <w:tc>
                            <w:tcPr>
                              <w:tcW w:w="0" w:type="auto"/>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rPr>
                                  <w:del w:id="925" w:author="Lisa Wald" w:date="2016-06-06T15:21:00Z"/>
                                  <w:rFonts w:ascii="Verdana" w:hAnsi="Verdana"/>
                                  <w:sz w:val="20"/>
                                  <w:szCs w:val="20"/>
                                </w:rPr>
                              </w:pPr>
                              <w:del w:id="926" w:author="Lisa Wald" w:date="2016-06-06T15:21:00Z">
                                <w:r w:rsidRPr="008F0FA5" w:rsidDel="00FA1497">
                                  <w:rPr>
                                    <w:rFonts w:ascii="Verdana" w:hAnsi="Verdana"/>
                                    <w:b/>
                                    <w:bCs/>
                                    <w:sz w:val="20"/>
                                    <w:szCs w:val="20"/>
                                  </w:rPr>
                                  <w:lastRenderedPageBreak/>
                                  <w:delText xml:space="preserve">14. SPECIALTY SERVICE AND SUPPORT OF PRIMARY CARE </w:delText>
                                </w:r>
                                <w:r w:rsidRPr="008F0FA5" w:rsidDel="00FA1497">
                                  <w:rPr>
                                    <w:rFonts w:ascii="Verdana" w:hAnsi="Verdana"/>
                                    <w:sz w:val="20"/>
                                    <w:szCs w:val="20"/>
                                  </w:rPr>
                                  <w:br/>
                                  <w:delText xml:space="preserve">Demonstrate how the proposed specialty service will </w:delText>
                                </w:r>
                                <w:r w:rsidRPr="008F0FA5" w:rsidDel="00FA1497">
                                  <w:rPr>
                                    <w:rFonts w:ascii="Verdana" w:hAnsi="Verdana"/>
                                    <w:b/>
                                    <w:bCs/>
                                    <w:sz w:val="20"/>
                                    <w:szCs w:val="20"/>
                                    <w:u w:val="single"/>
                                  </w:rPr>
                                  <w:delText xml:space="preserve">support the provision of the required primary care services </w:delText>
                                </w:r>
                                <w:r w:rsidRPr="008F0FA5" w:rsidDel="00FA1497">
                                  <w:rPr>
                                    <w:rFonts w:ascii="Verdana" w:hAnsi="Verdana"/>
                                    <w:sz w:val="20"/>
                                    <w:szCs w:val="20"/>
                                  </w:rPr>
                                  <w:delText xml:space="preserve">already provided by the health center and </w:delText>
                                </w:r>
                                <w:r w:rsidRPr="008F0FA5" w:rsidDel="00FA1497">
                                  <w:rPr>
                                    <w:rFonts w:ascii="Verdana" w:hAnsi="Verdana"/>
                                    <w:b/>
                                    <w:bCs/>
                                    <w:sz w:val="20"/>
                                    <w:szCs w:val="20"/>
                                    <w:u w:val="single"/>
                                  </w:rPr>
                                  <w:delText xml:space="preserve">function as a logical extension of or complement these required primary care services. </w:delText>
                                </w:r>
                              </w:del>
                            </w:p>
                          </w:tc>
                          <w:tc>
                            <w:tcPr>
                              <w:tcW w:w="0" w:type="auto"/>
                              <w:shd w:val="clear" w:color="auto" w:fill="FFFFFF"/>
                              <w:vAlign w:val="center"/>
                              <w:hideMark/>
                            </w:tcPr>
                            <w:p w:rsidR="00B9367F" w:rsidRPr="008F0FA5" w:rsidDel="00FA1497" w:rsidRDefault="00B9367F" w:rsidP="00D92571">
                              <w:pPr>
                                <w:rPr>
                                  <w:del w:id="927"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928"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929" w:author="Lisa Wald" w:date="2016-06-06T15:21:00Z"/>
                                  <w:sz w:val="20"/>
                                  <w:szCs w:val="20"/>
                                </w:rPr>
                              </w:pPr>
                            </w:p>
                          </w:tc>
                        </w:tr>
                        <w:tr w:rsidR="00B9367F" w:rsidRPr="008F0FA5" w:rsidDel="00FA1497" w:rsidTr="00D92571">
                          <w:trPr>
                            <w:tblCellSpacing w:w="0" w:type="dxa"/>
                            <w:jc w:val="center"/>
                            <w:del w:id="930" w:author="Lisa Wald" w:date="2016-06-06T15:21:00Z"/>
                          </w:trPr>
                          <w:tc>
                            <w:tcPr>
                              <w:tcW w:w="0" w:type="auto"/>
                              <w:gridSpan w:val="4"/>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931" w:author="Lisa Wald" w:date="2016-06-06T15:21:00Z"/>
                                  <w:rFonts w:ascii="Verdana" w:hAnsi="Verdana"/>
                                  <w:sz w:val="20"/>
                                  <w:szCs w:val="20"/>
                                </w:rPr>
                              </w:pPr>
                            </w:p>
                          </w:tc>
                        </w:tr>
                        <w:tr w:rsidR="00B9367F" w:rsidRPr="008F0FA5" w:rsidDel="00FA1497" w:rsidTr="00D92571">
                          <w:trPr>
                            <w:tblCellSpacing w:w="0" w:type="dxa"/>
                            <w:jc w:val="center"/>
                            <w:del w:id="932"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933" w:author="Lisa Wald" w:date="2016-06-06T15:21:00Z"/>
                                  <w:rFonts w:ascii="Verdana" w:hAnsi="Verdana"/>
                                  <w:sz w:val="20"/>
                                  <w:szCs w:val="20"/>
                                </w:rPr>
                              </w:pPr>
                              <w:del w:id="934" w:author="Lisa Wald" w:date="2016-06-06T15:21:00Z">
                                <w:r w:rsidRPr="008F0FA5" w:rsidDel="00FA1497">
                                  <w:rPr>
                                    <w:rFonts w:ascii="Verdana" w:hAnsi="Verdana"/>
                                    <w:sz w:val="20"/>
                                    <w:szCs w:val="20"/>
                                  </w:rP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22" type="#_x0000_t75" style="width:132.55pt;height:66.55pt" o:ole="">
                                      <v:imagedata r:id="rId18" o:title=""/>
                                    </v:shape>
                                    <w:control r:id="rId125" w:name="DefaultOcxName123" w:shapeid="_x0000_i2322"/>
                                  </w:object>
                                </w:r>
                              </w:del>
                            </w:p>
                          </w:tc>
                          <w:tc>
                            <w:tcPr>
                              <w:tcW w:w="0" w:type="auto"/>
                              <w:shd w:val="clear" w:color="auto" w:fill="FFFFFF"/>
                              <w:vAlign w:val="center"/>
                              <w:hideMark/>
                            </w:tcPr>
                            <w:p w:rsidR="00B9367F" w:rsidRPr="008F0FA5" w:rsidDel="00FA1497" w:rsidRDefault="00B9367F" w:rsidP="00D92571">
                              <w:pPr>
                                <w:rPr>
                                  <w:del w:id="935"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936"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937" w:author="Lisa Wald" w:date="2016-06-06T15:21:00Z"/>
                                  <w:sz w:val="20"/>
                                  <w:szCs w:val="20"/>
                                </w:rPr>
                              </w:pPr>
                            </w:p>
                          </w:tc>
                        </w:tr>
                        <w:tr w:rsidR="00B9367F" w:rsidRPr="008F0FA5" w:rsidDel="00FA1497" w:rsidTr="00D92571">
                          <w:trPr>
                            <w:tblCellSpacing w:w="0" w:type="dxa"/>
                            <w:jc w:val="center"/>
                            <w:del w:id="938" w:author="Lisa Wald" w:date="2016-06-06T15:21:00Z"/>
                          </w:trPr>
                          <w:tc>
                            <w:tcPr>
                              <w:tcW w:w="0" w:type="auto"/>
                              <w:shd w:val="clear" w:color="auto" w:fill="FFFFFF"/>
                              <w:tcMar>
                                <w:top w:w="45" w:type="dxa"/>
                                <w:left w:w="450" w:type="dxa"/>
                                <w:bottom w:w="45" w:type="dxa"/>
                                <w:right w:w="45" w:type="dxa"/>
                              </w:tcMar>
                              <w:vAlign w:val="center"/>
                              <w:hideMark/>
                            </w:tcPr>
                            <w:p w:rsidR="00B9367F" w:rsidRPr="008F0FA5" w:rsidDel="00FA1497" w:rsidRDefault="00B9367F" w:rsidP="00D92571">
                              <w:pPr>
                                <w:rPr>
                                  <w:del w:id="939" w:author="Lisa Wald" w:date="2016-06-06T15:21:00Z"/>
                                  <w:rFonts w:ascii="Verdana" w:hAnsi="Verdana"/>
                                  <w:sz w:val="20"/>
                                  <w:szCs w:val="20"/>
                                </w:rPr>
                              </w:pPr>
                              <w:del w:id="940" w:author="Lisa Wald" w:date="2016-06-06T15:21:00Z">
                                <w:r w:rsidRPr="008F0FA5" w:rsidDel="00FA1497">
                                  <w:rPr>
                                    <w:rFonts w:ascii="Verdana" w:hAnsi="Verdana"/>
                                    <w:b/>
                                    <w:bCs/>
                                    <w:sz w:val="20"/>
                                    <w:szCs w:val="20"/>
                                  </w:rPr>
                                  <w:delText>Upload any supporting attachments related to the proposed Specialty Service here.</w:delText>
                                </w:r>
                                <w:r w:rsidRPr="008F0FA5" w:rsidDel="00FA1497">
                                  <w:rPr>
                                    <w:rFonts w:ascii="Verdana" w:hAnsi="Verdana"/>
                                    <w:sz w:val="20"/>
                                    <w:szCs w:val="20"/>
                                  </w:rPr>
                                  <w:delText xml:space="preserve"> </w:delText>
                                </w:r>
                              </w:del>
                            </w:p>
                            <w:tbl>
                              <w:tblPr>
                                <w:tblW w:w="4750" w:type="pct"/>
                                <w:jc w:val="center"/>
                                <w:tblCellMar>
                                  <w:left w:w="0" w:type="dxa"/>
                                  <w:right w:w="0" w:type="dxa"/>
                                </w:tblCellMar>
                                <w:tblLook w:val="04A0" w:firstRow="1" w:lastRow="0" w:firstColumn="1" w:lastColumn="0" w:noHBand="0" w:noVBand="1"/>
                              </w:tblPr>
                              <w:tblGrid>
                                <w:gridCol w:w="11893"/>
                              </w:tblGrid>
                              <w:tr w:rsidR="00B9367F" w:rsidRPr="008F0FA5" w:rsidDel="00FA1497" w:rsidTr="00D92571">
                                <w:trPr>
                                  <w:jc w:val="center"/>
                                  <w:del w:id="941" w:author="Lisa Wald" w:date="2016-06-06T15:21:00Z"/>
                                </w:trPr>
                                <w:tc>
                                  <w:tcPr>
                                    <w:tcW w:w="0" w:type="auto"/>
                                    <w:shd w:val="clear" w:color="auto" w:fill="FFFFFF"/>
                                    <w:vAlign w:val="center"/>
                                    <w:hideMark/>
                                  </w:tcPr>
                                  <w:p w:rsidR="00B9367F" w:rsidRPr="008F0FA5" w:rsidDel="00FA1497" w:rsidRDefault="00B9367F" w:rsidP="00D92571">
                                    <w:pPr>
                                      <w:rPr>
                                        <w:del w:id="942" w:author="Lisa Wald" w:date="2016-06-06T15:21:00Z"/>
                                        <w:rFonts w:ascii="Verdana" w:hAnsi="Verdana"/>
                                        <w:sz w:val="20"/>
                                        <w:szCs w:val="20"/>
                                      </w:rPr>
                                    </w:pPr>
                                  </w:p>
                                </w:tc>
                              </w:tr>
                            </w:tbl>
                            <w:p w:rsidR="00B9367F" w:rsidRPr="008F0FA5" w:rsidDel="00FA1497" w:rsidRDefault="00B9367F" w:rsidP="00D92571">
                              <w:pPr>
                                <w:rPr>
                                  <w:del w:id="943" w:author="Lisa Wald" w:date="2016-06-06T15:21: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1893"/>
                              </w:tblGrid>
                              <w:tr w:rsidR="00B9367F" w:rsidRPr="008F0FA5" w:rsidDel="00FA1497" w:rsidTr="00D92571">
                                <w:trPr>
                                  <w:jc w:val="center"/>
                                  <w:del w:id="944" w:author="Lisa Wald" w:date="2016-06-06T15:21: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744"/>
                                      <w:gridCol w:w="1755"/>
                                      <w:gridCol w:w="2698"/>
                                      <w:gridCol w:w="1048"/>
                                      <w:gridCol w:w="2346"/>
                                      <w:gridCol w:w="3296"/>
                                    </w:tblGrid>
                                    <w:tr w:rsidR="00B9367F" w:rsidRPr="008F0FA5" w:rsidDel="00FA1497" w:rsidTr="00D92571">
                                      <w:trPr>
                                        <w:tblCellSpacing w:w="7" w:type="dxa"/>
                                        <w:jc w:val="center"/>
                                        <w:del w:id="945" w:author="Lisa Wald" w:date="2016-06-06T15:21:00Z"/>
                                      </w:trPr>
                                      <w:tc>
                                        <w:tcPr>
                                          <w:tcW w:w="0" w:type="auto"/>
                                          <w:gridSpan w:val="6"/>
                                          <w:shd w:val="clear" w:color="auto" w:fill="CCCCCC"/>
                                          <w:vAlign w:val="center"/>
                                          <w:hideMark/>
                                        </w:tcPr>
                                        <w:p w:rsidR="00B9367F" w:rsidRPr="008F0FA5" w:rsidDel="00FA1497" w:rsidRDefault="00B9367F" w:rsidP="00D92571">
                                          <w:pPr>
                                            <w:rPr>
                                              <w:del w:id="946" w:author="Lisa Wald" w:date="2016-06-06T15:21:00Z"/>
                                              <w:rFonts w:ascii="Verdana" w:hAnsi="Verdana"/>
                                              <w:b/>
                                              <w:bCs/>
                                              <w:sz w:val="20"/>
                                              <w:szCs w:val="20"/>
                                            </w:rPr>
                                          </w:pPr>
                                          <w:del w:id="947" w:author="Lisa Wald" w:date="2016-06-06T15:21:00Z">
                                            <w:r w:rsidRPr="008F0FA5" w:rsidDel="00FA1497">
                                              <w:rPr>
                                                <w:rFonts w:ascii="Verdana" w:hAnsi="Verdana"/>
                                                <w:b/>
                                                <w:bCs/>
                                                <w:sz w:val="20"/>
                                                <w:szCs w:val="20"/>
                                              </w:rPr>
                                              <w:delText>Proposed Specialty Service (Maximum 6 attachments)</w:delText>
                                            </w:r>
                                          </w:del>
                                        </w:p>
                                      </w:tc>
                                    </w:tr>
                                    <w:tr w:rsidR="00B9367F" w:rsidRPr="008F0FA5" w:rsidDel="00FA1497" w:rsidTr="00D92571">
                                      <w:trPr>
                                        <w:tblCellSpacing w:w="7" w:type="dxa"/>
                                        <w:jc w:val="center"/>
                                        <w:del w:id="948" w:author="Lisa Wald" w:date="2016-06-06T15:21:00Z"/>
                                      </w:trPr>
                                      <w:tc>
                                        <w:tcPr>
                                          <w:tcW w:w="250" w:type="pct"/>
                                          <w:shd w:val="clear" w:color="auto" w:fill="FFFFCC"/>
                                          <w:vAlign w:val="center"/>
                                          <w:hideMark/>
                                        </w:tcPr>
                                        <w:p w:rsidR="00B9367F" w:rsidRPr="008F0FA5" w:rsidDel="00FA1497" w:rsidRDefault="00B9367F" w:rsidP="00D92571">
                                          <w:pPr>
                                            <w:jc w:val="center"/>
                                            <w:rPr>
                                              <w:del w:id="949" w:author="Lisa Wald" w:date="2016-06-06T15:21:00Z"/>
                                              <w:rFonts w:ascii="Verdana" w:hAnsi="Verdana"/>
                                              <w:sz w:val="20"/>
                                              <w:szCs w:val="20"/>
                                            </w:rPr>
                                          </w:pPr>
                                          <w:del w:id="950" w:author="Lisa Wald" w:date="2016-06-06T15:21:00Z">
                                            <w:r w:rsidRPr="008F0FA5" w:rsidDel="00FA1497">
                                              <w:rPr>
                                                <w:rFonts w:ascii="Verdana" w:hAnsi="Verdana"/>
                                                <w:sz w:val="20"/>
                                                <w:szCs w:val="20"/>
                                              </w:rPr>
                                              <w:delText>Select</w:delText>
                                            </w:r>
                                          </w:del>
                                        </w:p>
                                      </w:tc>
                                      <w:tc>
                                        <w:tcPr>
                                          <w:tcW w:w="750" w:type="pct"/>
                                          <w:shd w:val="clear" w:color="auto" w:fill="FFFFCC"/>
                                          <w:vAlign w:val="center"/>
                                          <w:hideMark/>
                                        </w:tcPr>
                                        <w:p w:rsidR="00B9367F" w:rsidRPr="008F0FA5" w:rsidDel="00FA1497" w:rsidRDefault="00B9367F" w:rsidP="00D92571">
                                          <w:pPr>
                                            <w:jc w:val="center"/>
                                            <w:rPr>
                                              <w:del w:id="951" w:author="Lisa Wald" w:date="2016-06-06T15:21:00Z"/>
                                              <w:rFonts w:ascii="Verdana" w:hAnsi="Verdana"/>
                                              <w:sz w:val="20"/>
                                              <w:szCs w:val="20"/>
                                            </w:rPr>
                                          </w:pPr>
                                          <w:del w:id="952" w:author="Lisa Wald" w:date="2016-06-06T15:21:00Z">
                                            <w:r w:rsidRPr="008F0FA5" w:rsidDel="00FA1497">
                                              <w:rPr>
                                                <w:rFonts w:ascii="Verdana" w:hAnsi="Verdana"/>
                                                <w:sz w:val="20"/>
                                                <w:szCs w:val="20"/>
                                              </w:rPr>
                                              <w:delText>Purpose</w:delText>
                                            </w:r>
                                          </w:del>
                                        </w:p>
                                      </w:tc>
                                      <w:tc>
                                        <w:tcPr>
                                          <w:tcW w:w="1150" w:type="pct"/>
                                          <w:shd w:val="clear" w:color="auto" w:fill="FFFFCC"/>
                                          <w:vAlign w:val="center"/>
                                          <w:hideMark/>
                                        </w:tcPr>
                                        <w:p w:rsidR="00B9367F" w:rsidRPr="008F0FA5" w:rsidDel="00FA1497" w:rsidRDefault="00B9367F" w:rsidP="00D92571">
                                          <w:pPr>
                                            <w:jc w:val="center"/>
                                            <w:rPr>
                                              <w:del w:id="953" w:author="Lisa Wald" w:date="2016-06-06T15:21:00Z"/>
                                              <w:rFonts w:ascii="Verdana" w:hAnsi="Verdana"/>
                                              <w:sz w:val="20"/>
                                              <w:szCs w:val="20"/>
                                            </w:rPr>
                                          </w:pPr>
                                          <w:del w:id="954" w:author="Lisa Wald" w:date="2016-06-06T15:21:00Z">
                                            <w:r w:rsidRPr="008F0FA5" w:rsidDel="00FA1497">
                                              <w:rPr>
                                                <w:rFonts w:ascii="Verdana" w:hAnsi="Verdana"/>
                                                <w:sz w:val="20"/>
                                                <w:szCs w:val="20"/>
                                              </w:rPr>
                                              <w:delText>Document Name</w:delText>
                                            </w:r>
                                          </w:del>
                                        </w:p>
                                      </w:tc>
                                      <w:tc>
                                        <w:tcPr>
                                          <w:tcW w:w="450" w:type="pct"/>
                                          <w:shd w:val="clear" w:color="auto" w:fill="FFFFCC"/>
                                          <w:vAlign w:val="center"/>
                                          <w:hideMark/>
                                        </w:tcPr>
                                        <w:p w:rsidR="00B9367F" w:rsidRPr="008F0FA5" w:rsidDel="00FA1497" w:rsidRDefault="00B9367F" w:rsidP="00D92571">
                                          <w:pPr>
                                            <w:jc w:val="center"/>
                                            <w:rPr>
                                              <w:del w:id="955" w:author="Lisa Wald" w:date="2016-06-06T15:21:00Z"/>
                                              <w:rFonts w:ascii="Verdana" w:hAnsi="Verdana"/>
                                              <w:sz w:val="20"/>
                                              <w:szCs w:val="20"/>
                                            </w:rPr>
                                          </w:pPr>
                                          <w:del w:id="956" w:author="Lisa Wald" w:date="2016-06-06T15:21:00Z">
                                            <w:r w:rsidRPr="008F0FA5" w:rsidDel="00FA1497">
                                              <w:rPr>
                                                <w:rFonts w:ascii="Verdana" w:hAnsi="Verdana"/>
                                                <w:sz w:val="20"/>
                                                <w:szCs w:val="20"/>
                                              </w:rPr>
                                              <w:delText>Size</w:delText>
                                            </w:r>
                                          </w:del>
                                        </w:p>
                                      </w:tc>
                                      <w:tc>
                                        <w:tcPr>
                                          <w:tcW w:w="1000" w:type="pct"/>
                                          <w:shd w:val="clear" w:color="auto" w:fill="FFFFCC"/>
                                          <w:vAlign w:val="center"/>
                                          <w:hideMark/>
                                        </w:tcPr>
                                        <w:p w:rsidR="00B9367F" w:rsidRPr="008F0FA5" w:rsidDel="00FA1497" w:rsidRDefault="00B9367F" w:rsidP="00D92571">
                                          <w:pPr>
                                            <w:jc w:val="center"/>
                                            <w:rPr>
                                              <w:del w:id="957" w:author="Lisa Wald" w:date="2016-06-06T15:21:00Z"/>
                                              <w:rFonts w:ascii="Verdana" w:hAnsi="Verdana"/>
                                              <w:sz w:val="20"/>
                                              <w:szCs w:val="20"/>
                                            </w:rPr>
                                          </w:pPr>
                                          <w:del w:id="958" w:author="Lisa Wald" w:date="2016-06-06T15:21:00Z">
                                            <w:r w:rsidRPr="008F0FA5" w:rsidDel="00FA1497">
                                              <w:rPr>
                                                <w:rFonts w:ascii="Verdana" w:hAnsi="Verdana"/>
                                                <w:sz w:val="20"/>
                                                <w:szCs w:val="20"/>
                                              </w:rPr>
                                              <w:delText>Uploaded By</w:delText>
                                            </w:r>
                                          </w:del>
                                        </w:p>
                                      </w:tc>
                                      <w:tc>
                                        <w:tcPr>
                                          <w:tcW w:w="1400" w:type="pct"/>
                                          <w:shd w:val="clear" w:color="auto" w:fill="FFFFCC"/>
                                          <w:vAlign w:val="center"/>
                                          <w:hideMark/>
                                        </w:tcPr>
                                        <w:p w:rsidR="00B9367F" w:rsidRPr="008F0FA5" w:rsidDel="00FA1497" w:rsidRDefault="00B9367F" w:rsidP="00D92571">
                                          <w:pPr>
                                            <w:jc w:val="center"/>
                                            <w:rPr>
                                              <w:del w:id="959" w:author="Lisa Wald" w:date="2016-06-06T15:21:00Z"/>
                                              <w:rFonts w:ascii="Verdana" w:hAnsi="Verdana"/>
                                              <w:sz w:val="20"/>
                                              <w:szCs w:val="20"/>
                                            </w:rPr>
                                          </w:pPr>
                                          <w:del w:id="960" w:author="Lisa Wald" w:date="2016-06-06T15:21:00Z">
                                            <w:r w:rsidRPr="008F0FA5" w:rsidDel="00FA1497">
                                              <w:rPr>
                                                <w:rFonts w:ascii="Verdana" w:hAnsi="Verdana"/>
                                                <w:sz w:val="20"/>
                                                <w:szCs w:val="20"/>
                                              </w:rPr>
                                              <w:delText>Description</w:delText>
                                            </w:r>
                                          </w:del>
                                        </w:p>
                                      </w:tc>
                                    </w:tr>
                                    <w:tr w:rsidR="00B9367F" w:rsidRPr="008F0FA5" w:rsidDel="00FA1497" w:rsidTr="00D92571">
                                      <w:trPr>
                                        <w:tblCellSpacing w:w="7" w:type="dxa"/>
                                        <w:jc w:val="center"/>
                                        <w:del w:id="961"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962" w:author="Lisa Wald" w:date="2016-06-06T15:21:00Z"/>
                                              <w:rFonts w:ascii="Verdana" w:hAnsi="Verdana"/>
                                              <w:sz w:val="20"/>
                                              <w:szCs w:val="20"/>
                                            </w:rPr>
                                          </w:pPr>
                                          <w:del w:id="963" w:author="Lisa Wald" w:date="2016-06-06T15:21:00Z">
                                            <w:r w:rsidRPr="008F0FA5" w:rsidDel="00FA1497">
                                              <w:rPr>
                                                <w:rFonts w:ascii="Verdana" w:hAnsi="Verdana"/>
                                                <w:sz w:val="20"/>
                                                <w:szCs w:val="20"/>
                                              </w:rPr>
                                              <w:delText>No attached document exists.</w:delText>
                                            </w:r>
                                          </w:del>
                                        </w:p>
                                      </w:tc>
                                    </w:tr>
                                    <w:tr w:rsidR="00B9367F" w:rsidRPr="008F0FA5" w:rsidDel="00FA1497" w:rsidTr="00D92571">
                                      <w:trPr>
                                        <w:tblCellSpacing w:w="7" w:type="dxa"/>
                                        <w:jc w:val="center"/>
                                        <w:del w:id="964" w:author="Lisa Wald" w:date="2016-06-06T15:21:00Z"/>
                                      </w:trPr>
                                      <w:tc>
                                        <w:tcPr>
                                          <w:tcW w:w="0" w:type="auto"/>
                                          <w:gridSpan w:val="6"/>
                                          <w:shd w:val="clear" w:color="auto" w:fill="FFFFFF"/>
                                          <w:vAlign w:val="center"/>
                                          <w:hideMark/>
                                        </w:tcPr>
                                        <w:p w:rsidR="00B9367F" w:rsidRPr="008F0FA5" w:rsidDel="00FA1497" w:rsidRDefault="00B9367F" w:rsidP="00D92571">
                                          <w:pPr>
                                            <w:jc w:val="center"/>
                                            <w:rPr>
                                              <w:del w:id="965" w:author="Lisa Wald" w:date="2016-06-06T15:21:00Z"/>
                                              <w:rFonts w:ascii="Verdana" w:hAnsi="Verdana"/>
                                              <w:sz w:val="20"/>
                                              <w:szCs w:val="20"/>
                                            </w:rPr>
                                          </w:pPr>
                                          <w:del w:id="966" w:author="Lisa Wald" w:date="2016-06-06T15:21:00Z">
                                            <w:r w:rsidRPr="008F0FA5" w:rsidDel="00FA1497">
                                              <w:rPr>
                                                <w:rFonts w:ascii="Verdana" w:hAnsi="Verdana"/>
                                                <w:sz w:val="20"/>
                                                <w:szCs w:val="20"/>
                                              </w:rPr>
                                              <w:object w:dxaOrig="225" w:dyaOrig="225">
                                                <v:shape id="_x0000_i2321" type="#_x0000_t75" style="width:34.35pt;height:20.2pt" o:ole="">
                                                  <v:imagedata r:id="rId126" o:title=""/>
                                                </v:shape>
                                                <w:control r:id="rId127" w:name="DefaultOcxName124" w:shapeid="_x0000_i2321"/>
                                              </w:object>
                                            </w:r>
                                          </w:del>
                                        </w:p>
                                      </w:tc>
                                    </w:tr>
                                  </w:tbl>
                                  <w:p w:rsidR="00B9367F" w:rsidRPr="008F0FA5" w:rsidDel="00FA1497" w:rsidRDefault="00B9367F" w:rsidP="00D92571">
                                    <w:pPr>
                                      <w:rPr>
                                        <w:del w:id="967" w:author="Lisa Wald" w:date="2016-06-06T15:21:00Z"/>
                                        <w:rFonts w:ascii="Verdana" w:hAnsi="Verdana"/>
                                        <w:sz w:val="20"/>
                                        <w:szCs w:val="20"/>
                                      </w:rPr>
                                    </w:pPr>
                                  </w:p>
                                </w:tc>
                              </w:tr>
                            </w:tbl>
                            <w:p w:rsidR="00B9367F" w:rsidRPr="008F0FA5" w:rsidDel="00FA1497" w:rsidRDefault="00B9367F" w:rsidP="00D92571">
                              <w:pPr>
                                <w:spacing w:after="240"/>
                                <w:rPr>
                                  <w:del w:id="968"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969"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970"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971" w:author="Lisa Wald" w:date="2016-06-06T15:21:00Z"/>
                                  <w:sz w:val="20"/>
                                  <w:szCs w:val="20"/>
                                </w:rPr>
                              </w:pPr>
                            </w:p>
                          </w:tc>
                        </w:tr>
                        <w:tr w:rsidR="00B9367F" w:rsidRPr="008F0FA5" w:rsidDel="00FA1497" w:rsidTr="00D92571">
                          <w:trPr>
                            <w:tblCellSpacing w:w="0" w:type="dxa"/>
                            <w:jc w:val="center"/>
                            <w:del w:id="972"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32"/>
                                <w:gridCol w:w="998"/>
                              </w:tblGrid>
                              <w:tr w:rsidR="00B9367F" w:rsidRPr="008F0FA5" w:rsidDel="00FA1497" w:rsidTr="00D92571">
                                <w:trPr>
                                  <w:tblCellSpacing w:w="0" w:type="dxa"/>
                                  <w:del w:id="973" w:author="Lisa Wald" w:date="2016-06-06T15:21:00Z"/>
                                </w:trPr>
                                <w:tc>
                                  <w:tcPr>
                                    <w:tcW w:w="0" w:type="auto"/>
                                    <w:vAlign w:val="center"/>
                                    <w:hideMark/>
                                  </w:tcPr>
                                  <w:p w:rsidR="00B9367F" w:rsidRPr="008F0FA5" w:rsidDel="00FA1497" w:rsidRDefault="00B9367F" w:rsidP="00D92571">
                                    <w:pPr>
                                      <w:rPr>
                                        <w:del w:id="974" w:author="Lisa Wald" w:date="2016-06-06T15:21:00Z"/>
                                        <w:rFonts w:ascii="Verdana" w:hAnsi="Verdana"/>
                                        <w:sz w:val="20"/>
                                        <w:szCs w:val="20"/>
                                      </w:rPr>
                                    </w:pPr>
                                    <w:del w:id="975"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976" w:author="Lisa Wald" w:date="2016-06-06T15:21:00Z"/>
                                        <w:rFonts w:ascii="Verdana" w:hAnsi="Verdana"/>
                                        <w:sz w:val="20"/>
                                        <w:szCs w:val="20"/>
                                      </w:rPr>
                                    </w:pPr>
                                    <w:del w:id="977" w:author="Lisa Wald" w:date="2016-06-06T15:21:00Z">
                                      <w:r w:rsidRPr="008F0FA5" w:rsidDel="00FA1497">
                                        <w:rPr>
                                          <w:rFonts w:ascii="Verdana" w:hAnsi="Verdana"/>
                                          <w:sz w:val="20"/>
                                          <w:szCs w:val="20"/>
                                        </w:rPr>
                                        <w:object w:dxaOrig="225" w:dyaOrig="225">
                                          <v:shape id="_x0000_i2320" type="#_x0000_t75" style="width:28.35pt;height:20.2pt" o:ole="">
                                            <v:imagedata r:id="rId128" o:title=""/>
                                          </v:shape>
                                          <w:control r:id="rId129" w:name="DefaultOcxName131" w:shapeid="_x0000_i2320"/>
                                        </w:object>
                                      </w:r>
                                    </w:del>
                                  </w:p>
                                </w:tc>
                              </w:tr>
                            </w:tbl>
                            <w:p w:rsidR="00B9367F" w:rsidRPr="008F0FA5" w:rsidDel="00FA1497" w:rsidRDefault="00B9367F" w:rsidP="00D92571">
                              <w:pPr>
                                <w:rPr>
                                  <w:del w:id="978"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979" w:author="Lisa Wald" w:date="2016-06-06T15:21:00Z"/>
                                  <w:sz w:val="20"/>
                                  <w:szCs w:val="20"/>
                                </w:rPr>
                              </w:pPr>
                            </w:p>
                          </w:tc>
                          <w:tc>
                            <w:tcPr>
                              <w:tcW w:w="0" w:type="auto"/>
                              <w:shd w:val="clear" w:color="auto" w:fill="FFFFFF"/>
                              <w:vAlign w:val="center"/>
                              <w:hideMark/>
                            </w:tcPr>
                            <w:p w:rsidR="00B9367F" w:rsidRPr="008F0FA5" w:rsidDel="00FA1497" w:rsidRDefault="00B9367F" w:rsidP="00D92571">
                              <w:pPr>
                                <w:rPr>
                                  <w:del w:id="980" w:author="Lisa Wald" w:date="2016-06-06T15:21:00Z"/>
                                  <w:sz w:val="20"/>
                                  <w:szCs w:val="20"/>
                                </w:rPr>
                              </w:pPr>
                            </w:p>
                          </w:tc>
                        </w:tr>
                      </w:tbl>
                      <w:p w:rsidR="00B9367F" w:rsidRPr="008F0FA5" w:rsidDel="00FA1497" w:rsidRDefault="00B9367F" w:rsidP="00D92571">
                        <w:pPr>
                          <w:spacing w:after="240"/>
                          <w:rPr>
                            <w:del w:id="981" w:author="Lisa Wald" w:date="2016-06-06T15:21:00Z"/>
                            <w:rFonts w:ascii="Verdana" w:hAnsi="Verdana"/>
                            <w:sz w:val="20"/>
                            <w:szCs w:val="20"/>
                          </w:rPr>
                        </w:pPr>
                      </w:p>
                      <w:tbl>
                        <w:tblPr>
                          <w:tblW w:w="4750" w:type="pct"/>
                          <w:jc w:val="center"/>
                          <w:tblCellSpacing w:w="0" w:type="dxa"/>
                          <w:tblBorders>
                            <w:top w:val="single" w:sz="6" w:space="0" w:color="000000"/>
                            <w:left w:val="single" w:sz="6" w:space="0" w:color="000000"/>
                            <w:bottom w:val="single" w:sz="6" w:space="0" w:color="000000"/>
                            <w:right w:val="single" w:sz="6" w:space="0" w:color="000000"/>
                          </w:tblBorders>
                          <w:shd w:val="clear" w:color="auto" w:fill="FFFFFF"/>
                          <w:tblCellMar>
                            <w:left w:w="0" w:type="dxa"/>
                            <w:right w:w="0" w:type="dxa"/>
                          </w:tblCellMar>
                          <w:tblLook w:val="04A0" w:firstRow="1" w:lastRow="0" w:firstColumn="1" w:lastColumn="0" w:noHBand="0" w:noVBand="1"/>
                        </w:tblPr>
                        <w:tblGrid>
                          <w:gridCol w:w="13041"/>
                          <w:gridCol w:w="21"/>
                        </w:tblGrid>
                        <w:tr w:rsidR="00B9367F" w:rsidRPr="008F0FA5" w:rsidDel="00FA1497" w:rsidTr="00D92571">
                          <w:trPr>
                            <w:gridAfter w:val="1"/>
                            <w:tblCellSpacing w:w="0" w:type="dxa"/>
                            <w:jc w:val="center"/>
                            <w:del w:id="982" w:author="Lisa Wald" w:date="2016-06-06T15:21:00Z"/>
                          </w:trPr>
                          <w:tc>
                            <w:tcPr>
                              <w:tcW w:w="0" w:type="auto"/>
                              <w:tcBorders>
                                <w:top w:val="single" w:sz="6" w:space="0" w:color="000000"/>
                              </w:tcBorders>
                              <w:shd w:val="clear" w:color="auto" w:fill="CCCCCC"/>
                              <w:tcMar>
                                <w:top w:w="45" w:type="dxa"/>
                                <w:left w:w="45" w:type="dxa"/>
                                <w:bottom w:w="45" w:type="dxa"/>
                                <w:right w:w="45" w:type="dxa"/>
                              </w:tcMar>
                              <w:vAlign w:val="center"/>
                              <w:hideMark/>
                            </w:tcPr>
                            <w:p w:rsidR="00B9367F" w:rsidRPr="008F0FA5" w:rsidDel="00FA1497" w:rsidRDefault="00B9367F" w:rsidP="00D92571">
                              <w:pPr>
                                <w:jc w:val="center"/>
                                <w:rPr>
                                  <w:del w:id="983" w:author="Lisa Wald" w:date="2016-06-06T15:21:00Z"/>
                                  <w:rFonts w:ascii="Verdana" w:hAnsi="Verdana"/>
                                  <w:sz w:val="20"/>
                                  <w:szCs w:val="20"/>
                                </w:rPr>
                              </w:pPr>
                              <w:del w:id="984" w:author="Lisa Wald" w:date="2016-06-06T15:21:00Z">
                                <w:r w:rsidRPr="008F0FA5" w:rsidDel="00FA1497">
                                  <w:rPr>
                                    <w:rFonts w:ascii="Verdana" w:hAnsi="Verdana"/>
                                    <w:b/>
                                    <w:bCs/>
                                    <w:sz w:val="20"/>
                                    <w:szCs w:val="20"/>
                                  </w:rPr>
                                  <w:lastRenderedPageBreak/>
                                  <w:delText>Additional Considerations for Adding a Service to Scope</w:delText>
                                </w:r>
                              </w:del>
                            </w:p>
                            <w:p w:rsidR="00B9367F" w:rsidRPr="008F0FA5" w:rsidDel="00FA1497" w:rsidRDefault="00B9367F" w:rsidP="00D92571">
                              <w:pPr>
                                <w:spacing w:after="240"/>
                                <w:rPr>
                                  <w:del w:id="985" w:author="Lisa Wald" w:date="2016-06-06T15:21:00Z"/>
                                  <w:rFonts w:ascii="Verdana" w:hAnsi="Verdana"/>
                                  <w:sz w:val="20"/>
                                  <w:szCs w:val="20"/>
                                </w:rPr>
                              </w:pPr>
                              <w:del w:id="986" w:author="Lisa Wald" w:date="2016-06-06T15:21:00Z">
                                <w:r w:rsidRPr="008F0FA5" w:rsidDel="00FA1497">
                                  <w:rPr>
                                    <w:rFonts w:ascii="Verdana" w:hAnsi="Verdana"/>
                                    <w:sz w:val="20"/>
                                    <w:szCs w:val="20"/>
                                  </w:rPr>
                                  <w:br/>
                                </w:r>
                                <w:r w:rsidRPr="008F0FA5" w:rsidDel="00FA1497">
                                  <w:rPr>
                                    <w:rFonts w:ascii="Verdana" w:hAnsi="Verdana"/>
                                    <w:b/>
                                    <w:bCs/>
                                    <w:sz w:val="20"/>
                                    <w:szCs w:val="20"/>
                                  </w:rPr>
                                  <w:delText xml:space="preserve">While the following areas are not specific </w:delText>
                                </w:r>
                                <w:r w:rsidRPr="008F0FA5" w:rsidDel="00FA1497">
                                  <w:rPr>
                                    <w:rFonts w:ascii="Verdana" w:hAnsi="Verdana"/>
                                    <w:b/>
                                    <w:bCs/>
                                    <w:sz w:val="20"/>
                                    <w:szCs w:val="20"/>
                                    <w:u w:val="single"/>
                                  </w:rPr>
                                  <w:delText xml:space="preserve">factors or criteria that will impact the CIS approval process, these are key elements that health centers should have considered or actively planned to address prior to adding a new service to scope: </w:delText>
                                </w:r>
                              </w:del>
                            </w:p>
                          </w:tc>
                        </w:tr>
                        <w:tr w:rsidR="00B9367F" w:rsidRPr="008F0FA5" w:rsidDel="00FA1497" w:rsidTr="00D92571">
                          <w:trPr>
                            <w:gridAfter w:val="1"/>
                            <w:tblCellSpacing w:w="0" w:type="dxa"/>
                            <w:jc w:val="center"/>
                            <w:del w:id="987" w:author="Lisa Wald" w:date="2016-06-06T15:21:00Z"/>
                          </w:trPr>
                          <w:tc>
                            <w:tcPr>
                              <w:tcW w:w="0" w:type="auto"/>
                              <w:tcBorders>
                                <w:top w:val="single" w:sz="6" w:space="0" w:color="000000"/>
                              </w:tcBorders>
                              <w:shd w:val="clear" w:color="auto" w:fill="FFFFCC"/>
                              <w:tcMar>
                                <w:top w:w="45" w:type="dxa"/>
                                <w:left w:w="45" w:type="dxa"/>
                                <w:bottom w:w="45" w:type="dxa"/>
                                <w:right w:w="45" w:type="dxa"/>
                              </w:tcMar>
                              <w:vAlign w:val="center"/>
                              <w:hideMark/>
                            </w:tcPr>
                            <w:p w:rsidR="00B9367F" w:rsidRPr="008F0FA5" w:rsidDel="00FA1497" w:rsidRDefault="00B9367F" w:rsidP="00D92571">
                              <w:pPr>
                                <w:rPr>
                                  <w:del w:id="988" w:author="Lisa Wald" w:date="2016-06-06T15:21:00Z"/>
                                  <w:rFonts w:ascii="Verdana" w:hAnsi="Verdana"/>
                                  <w:sz w:val="20"/>
                                  <w:szCs w:val="20"/>
                                </w:rPr>
                              </w:pPr>
                              <w:del w:id="989" w:author="Lisa Wald" w:date="2016-06-06T15:21:00Z">
                                <w:r w:rsidRPr="008F0FA5" w:rsidDel="00FA1497">
                                  <w:rPr>
                                    <w:rFonts w:ascii="Verdana" w:hAnsi="Verdana"/>
                                    <w:b/>
                                    <w:bCs/>
                                    <w:sz w:val="20"/>
                                    <w:szCs w:val="20"/>
                                    <w:u w:val="single"/>
                                  </w:rPr>
                                  <w:delText xml:space="preserve">A. Medical Malpractice Coverage </w:delText>
                                </w:r>
                                <w:r w:rsidRPr="008F0FA5" w:rsidDel="00FA1497">
                                  <w:rPr>
                                    <w:rFonts w:ascii="Verdana" w:hAnsi="Verdana"/>
                                    <w:sz w:val="20"/>
                                    <w:szCs w:val="20"/>
                                  </w:rPr>
                                  <w:delText xml:space="preserve">Your health center must develop plans for medical malpractice coverage for any new providers including any specialty providers (e.g., extension of FTCA coverage, private malpractice coverage). Respond the following as applicable: </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b/>
                                    <w:bCs/>
                                    <w:sz w:val="20"/>
                                    <w:szCs w:val="20"/>
                                  </w:rPr>
                                  <w:delText xml:space="preserve">For grantees deemed under the FTCA, have you reviewed the FTCA Health Center Policy Manual or if appropriate, consulted with BPHC to assure the applicability of FTCA coverage? </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i/>
                                    <w:iCs/>
                                    <w:sz w:val="20"/>
                                    <w:szCs w:val="20"/>
                                  </w:rPr>
                                  <w:delText xml:space="preserve">The FTCA Health Center Policy Manual is available at: </w:delText>
                                </w:r>
                                <w:r w:rsidDel="00FA1497">
                                  <w:fldChar w:fldCharType="begin"/>
                                </w:r>
                                <w:r w:rsidDel="00FA1497">
                                  <w:delInstrText xml:space="preserve"> HYPERLINK "http://www.bphc.hrsa.gov/policiesregulations/policies/pin201101.html" \t "_blank" </w:delInstrText>
                                </w:r>
                                <w:r w:rsidDel="00FA1497">
                                  <w:fldChar w:fldCharType="separate"/>
                                </w:r>
                                <w:r w:rsidRPr="008F0FA5" w:rsidDel="00FA1497">
                                  <w:rPr>
                                    <w:rStyle w:val="Hyperlink"/>
                                    <w:rFonts w:ascii="Verdana" w:hAnsi="Verdana"/>
                                    <w:i/>
                                    <w:iCs/>
                                    <w:color w:val="auto"/>
                                    <w:sz w:val="20"/>
                                    <w:szCs w:val="20"/>
                                  </w:rPr>
                                  <w:delText>http://www.bphc.hrsa.gov/policiesregulations/policies/pin201101.html</w:delText>
                                </w:r>
                                <w:r w:rsidDel="00FA1497">
                                  <w:rPr>
                                    <w:rStyle w:val="Hyperlink"/>
                                    <w:rFonts w:ascii="Verdana" w:hAnsi="Verdana"/>
                                    <w:i/>
                                    <w:iCs/>
                                    <w:color w:val="auto"/>
                                    <w:sz w:val="20"/>
                                    <w:szCs w:val="20"/>
                                  </w:rPr>
                                  <w:fldChar w:fldCharType="end"/>
                                </w:r>
                                <w:r w:rsidRPr="008F0FA5" w:rsidDel="00FA1497">
                                  <w:rPr>
                                    <w:rFonts w:ascii="Verdana" w:hAnsi="Verdana"/>
                                    <w:i/>
                                    <w:iCs/>
                                    <w:sz w:val="20"/>
                                    <w:szCs w:val="20"/>
                                  </w:rPr>
                                  <w:delText xml:space="preserve"> For specific questions, contact the BPHC HelpLine at: 1-877-974-BPHC (2742) or Email: </w:delText>
                                </w:r>
                                <w:r w:rsidDel="00FA1497">
                                  <w:fldChar w:fldCharType="begin"/>
                                </w:r>
                                <w:r w:rsidDel="00FA1497">
                                  <w:delInstrText xml:space="preserve"> HYPERLINK "mailto:bphchelpline@hrsa.gov" </w:delInstrText>
                                </w:r>
                                <w:r w:rsidDel="00FA1497">
                                  <w:fldChar w:fldCharType="separate"/>
                                </w:r>
                                <w:r w:rsidRPr="008F0FA5" w:rsidDel="00FA1497">
                                  <w:rPr>
                                    <w:rStyle w:val="Hyperlink"/>
                                    <w:rFonts w:ascii="Verdana" w:hAnsi="Verdana"/>
                                    <w:i/>
                                    <w:iCs/>
                                    <w:color w:val="auto"/>
                                    <w:sz w:val="20"/>
                                    <w:szCs w:val="20"/>
                                  </w:rPr>
                                  <w:delText>bphchelpline@hrsa.gov</w:delText>
                                </w:r>
                                <w:r w:rsidDel="00FA1497">
                                  <w:rPr>
                                    <w:rStyle w:val="Hyperlink"/>
                                    <w:rFonts w:ascii="Verdana" w:hAnsi="Verdana"/>
                                    <w:i/>
                                    <w:iCs/>
                                    <w:color w:val="auto"/>
                                    <w:sz w:val="20"/>
                                    <w:szCs w:val="20"/>
                                  </w:rPr>
                                  <w:fldChar w:fldCharType="end"/>
                                </w:r>
                                <w:r w:rsidRPr="008F0FA5" w:rsidDel="00FA1497">
                                  <w:rPr>
                                    <w:rFonts w:ascii="Verdana" w:hAnsi="Verdana"/>
                                    <w:i/>
                                    <w:iCs/>
                                    <w:sz w:val="20"/>
                                    <w:szCs w:val="20"/>
                                  </w:rPr>
                                  <w:delText xml:space="preserve">. Available Monday to Friday (excluding Federal holidays), from 8:30 AM – 5:30 PM (ET), with extra hours available during high volume periods. </w:delText>
                                </w:r>
                              </w:del>
                            </w:p>
                          </w:tc>
                        </w:tr>
                        <w:tr w:rsidR="00B9367F" w:rsidRPr="008F0FA5" w:rsidDel="00FA1497" w:rsidTr="00D92571">
                          <w:trPr>
                            <w:tblCellSpacing w:w="0" w:type="dxa"/>
                            <w:jc w:val="center"/>
                            <w:del w:id="990" w:author="Lisa Wald" w:date="2016-06-06T15:21: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991" w:author="Lisa Wald" w:date="2016-06-06T15:21:00Z"/>
                                  <w:rFonts w:ascii="Verdana" w:hAnsi="Verdana"/>
                                  <w:sz w:val="20"/>
                                  <w:szCs w:val="20"/>
                                </w:rPr>
                              </w:pPr>
                            </w:p>
                          </w:tc>
                        </w:tr>
                        <w:tr w:rsidR="00B9367F" w:rsidRPr="008F0FA5" w:rsidDel="00FA1497" w:rsidTr="00D92571">
                          <w:trPr>
                            <w:tblCellSpacing w:w="0" w:type="dxa"/>
                            <w:jc w:val="center"/>
                            <w:del w:id="992"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8312"/>
                              </w:tblGrid>
                              <w:tr w:rsidR="00B9367F" w:rsidRPr="008F0FA5" w:rsidDel="00FA1497" w:rsidTr="00D92571">
                                <w:trPr>
                                  <w:tblCellSpacing w:w="15" w:type="dxa"/>
                                  <w:del w:id="993" w:author="Lisa Wald" w:date="2016-06-06T15:21:00Z"/>
                                </w:trPr>
                                <w:tc>
                                  <w:tcPr>
                                    <w:tcW w:w="0" w:type="auto"/>
                                    <w:vAlign w:val="center"/>
                                    <w:hideMark/>
                                  </w:tcPr>
                                  <w:p w:rsidR="00B9367F" w:rsidRPr="008F0FA5" w:rsidDel="00FA1497" w:rsidRDefault="00B9367F" w:rsidP="00D92571">
                                    <w:pPr>
                                      <w:rPr>
                                        <w:del w:id="994" w:author="Lisa Wald" w:date="2016-06-06T15:21:00Z"/>
                                        <w:rFonts w:ascii="Verdana" w:hAnsi="Verdana"/>
                                        <w:sz w:val="20"/>
                                        <w:szCs w:val="20"/>
                                      </w:rPr>
                                    </w:pPr>
                                    <w:del w:id="995" w:author="Lisa Wald" w:date="2016-06-06T15:21:00Z">
                                      <w:r w:rsidRPr="008F0FA5" w:rsidDel="00FA1497">
                                        <w:rPr>
                                          <w:rFonts w:ascii="Verdana" w:hAnsi="Verdana"/>
                                          <w:sz w:val="20"/>
                                          <w:szCs w:val="20"/>
                                        </w:rPr>
                                        <w:object w:dxaOrig="225" w:dyaOrig="225">
                                          <v:shape id="_x0000_i2319" type="#_x0000_t75" style="width:18pt;height:15.8pt" o:ole="">
                                            <v:imagedata r:id="rId39" o:title=""/>
                                          </v:shape>
                                          <w:control r:id="rId130" w:name="DefaultOcxName132" w:shapeid="_x0000_i2319"/>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996" w:author="Lisa Wald" w:date="2016-06-06T15:21:00Z"/>
                                        <w:rFonts w:ascii="Verdana" w:hAnsi="Verdana"/>
                                        <w:sz w:val="20"/>
                                        <w:szCs w:val="20"/>
                                      </w:rPr>
                                    </w:pPr>
                                    <w:del w:id="997" w:author="Lisa Wald" w:date="2016-06-06T15:21:00Z">
                                      <w:r w:rsidRPr="008F0FA5" w:rsidDel="00FA1497">
                                        <w:rPr>
                                          <w:rFonts w:ascii="Verdana" w:hAnsi="Verdana"/>
                                          <w:sz w:val="20"/>
                                          <w:szCs w:val="20"/>
                                        </w:rPr>
                                        <w:object w:dxaOrig="225" w:dyaOrig="225">
                                          <v:shape id="_x0000_i2318" type="#_x0000_t75" style="width:18pt;height:15.8pt" o:ole="">
                                            <v:imagedata r:id="rId39" o:title=""/>
                                          </v:shape>
                                          <w:control r:id="rId131" w:name="DefaultOcxName133" w:shapeid="_x0000_i2318"/>
                                        </w:object>
                                      </w:r>
                                      <w:r w:rsidRPr="008F0FA5" w:rsidDel="00FA1497">
                                        <w:rPr>
                                          <w:rFonts w:ascii="Verdana" w:hAnsi="Verdana"/>
                                          <w:sz w:val="20"/>
                                          <w:szCs w:val="20"/>
                                        </w:rPr>
                                        <w:delText>Not Applicable, health center is not deemed or FTCA coverage does not apply.</w:delText>
                                      </w:r>
                                    </w:del>
                                  </w:p>
                                </w:tc>
                              </w:tr>
                            </w:tbl>
                            <w:p w:rsidR="00B9367F" w:rsidRPr="008F0FA5" w:rsidDel="00FA1497" w:rsidRDefault="00B9367F" w:rsidP="00D92571">
                              <w:pPr>
                                <w:rPr>
                                  <w:del w:id="998" w:author="Lisa Wald" w:date="2016-06-06T15:21:00Z"/>
                                  <w:rFonts w:ascii="Verdana" w:hAnsi="Verdana"/>
                                  <w:sz w:val="20"/>
                                  <w:szCs w:val="20"/>
                                </w:rPr>
                              </w:pPr>
                              <w:del w:id="999" w:author="Lisa Wald" w:date="2016-06-06T15:21:00Z">
                                <w:r w:rsidRPr="008F0FA5" w:rsidDel="00FA1497">
                                  <w:rPr>
                                    <w:rFonts w:ascii="Verdana" w:hAnsi="Verdana"/>
                                    <w:sz w:val="20"/>
                                    <w:szCs w:val="20"/>
                                  </w:rPr>
                                  <w:br/>
                                  <w:delText xml:space="preserve">If you selected “Not Applicable” respond to the question below. </w:delText>
                                </w:r>
                              </w:del>
                            </w:p>
                          </w:tc>
                          <w:tc>
                            <w:tcPr>
                              <w:tcW w:w="0" w:type="auto"/>
                              <w:shd w:val="clear" w:color="auto" w:fill="FFFFFF"/>
                              <w:vAlign w:val="center"/>
                              <w:hideMark/>
                            </w:tcPr>
                            <w:p w:rsidR="00B9367F" w:rsidRPr="008F0FA5" w:rsidDel="00FA1497" w:rsidRDefault="00B9367F" w:rsidP="00D92571">
                              <w:pPr>
                                <w:rPr>
                                  <w:del w:id="1000" w:author="Lisa Wald" w:date="2016-06-06T15:21:00Z"/>
                                  <w:sz w:val="20"/>
                                  <w:szCs w:val="20"/>
                                </w:rPr>
                              </w:pPr>
                            </w:p>
                          </w:tc>
                        </w:tr>
                        <w:tr w:rsidR="00B9367F" w:rsidRPr="008F0FA5" w:rsidDel="00FA1497" w:rsidTr="00D92571">
                          <w:trPr>
                            <w:tblCellSpacing w:w="0" w:type="dxa"/>
                            <w:jc w:val="center"/>
                            <w:del w:id="1001"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1002"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1003" w:author="Lisa Wald" w:date="2016-06-06T15:21:00Z"/>
                                  <w:sz w:val="20"/>
                                  <w:szCs w:val="20"/>
                                </w:rPr>
                              </w:pPr>
                            </w:p>
                          </w:tc>
                        </w:tr>
                        <w:tr w:rsidR="00B9367F" w:rsidRPr="008F0FA5" w:rsidDel="00FA1497" w:rsidTr="00D92571">
                          <w:trPr>
                            <w:tblCellSpacing w:w="0" w:type="dxa"/>
                            <w:jc w:val="center"/>
                            <w:del w:id="1004" w:author="Lisa Wald" w:date="2016-06-06T15:21:00Z"/>
                          </w:trPr>
                          <w:tc>
                            <w:tcPr>
                              <w:tcW w:w="0" w:type="auto"/>
                              <w:tcBorders>
                                <w:top w:val="single" w:sz="6" w:space="0" w:color="000000"/>
                              </w:tcBorders>
                              <w:shd w:val="clear" w:color="auto" w:fill="FFFFCC"/>
                              <w:tcMar>
                                <w:top w:w="45" w:type="dxa"/>
                                <w:left w:w="45" w:type="dxa"/>
                                <w:bottom w:w="45" w:type="dxa"/>
                                <w:right w:w="45" w:type="dxa"/>
                              </w:tcMar>
                              <w:vAlign w:val="center"/>
                              <w:hideMark/>
                            </w:tcPr>
                            <w:p w:rsidR="00B9367F" w:rsidRPr="008F0FA5" w:rsidDel="00FA1497" w:rsidRDefault="00B9367F" w:rsidP="00D92571">
                              <w:pPr>
                                <w:rPr>
                                  <w:del w:id="1005" w:author="Lisa Wald" w:date="2016-06-06T15:21:00Z"/>
                                  <w:rFonts w:ascii="Verdana" w:hAnsi="Verdana"/>
                                  <w:sz w:val="20"/>
                                  <w:szCs w:val="20"/>
                                </w:rPr>
                              </w:pPr>
                              <w:del w:id="1006" w:author="Lisa Wald" w:date="2016-06-06T15:21:00Z">
                                <w:r w:rsidRPr="008F0FA5" w:rsidDel="00FA1497">
                                  <w:rPr>
                                    <w:rFonts w:ascii="Verdana" w:hAnsi="Verdana"/>
                                    <w:b/>
                                    <w:bCs/>
                                    <w:sz w:val="20"/>
                                    <w:szCs w:val="20"/>
                                  </w:rPr>
                                  <w:delText xml:space="preserve">For health centers not deemed under the FTCA or if FTCA coverage is not applicable to the service, have you developed a plan for medical malpractice coverage? </w:delText>
                                </w:r>
                              </w:del>
                            </w:p>
                          </w:tc>
                          <w:tc>
                            <w:tcPr>
                              <w:tcW w:w="0" w:type="auto"/>
                              <w:shd w:val="clear" w:color="auto" w:fill="FFFFFF"/>
                              <w:vAlign w:val="center"/>
                              <w:hideMark/>
                            </w:tcPr>
                            <w:p w:rsidR="00B9367F" w:rsidRPr="008F0FA5" w:rsidDel="00FA1497" w:rsidRDefault="00B9367F" w:rsidP="00D92571">
                              <w:pPr>
                                <w:rPr>
                                  <w:del w:id="1007" w:author="Lisa Wald" w:date="2016-06-06T15:21:00Z"/>
                                  <w:sz w:val="20"/>
                                  <w:szCs w:val="20"/>
                                </w:rPr>
                              </w:pPr>
                            </w:p>
                          </w:tc>
                        </w:tr>
                        <w:tr w:rsidR="00B9367F" w:rsidRPr="008F0FA5" w:rsidDel="00FA1497" w:rsidTr="00D92571">
                          <w:trPr>
                            <w:tblCellSpacing w:w="0" w:type="dxa"/>
                            <w:jc w:val="center"/>
                            <w:del w:id="1008"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B9367F" w:rsidRPr="008F0FA5" w:rsidDel="00FA1497" w:rsidTr="00D92571">
                                <w:trPr>
                                  <w:tblCellSpacing w:w="15" w:type="dxa"/>
                                  <w:del w:id="1009" w:author="Lisa Wald" w:date="2016-06-06T15:21:00Z"/>
                                </w:trPr>
                                <w:tc>
                                  <w:tcPr>
                                    <w:tcW w:w="0" w:type="auto"/>
                                    <w:vAlign w:val="center"/>
                                    <w:hideMark/>
                                  </w:tcPr>
                                  <w:p w:rsidR="00B9367F" w:rsidRPr="008F0FA5" w:rsidDel="00FA1497" w:rsidRDefault="00B9367F" w:rsidP="00D92571">
                                    <w:pPr>
                                      <w:rPr>
                                        <w:del w:id="1010" w:author="Lisa Wald" w:date="2016-06-06T15:21:00Z"/>
                                        <w:rFonts w:ascii="Verdana" w:hAnsi="Verdana"/>
                                        <w:sz w:val="20"/>
                                        <w:szCs w:val="20"/>
                                      </w:rPr>
                                    </w:pPr>
                                    <w:del w:id="1011" w:author="Lisa Wald" w:date="2016-06-06T15:21:00Z">
                                      <w:r w:rsidRPr="008F0FA5" w:rsidDel="00FA1497">
                                        <w:rPr>
                                          <w:rFonts w:ascii="Verdana" w:hAnsi="Verdana"/>
                                          <w:sz w:val="20"/>
                                          <w:szCs w:val="20"/>
                                        </w:rPr>
                                        <w:object w:dxaOrig="225" w:dyaOrig="225">
                                          <v:shape id="_x0000_i2317" type="#_x0000_t75" style="width:18pt;height:15.8pt" o:ole="">
                                            <v:imagedata r:id="rId39" o:title=""/>
                                          </v:shape>
                                          <w:control r:id="rId132" w:name="DefaultOcxName134" w:shapeid="_x0000_i2317"/>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1012" w:author="Lisa Wald" w:date="2016-06-06T15:21:00Z"/>
                                        <w:rFonts w:ascii="Verdana" w:hAnsi="Verdana"/>
                                        <w:sz w:val="20"/>
                                        <w:szCs w:val="20"/>
                                      </w:rPr>
                                    </w:pPr>
                                    <w:del w:id="1013" w:author="Lisa Wald" w:date="2016-06-06T15:21:00Z">
                                      <w:r w:rsidRPr="008F0FA5" w:rsidDel="00FA1497">
                                        <w:rPr>
                                          <w:rFonts w:ascii="Verdana" w:hAnsi="Verdana"/>
                                          <w:sz w:val="20"/>
                                          <w:szCs w:val="20"/>
                                        </w:rPr>
                                        <w:object w:dxaOrig="225" w:dyaOrig="225">
                                          <v:shape id="_x0000_i2316" type="#_x0000_t75" style="width:18pt;height:15.8pt" o:ole="">
                                            <v:imagedata r:id="rId39" o:title=""/>
                                          </v:shape>
                                          <w:control r:id="rId133" w:name="DefaultOcxName135" w:shapeid="_x0000_i2316"/>
                                        </w:object>
                                      </w:r>
                                      <w:r w:rsidRPr="008F0FA5" w:rsidDel="00FA1497">
                                        <w:rPr>
                                          <w:rFonts w:ascii="Verdana" w:hAnsi="Verdana"/>
                                          <w:sz w:val="20"/>
                                          <w:szCs w:val="20"/>
                                        </w:rPr>
                                        <w:delText>No</w:delText>
                                      </w:r>
                                    </w:del>
                                  </w:p>
                                </w:tc>
                              </w:tr>
                            </w:tbl>
                            <w:p w:rsidR="00B9367F" w:rsidRPr="008F0FA5" w:rsidDel="00FA1497" w:rsidRDefault="00B9367F" w:rsidP="00D92571">
                              <w:pPr>
                                <w:rPr>
                                  <w:del w:id="1014"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1015" w:author="Lisa Wald" w:date="2016-06-06T15:21:00Z"/>
                                  <w:sz w:val="20"/>
                                  <w:szCs w:val="20"/>
                                </w:rPr>
                              </w:pPr>
                            </w:p>
                          </w:tc>
                        </w:tr>
                        <w:tr w:rsidR="00B9367F" w:rsidRPr="008F0FA5" w:rsidDel="00FA1497" w:rsidTr="00D92571">
                          <w:trPr>
                            <w:tblCellSpacing w:w="0" w:type="dxa"/>
                            <w:jc w:val="center"/>
                            <w:del w:id="1016" w:author="Lisa Wald" w:date="2016-06-06T15:21:00Z"/>
                          </w:trPr>
                          <w:tc>
                            <w:tcPr>
                              <w:tcW w:w="0" w:type="auto"/>
                              <w:shd w:val="clear" w:color="auto" w:fill="FFFFFF"/>
                              <w:tcMar>
                                <w:top w:w="45" w:type="dxa"/>
                                <w:left w:w="450" w:type="dxa"/>
                                <w:bottom w:w="45" w:type="dxa"/>
                                <w:right w:w="45" w:type="dxa"/>
                              </w:tcMar>
                              <w:vAlign w:val="center"/>
                              <w:hideMark/>
                            </w:tcPr>
                            <w:p w:rsidR="00B9367F" w:rsidRPr="008F0FA5" w:rsidDel="00FA1497" w:rsidRDefault="00B9367F" w:rsidP="00D92571">
                              <w:pPr>
                                <w:rPr>
                                  <w:del w:id="1017" w:author="Lisa Wald" w:date="2016-06-06T15:21:00Z"/>
                                  <w:rFonts w:ascii="Verdana" w:hAnsi="Verdana"/>
                                  <w:sz w:val="20"/>
                                  <w:szCs w:val="20"/>
                                </w:rPr>
                              </w:pPr>
                              <w:del w:id="1018" w:author="Lisa Wald" w:date="2016-06-06T15:21:00Z">
                                <w:r w:rsidRPr="008F0FA5" w:rsidDel="00FA1497">
                                  <w:rPr>
                                    <w:rFonts w:ascii="Verdana" w:hAnsi="Verdana"/>
                                    <w:b/>
                                    <w:bCs/>
                                    <w:sz w:val="20"/>
                                    <w:szCs w:val="20"/>
                                  </w:rPr>
                                  <w:delText>Briefly explain your response:</w:delText>
                                </w:r>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lastRenderedPageBreak/>
                                  <w:object w:dxaOrig="225" w:dyaOrig="225">
                                    <v:shape id="_x0000_i2315" type="#_x0000_t75" style="width:132.55pt;height:66.55pt" o:ole="">
                                      <v:imagedata r:id="rId18" o:title=""/>
                                    </v:shape>
                                    <w:control r:id="rId134" w:name="DefaultOcxName136" w:shapeid="_x0000_i2315"/>
                                  </w:object>
                                </w:r>
                              </w:del>
                            </w:p>
                          </w:tc>
                          <w:tc>
                            <w:tcPr>
                              <w:tcW w:w="0" w:type="auto"/>
                              <w:shd w:val="clear" w:color="auto" w:fill="FFFFFF"/>
                              <w:vAlign w:val="center"/>
                              <w:hideMark/>
                            </w:tcPr>
                            <w:p w:rsidR="00B9367F" w:rsidRPr="008F0FA5" w:rsidDel="00FA1497" w:rsidRDefault="00B9367F" w:rsidP="00D92571">
                              <w:pPr>
                                <w:rPr>
                                  <w:del w:id="1019" w:author="Lisa Wald" w:date="2016-06-06T15:21:00Z"/>
                                  <w:sz w:val="20"/>
                                  <w:szCs w:val="20"/>
                                </w:rPr>
                              </w:pPr>
                            </w:p>
                          </w:tc>
                        </w:tr>
                        <w:tr w:rsidR="00B9367F" w:rsidRPr="008F0FA5" w:rsidDel="00FA1497" w:rsidTr="00D92571">
                          <w:trPr>
                            <w:tblCellSpacing w:w="0" w:type="dxa"/>
                            <w:jc w:val="center"/>
                            <w:del w:id="1020" w:author="Lisa Wald" w:date="2016-06-06T15:21:00Z"/>
                          </w:trPr>
                          <w:tc>
                            <w:tcPr>
                              <w:tcW w:w="0" w:type="auto"/>
                              <w:tcBorders>
                                <w:top w:val="single" w:sz="6" w:space="0" w:color="000000"/>
                              </w:tcBorders>
                              <w:shd w:val="clear" w:color="auto" w:fill="FFFFCC"/>
                              <w:tcMar>
                                <w:top w:w="45" w:type="dxa"/>
                                <w:left w:w="45" w:type="dxa"/>
                                <w:bottom w:w="45" w:type="dxa"/>
                                <w:right w:w="45" w:type="dxa"/>
                              </w:tcMar>
                              <w:vAlign w:val="center"/>
                              <w:hideMark/>
                            </w:tcPr>
                            <w:p w:rsidR="00B9367F" w:rsidRPr="008F0FA5" w:rsidDel="00FA1497" w:rsidRDefault="00B9367F" w:rsidP="00D92571">
                              <w:pPr>
                                <w:rPr>
                                  <w:del w:id="1021" w:author="Lisa Wald" w:date="2016-06-06T15:21:00Z"/>
                                  <w:rFonts w:ascii="Verdana" w:hAnsi="Verdana"/>
                                  <w:sz w:val="20"/>
                                  <w:szCs w:val="20"/>
                                </w:rPr>
                              </w:pPr>
                              <w:del w:id="1022" w:author="Lisa Wald" w:date="2016-06-06T15:21:00Z">
                                <w:r w:rsidRPr="008F0FA5" w:rsidDel="00FA1497">
                                  <w:rPr>
                                    <w:rFonts w:ascii="Verdana" w:hAnsi="Verdana"/>
                                    <w:b/>
                                    <w:bCs/>
                                    <w:sz w:val="20"/>
                                    <w:szCs w:val="20"/>
                                    <w:u w:val="single"/>
                                  </w:rPr>
                                  <w:lastRenderedPageBreak/>
                                  <w:delText xml:space="preserve">B. Section 340B Drug Pricing Program Participation: </w:delText>
                                </w:r>
                                <w:r w:rsidRPr="008F0FA5" w:rsidDel="00FA1497">
                                  <w:rPr>
                                    <w:rFonts w:ascii="Verdana" w:hAnsi="Verdana"/>
                                    <w:sz w:val="20"/>
                                    <w:szCs w:val="20"/>
                                  </w:rPr>
                                  <w:delText xml:space="preserve">Health centers that participate in the 340B Drug Pricing Program are reminded that changes to the scope of project approved by BPHC do not automatically update within the 340B Program’s Database. Health centers should contact the HRSA Office of Pharmacy Affairs to determine whether any updates to the 340 Database are necessary by contacting Apexus Answers at 888-340-2787, or </w:delText>
                                </w:r>
                                <w:r w:rsidDel="00FA1497">
                                  <w:fldChar w:fldCharType="begin"/>
                                </w:r>
                                <w:r w:rsidDel="00FA1497">
                                  <w:delInstrText xml:space="preserve"> HYPERLINK "mailto:ApexusAnswers@340bpvp.com" </w:delInstrText>
                                </w:r>
                                <w:r w:rsidDel="00FA1497">
                                  <w:fldChar w:fldCharType="separate"/>
                                </w:r>
                                <w:r w:rsidRPr="008F0FA5" w:rsidDel="00FA1497">
                                  <w:rPr>
                                    <w:rStyle w:val="Hyperlink"/>
                                    <w:rFonts w:ascii="Verdana" w:hAnsi="Verdana"/>
                                    <w:color w:val="auto"/>
                                    <w:sz w:val="20"/>
                                    <w:szCs w:val="20"/>
                                  </w:rPr>
                                  <w:delText>ApexusAnswers@340bpvp.com</w:delText>
                                </w:r>
                                <w:r w:rsidDel="00FA1497">
                                  <w:rPr>
                                    <w:rStyle w:val="Hyperlink"/>
                                    <w:rFonts w:ascii="Verdana" w:hAnsi="Verdana"/>
                                    <w:color w:val="auto"/>
                                    <w:sz w:val="20"/>
                                    <w:szCs w:val="20"/>
                                  </w:rPr>
                                  <w:fldChar w:fldCharType="end"/>
                                </w:r>
                                <w:r w:rsidRPr="008F0FA5" w:rsidDel="00FA1497">
                                  <w:rPr>
                                    <w:rFonts w:ascii="Verdana" w:hAnsi="Verdana"/>
                                    <w:sz w:val="20"/>
                                    <w:szCs w:val="20"/>
                                  </w:rPr>
                                  <w:delText>.</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b/>
                                    <w:bCs/>
                                    <w:sz w:val="20"/>
                                    <w:szCs w:val="20"/>
                                  </w:rPr>
                                  <w:delText xml:space="preserve">Will your health center complete all necessary 340B Program updates with the HRSA Office of Pharmacy Affairs? </w:delText>
                                </w:r>
                              </w:del>
                            </w:p>
                          </w:tc>
                          <w:tc>
                            <w:tcPr>
                              <w:tcW w:w="0" w:type="auto"/>
                              <w:shd w:val="clear" w:color="auto" w:fill="FFFFFF"/>
                              <w:vAlign w:val="center"/>
                              <w:hideMark/>
                            </w:tcPr>
                            <w:p w:rsidR="00B9367F" w:rsidRPr="008F0FA5" w:rsidDel="00FA1497" w:rsidRDefault="00B9367F" w:rsidP="00D92571">
                              <w:pPr>
                                <w:rPr>
                                  <w:del w:id="1023" w:author="Lisa Wald" w:date="2016-06-06T15:21:00Z"/>
                                  <w:sz w:val="20"/>
                                  <w:szCs w:val="20"/>
                                </w:rPr>
                              </w:pPr>
                            </w:p>
                          </w:tc>
                        </w:tr>
                        <w:tr w:rsidR="00B9367F" w:rsidRPr="008F0FA5" w:rsidDel="00FA1497" w:rsidTr="00D92571">
                          <w:trPr>
                            <w:tblCellSpacing w:w="0" w:type="dxa"/>
                            <w:jc w:val="center"/>
                            <w:del w:id="1024" w:author="Lisa Wald" w:date="2016-06-06T15:21:00Z"/>
                          </w:trPr>
                          <w:tc>
                            <w:tcPr>
                              <w:tcW w:w="0" w:type="auto"/>
                              <w:gridSpan w:val="2"/>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1025" w:author="Lisa Wald" w:date="2016-06-06T15:21:00Z"/>
                                  <w:rFonts w:ascii="Verdana" w:hAnsi="Verdana"/>
                                  <w:sz w:val="20"/>
                                  <w:szCs w:val="20"/>
                                </w:rPr>
                              </w:pPr>
                            </w:p>
                          </w:tc>
                        </w:tr>
                        <w:tr w:rsidR="00B9367F" w:rsidRPr="008F0FA5" w:rsidDel="00FA1497" w:rsidTr="00D92571">
                          <w:trPr>
                            <w:tblCellSpacing w:w="0" w:type="dxa"/>
                            <w:jc w:val="center"/>
                            <w:del w:id="1026"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581"/>
                              </w:tblGrid>
                              <w:tr w:rsidR="00B9367F" w:rsidRPr="008F0FA5" w:rsidDel="00FA1497" w:rsidTr="00D92571">
                                <w:trPr>
                                  <w:tblCellSpacing w:w="15" w:type="dxa"/>
                                  <w:del w:id="1027" w:author="Lisa Wald" w:date="2016-06-06T15:21:00Z"/>
                                </w:trPr>
                                <w:tc>
                                  <w:tcPr>
                                    <w:tcW w:w="0" w:type="auto"/>
                                    <w:vAlign w:val="center"/>
                                    <w:hideMark/>
                                  </w:tcPr>
                                  <w:p w:rsidR="00B9367F" w:rsidRPr="008F0FA5" w:rsidDel="00FA1497" w:rsidRDefault="00B9367F" w:rsidP="00D92571">
                                    <w:pPr>
                                      <w:rPr>
                                        <w:del w:id="1028" w:author="Lisa Wald" w:date="2016-06-06T15:21:00Z"/>
                                        <w:rFonts w:ascii="Verdana" w:hAnsi="Verdana"/>
                                        <w:sz w:val="20"/>
                                        <w:szCs w:val="20"/>
                                      </w:rPr>
                                    </w:pPr>
                                    <w:del w:id="1029" w:author="Lisa Wald" w:date="2016-06-06T15:21:00Z">
                                      <w:r w:rsidRPr="008F0FA5" w:rsidDel="00FA1497">
                                        <w:rPr>
                                          <w:rFonts w:ascii="Verdana" w:hAnsi="Verdana"/>
                                          <w:sz w:val="20"/>
                                          <w:szCs w:val="20"/>
                                        </w:rPr>
                                        <w:object w:dxaOrig="225" w:dyaOrig="225">
                                          <v:shape id="_x0000_i2314" type="#_x0000_t75" style="width:18pt;height:15.8pt" o:ole="">
                                            <v:imagedata r:id="rId39" o:title=""/>
                                          </v:shape>
                                          <w:control r:id="rId135" w:name="DefaultOcxName137" w:shapeid="_x0000_i2314"/>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1030" w:author="Lisa Wald" w:date="2016-06-06T15:21:00Z"/>
                                        <w:rFonts w:ascii="Verdana" w:hAnsi="Verdana"/>
                                        <w:sz w:val="20"/>
                                        <w:szCs w:val="20"/>
                                      </w:rPr>
                                    </w:pPr>
                                    <w:del w:id="1031" w:author="Lisa Wald" w:date="2016-06-06T15:21:00Z">
                                      <w:r w:rsidRPr="008F0FA5" w:rsidDel="00FA1497">
                                        <w:rPr>
                                          <w:rFonts w:ascii="Verdana" w:hAnsi="Verdana"/>
                                          <w:sz w:val="20"/>
                                          <w:szCs w:val="20"/>
                                        </w:rPr>
                                        <w:object w:dxaOrig="225" w:dyaOrig="225">
                                          <v:shape id="_x0000_i2313" type="#_x0000_t75" style="width:18pt;height:15.8pt" o:ole="">
                                            <v:imagedata r:id="rId39" o:title=""/>
                                          </v:shape>
                                          <w:control r:id="rId136" w:name="DefaultOcxName138" w:shapeid="_x0000_i2313"/>
                                        </w:object>
                                      </w:r>
                                      <w:r w:rsidRPr="008F0FA5" w:rsidDel="00FA1497">
                                        <w:rPr>
                                          <w:rFonts w:ascii="Verdana" w:hAnsi="Verdana"/>
                                          <w:sz w:val="20"/>
                                          <w:szCs w:val="20"/>
                                        </w:rPr>
                                        <w:delText>Not Applicable, health center does not participate in the 340B program</w:delText>
                                      </w:r>
                                    </w:del>
                                  </w:p>
                                </w:tc>
                              </w:tr>
                            </w:tbl>
                            <w:p w:rsidR="00B9367F" w:rsidRPr="008F0FA5" w:rsidDel="00FA1497" w:rsidRDefault="00B9367F" w:rsidP="00D92571">
                              <w:pPr>
                                <w:rPr>
                                  <w:del w:id="1032"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1033" w:author="Lisa Wald" w:date="2016-06-06T15:21:00Z"/>
                                  <w:sz w:val="20"/>
                                  <w:szCs w:val="20"/>
                                </w:rPr>
                              </w:pPr>
                            </w:p>
                          </w:tc>
                        </w:tr>
                        <w:tr w:rsidR="00B9367F" w:rsidRPr="008F0FA5" w:rsidDel="00FA1497" w:rsidTr="00D92571">
                          <w:trPr>
                            <w:tblCellSpacing w:w="0" w:type="dxa"/>
                            <w:jc w:val="center"/>
                            <w:del w:id="1034" w:author="Lisa Wald" w:date="2016-06-06T15:21:00Z"/>
                          </w:trPr>
                          <w:tc>
                            <w:tcPr>
                              <w:tcW w:w="0" w:type="auto"/>
                              <w:shd w:val="clear" w:color="auto" w:fill="FFFFFF"/>
                              <w:tcMar>
                                <w:top w:w="45" w:type="dxa"/>
                                <w:left w:w="450" w:type="dxa"/>
                                <w:bottom w:w="45" w:type="dxa"/>
                                <w:right w:w="45" w:type="dxa"/>
                              </w:tcMar>
                              <w:vAlign w:val="center"/>
                              <w:hideMark/>
                            </w:tcPr>
                            <w:p w:rsidR="00B9367F" w:rsidRPr="008F0FA5" w:rsidDel="00FA1497" w:rsidRDefault="00B9367F" w:rsidP="00D92571">
                              <w:pPr>
                                <w:rPr>
                                  <w:del w:id="1035" w:author="Lisa Wald" w:date="2016-06-06T15:21:00Z"/>
                                  <w:rFonts w:ascii="Verdana" w:hAnsi="Verdana"/>
                                  <w:sz w:val="20"/>
                                  <w:szCs w:val="20"/>
                                </w:rPr>
                              </w:pPr>
                              <w:del w:id="1036" w:author="Lisa Wald" w:date="2016-06-06T15:21:00Z">
                                <w:r w:rsidRPr="008F0FA5" w:rsidDel="00FA1497">
                                  <w:rPr>
                                    <w:rFonts w:ascii="Verdana" w:hAnsi="Verdana"/>
                                    <w:b/>
                                    <w:bCs/>
                                    <w:sz w:val="20"/>
                                    <w:szCs w:val="20"/>
                                  </w:rPr>
                                  <w:delText>Briefly explain your response:</w:delText>
                                </w:r>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12" type="#_x0000_t75" style="width:132.55pt;height:66.55pt" o:ole="">
                                      <v:imagedata r:id="rId18" o:title=""/>
                                    </v:shape>
                                    <w:control r:id="rId137" w:name="DefaultOcxName139" w:shapeid="_x0000_i2312"/>
                                  </w:object>
                                </w:r>
                              </w:del>
                            </w:p>
                          </w:tc>
                          <w:tc>
                            <w:tcPr>
                              <w:tcW w:w="0" w:type="auto"/>
                              <w:shd w:val="clear" w:color="auto" w:fill="FFFFFF"/>
                              <w:vAlign w:val="center"/>
                              <w:hideMark/>
                            </w:tcPr>
                            <w:p w:rsidR="00B9367F" w:rsidRPr="008F0FA5" w:rsidDel="00FA1497" w:rsidRDefault="00B9367F" w:rsidP="00D92571">
                              <w:pPr>
                                <w:rPr>
                                  <w:del w:id="1037" w:author="Lisa Wald" w:date="2016-06-06T15:21:00Z"/>
                                  <w:sz w:val="20"/>
                                  <w:szCs w:val="20"/>
                                </w:rPr>
                              </w:pPr>
                            </w:p>
                          </w:tc>
                        </w:tr>
                        <w:tr w:rsidR="00B9367F" w:rsidRPr="008F0FA5" w:rsidDel="00FA1497" w:rsidTr="00D92571">
                          <w:trPr>
                            <w:tblCellSpacing w:w="0" w:type="dxa"/>
                            <w:jc w:val="center"/>
                            <w:del w:id="1038" w:author="Lisa Wald" w:date="2016-06-06T15:21:00Z"/>
                          </w:trPr>
                          <w:tc>
                            <w:tcPr>
                              <w:tcW w:w="0" w:type="auto"/>
                              <w:gridSpan w:val="2"/>
                              <w:tcBorders>
                                <w:top w:val="single" w:sz="6" w:space="0" w:color="000000"/>
                              </w:tcBorders>
                              <w:shd w:val="clear" w:color="auto" w:fill="FFFFFF"/>
                              <w:tcMar>
                                <w:top w:w="45" w:type="dxa"/>
                                <w:left w:w="45" w:type="dxa"/>
                                <w:bottom w:w="45" w:type="dxa"/>
                                <w:right w:w="45" w:type="dxa"/>
                              </w:tcMar>
                              <w:vAlign w:val="center"/>
                              <w:hideMark/>
                            </w:tcPr>
                            <w:tbl>
                              <w:tblPr>
                                <w:tblW w:w="5000" w:type="pct"/>
                                <w:tblCellSpacing w:w="0" w:type="dxa"/>
                                <w:tblCellMar>
                                  <w:left w:w="0" w:type="dxa"/>
                                  <w:right w:w="0" w:type="dxa"/>
                                </w:tblCellMar>
                                <w:tblLook w:val="04A0" w:firstRow="1" w:lastRow="0" w:firstColumn="1" w:lastColumn="0" w:noHBand="0" w:noVBand="1"/>
                              </w:tblPr>
                              <w:tblGrid>
                                <w:gridCol w:w="11943"/>
                                <w:gridCol w:w="999"/>
                              </w:tblGrid>
                              <w:tr w:rsidR="00B9367F" w:rsidRPr="008F0FA5" w:rsidDel="00FA1497" w:rsidTr="00D92571">
                                <w:trPr>
                                  <w:tblCellSpacing w:w="0" w:type="dxa"/>
                                  <w:del w:id="1039" w:author="Lisa Wald" w:date="2016-06-06T15:21:00Z"/>
                                </w:trPr>
                                <w:tc>
                                  <w:tcPr>
                                    <w:tcW w:w="0" w:type="auto"/>
                                    <w:vAlign w:val="center"/>
                                    <w:hideMark/>
                                  </w:tcPr>
                                  <w:p w:rsidR="00B9367F" w:rsidRPr="008F0FA5" w:rsidDel="00FA1497" w:rsidRDefault="00B9367F" w:rsidP="00D92571">
                                    <w:pPr>
                                      <w:rPr>
                                        <w:del w:id="1040" w:author="Lisa Wald" w:date="2016-06-06T15:21:00Z"/>
                                        <w:rFonts w:ascii="Verdana" w:hAnsi="Verdana"/>
                                        <w:sz w:val="20"/>
                                        <w:szCs w:val="20"/>
                                      </w:rPr>
                                    </w:pPr>
                                    <w:del w:id="1041" w:author="Lisa Wald" w:date="2016-06-06T15:21:00Z">
                                      <w:r w:rsidRPr="008F0FA5" w:rsidDel="00FA1497">
                                        <w:rPr>
                                          <w:rFonts w:ascii="Verdana" w:hAnsi="Verdana"/>
                                          <w:b/>
                                          <w:bCs/>
                                          <w:sz w:val="20"/>
                                          <w:szCs w:val="20"/>
                                        </w:rPr>
                                        <w:delText xml:space="preserve">Click "Save" button to save all information within this page. </w:delText>
                                      </w:r>
                                    </w:del>
                                  </w:p>
                                </w:tc>
                                <w:tc>
                                  <w:tcPr>
                                    <w:tcW w:w="0" w:type="auto"/>
                                    <w:vAlign w:val="center"/>
                                    <w:hideMark/>
                                  </w:tcPr>
                                  <w:p w:rsidR="00B9367F" w:rsidRPr="008F0FA5" w:rsidDel="00FA1497" w:rsidRDefault="00B9367F" w:rsidP="00D92571">
                                    <w:pPr>
                                      <w:jc w:val="right"/>
                                      <w:rPr>
                                        <w:del w:id="1042" w:author="Lisa Wald" w:date="2016-06-06T15:21:00Z"/>
                                        <w:rFonts w:ascii="Verdana" w:hAnsi="Verdana"/>
                                        <w:sz w:val="20"/>
                                        <w:szCs w:val="20"/>
                                      </w:rPr>
                                    </w:pPr>
                                    <w:del w:id="1043" w:author="Lisa Wald" w:date="2016-06-06T15:21:00Z">
                                      <w:r w:rsidRPr="008F0FA5" w:rsidDel="00FA1497">
                                        <w:rPr>
                                          <w:rFonts w:ascii="Verdana" w:hAnsi="Verdana"/>
                                          <w:sz w:val="20"/>
                                          <w:szCs w:val="20"/>
                                        </w:rPr>
                                        <w:object w:dxaOrig="225" w:dyaOrig="225">
                                          <v:shape id="_x0000_i2311" type="#_x0000_t75" style="width:28.35pt;height:20.2pt" o:ole="">
                                            <v:imagedata r:id="rId138" o:title=""/>
                                          </v:shape>
                                          <w:control r:id="rId139" w:name="DefaultOcxName140" w:shapeid="_x0000_i2311"/>
                                        </w:object>
                                      </w:r>
                                    </w:del>
                                  </w:p>
                                </w:tc>
                              </w:tr>
                            </w:tbl>
                            <w:p w:rsidR="00B9367F" w:rsidRPr="008F0FA5" w:rsidDel="00FA1497" w:rsidRDefault="00B9367F" w:rsidP="00D92571">
                              <w:pPr>
                                <w:rPr>
                                  <w:del w:id="1044" w:author="Lisa Wald" w:date="2016-06-06T15:21:00Z"/>
                                  <w:rFonts w:ascii="Verdana" w:hAnsi="Verdana"/>
                                  <w:sz w:val="20"/>
                                  <w:szCs w:val="20"/>
                                </w:rPr>
                              </w:pPr>
                            </w:p>
                          </w:tc>
                        </w:tr>
                        <w:tr w:rsidR="00B9367F" w:rsidRPr="008F0FA5" w:rsidDel="00FA1497" w:rsidTr="00D92571">
                          <w:trPr>
                            <w:tblCellSpacing w:w="0" w:type="dxa"/>
                            <w:jc w:val="center"/>
                            <w:del w:id="1045" w:author="Lisa Wald" w:date="2016-06-06T15:21:00Z"/>
                          </w:trPr>
                          <w:tc>
                            <w:tcPr>
                              <w:tcW w:w="0" w:type="auto"/>
                              <w:tcBorders>
                                <w:top w:val="single" w:sz="6" w:space="0" w:color="000000"/>
                              </w:tcBorders>
                              <w:shd w:val="clear" w:color="auto" w:fill="FFFFCC"/>
                              <w:tcMar>
                                <w:top w:w="45" w:type="dxa"/>
                                <w:left w:w="45" w:type="dxa"/>
                                <w:bottom w:w="45" w:type="dxa"/>
                                <w:right w:w="45" w:type="dxa"/>
                              </w:tcMar>
                              <w:vAlign w:val="center"/>
                              <w:hideMark/>
                            </w:tcPr>
                            <w:p w:rsidR="00B9367F" w:rsidRPr="008F0FA5" w:rsidDel="00FA1497" w:rsidRDefault="00B9367F" w:rsidP="00D92571">
                              <w:pPr>
                                <w:rPr>
                                  <w:del w:id="1046" w:author="Lisa Wald" w:date="2016-06-06T15:21:00Z"/>
                                  <w:rFonts w:ascii="Verdana" w:hAnsi="Verdana"/>
                                  <w:sz w:val="20"/>
                                  <w:szCs w:val="20"/>
                                </w:rPr>
                              </w:pPr>
                              <w:del w:id="1047" w:author="Lisa Wald" w:date="2016-06-06T15:21:00Z">
                                <w:r w:rsidRPr="008F0FA5" w:rsidDel="00FA1497">
                                  <w:rPr>
                                    <w:rFonts w:ascii="Verdana" w:hAnsi="Verdana"/>
                                    <w:b/>
                                    <w:bCs/>
                                    <w:sz w:val="20"/>
                                    <w:szCs w:val="20"/>
                                    <w:u w:val="single"/>
                                  </w:rPr>
                                  <w:delText xml:space="preserve">C. Facility Requirements: </w:delText>
                                </w:r>
                                <w:r w:rsidRPr="008F0FA5" w:rsidDel="00FA1497">
                                  <w:rPr>
                                    <w:rFonts w:ascii="Verdana" w:hAnsi="Verdana"/>
                                    <w:sz w:val="20"/>
                                    <w:szCs w:val="20"/>
                                  </w:rPr>
                                  <w:br/>
                                </w:r>
                                <w:r w:rsidRPr="008F0FA5" w:rsidDel="00FA1497">
                                  <w:rPr>
                                    <w:rFonts w:ascii="Verdana" w:hAnsi="Verdana"/>
                                    <w:b/>
                                    <w:bCs/>
                                    <w:sz w:val="20"/>
                                    <w:szCs w:val="20"/>
                                  </w:rPr>
                                  <w:delText>Has your health center assured that any/all Federal, State and local standards/accreditation requirements of the facility where the proposed new service will be provided have been fully met (including those associated with CMS FQHC certification)?</w:delText>
                                </w:r>
                              </w:del>
                            </w:p>
                          </w:tc>
                          <w:tc>
                            <w:tcPr>
                              <w:tcW w:w="0" w:type="auto"/>
                              <w:shd w:val="clear" w:color="auto" w:fill="FFFFFF"/>
                              <w:vAlign w:val="center"/>
                              <w:hideMark/>
                            </w:tcPr>
                            <w:p w:rsidR="00B9367F" w:rsidRPr="008F0FA5" w:rsidDel="00FA1497" w:rsidRDefault="00B9367F" w:rsidP="00D92571">
                              <w:pPr>
                                <w:rPr>
                                  <w:del w:id="1048" w:author="Lisa Wald" w:date="2016-06-06T15:21:00Z"/>
                                  <w:sz w:val="20"/>
                                  <w:szCs w:val="20"/>
                                </w:rPr>
                              </w:pPr>
                            </w:p>
                          </w:tc>
                        </w:tr>
                        <w:tr w:rsidR="00B9367F" w:rsidRPr="008F0FA5" w:rsidDel="00FA1497" w:rsidTr="00D92571">
                          <w:trPr>
                            <w:tblCellSpacing w:w="0" w:type="dxa"/>
                            <w:jc w:val="center"/>
                            <w:del w:id="1049"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1050"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1051" w:author="Lisa Wald" w:date="2016-06-06T15:21:00Z"/>
                                  <w:sz w:val="20"/>
                                  <w:szCs w:val="20"/>
                                </w:rPr>
                              </w:pPr>
                            </w:p>
                          </w:tc>
                        </w:tr>
                        <w:tr w:rsidR="00B9367F" w:rsidRPr="008F0FA5" w:rsidDel="00FA1497" w:rsidTr="00D92571">
                          <w:trPr>
                            <w:tblCellSpacing w:w="0" w:type="dxa"/>
                            <w:jc w:val="center"/>
                            <w:del w:id="1052"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1874"/>
                              </w:tblGrid>
                              <w:tr w:rsidR="00B9367F" w:rsidRPr="008F0FA5" w:rsidDel="00FA1497" w:rsidTr="00D92571">
                                <w:trPr>
                                  <w:tblCellSpacing w:w="15" w:type="dxa"/>
                                  <w:del w:id="1053" w:author="Lisa Wald" w:date="2016-06-06T15:21:00Z"/>
                                </w:trPr>
                                <w:tc>
                                  <w:tcPr>
                                    <w:tcW w:w="0" w:type="auto"/>
                                    <w:vAlign w:val="center"/>
                                    <w:hideMark/>
                                  </w:tcPr>
                                  <w:p w:rsidR="00B9367F" w:rsidRPr="008F0FA5" w:rsidDel="00FA1497" w:rsidRDefault="00B9367F" w:rsidP="00D92571">
                                    <w:pPr>
                                      <w:rPr>
                                        <w:del w:id="1054" w:author="Lisa Wald" w:date="2016-06-06T15:21:00Z"/>
                                        <w:rFonts w:ascii="Verdana" w:hAnsi="Verdana"/>
                                        <w:sz w:val="20"/>
                                        <w:szCs w:val="20"/>
                                      </w:rPr>
                                    </w:pPr>
                                    <w:del w:id="1055" w:author="Lisa Wald" w:date="2016-06-06T15:21:00Z">
                                      <w:r w:rsidRPr="008F0FA5" w:rsidDel="00FA1497">
                                        <w:rPr>
                                          <w:rFonts w:ascii="Verdana" w:hAnsi="Verdana"/>
                                          <w:sz w:val="20"/>
                                          <w:szCs w:val="20"/>
                                        </w:rPr>
                                        <w:lastRenderedPageBreak/>
                                        <w:object w:dxaOrig="225" w:dyaOrig="225">
                                          <v:shape id="_x0000_i2310" type="#_x0000_t75" style="width:18pt;height:15.8pt" o:ole="">
                                            <v:imagedata r:id="rId39" o:title=""/>
                                          </v:shape>
                                          <w:control r:id="rId140" w:name="DefaultOcxName141" w:shapeid="_x0000_i2310"/>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1056" w:author="Lisa Wald" w:date="2016-06-06T15:21:00Z"/>
                                        <w:rFonts w:ascii="Verdana" w:hAnsi="Verdana"/>
                                        <w:sz w:val="20"/>
                                        <w:szCs w:val="20"/>
                                      </w:rPr>
                                    </w:pPr>
                                    <w:del w:id="1057" w:author="Lisa Wald" w:date="2016-06-06T15:21:00Z">
                                      <w:r w:rsidRPr="008F0FA5" w:rsidDel="00FA1497">
                                        <w:rPr>
                                          <w:rFonts w:ascii="Verdana" w:hAnsi="Verdana"/>
                                          <w:sz w:val="20"/>
                                          <w:szCs w:val="20"/>
                                        </w:rPr>
                                        <w:object w:dxaOrig="225" w:dyaOrig="225">
                                          <v:shape id="_x0000_i2309" type="#_x0000_t75" style="width:18pt;height:15.8pt" o:ole="">
                                            <v:imagedata r:id="rId39" o:title=""/>
                                          </v:shape>
                                          <w:control r:id="rId141" w:name="DefaultOcxName142" w:shapeid="_x0000_i2309"/>
                                        </w:object>
                                      </w:r>
                                      <w:r w:rsidRPr="008F0FA5" w:rsidDel="00FA1497">
                                        <w:rPr>
                                          <w:rFonts w:ascii="Verdana" w:hAnsi="Verdana"/>
                                          <w:sz w:val="20"/>
                                          <w:szCs w:val="20"/>
                                        </w:rPr>
                                        <w:delText>Not Applicable</w:delText>
                                      </w:r>
                                    </w:del>
                                  </w:p>
                                </w:tc>
                              </w:tr>
                            </w:tbl>
                            <w:p w:rsidR="00B9367F" w:rsidRPr="008F0FA5" w:rsidDel="00FA1497" w:rsidRDefault="00B9367F" w:rsidP="00D92571">
                              <w:pPr>
                                <w:rPr>
                                  <w:del w:id="1058"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1059" w:author="Lisa Wald" w:date="2016-06-06T15:21:00Z"/>
                                  <w:sz w:val="20"/>
                                  <w:szCs w:val="20"/>
                                </w:rPr>
                              </w:pPr>
                            </w:p>
                          </w:tc>
                        </w:tr>
                        <w:tr w:rsidR="00B9367F" w:rsidRPr="008F0FA5" w:rsidDel="00FA1497" w:rsidTr="00D92571">
                          <w:trPr>
                            <w:tblCellSpacing w:w="0" w:type="dxa"/>
                            <w:jc w:val="center"/>
                            <w:del w:id="1060" w:author="Lisa Wald" w:date="2016-06-06T15:21:00Z"/>
                          </w:trPr>
                          <w:tc>
                            <w:tcPr>
                              <w:tcW w:w="0" w:type="auto"/>
                              <w:shd w:val="clear" w:color="auto" w:fill="FFFFFF"/>
                              <w:tcMar>
                                <w:top w:w="45" w:type="dxa"/>
                                <w:left w:w="450" w:type="dxa"/>
                                <w:bottom w:w="45" w:type="dxa"/>
                                <w:right w:w="45" w:type="dxa"/>
                              </w:tcMar>
                              <w:vAlign w:val="center"/>
                              <w:hideMark/>
                            </w:tcPr>
                            <w:p w:rsidR="00B9367F" w:rsidRPr="008F0FA5" w:rsidDel="00FA1497" w:rsidRDefault="00B9367F" w:rsidP="00D92571">
                              <w:pPr>
                                <w:rPr>
                                  <w:del w:id="1061" w:author="Lisa Wald" w:date="2016-06-06T15:21:00Z"/>
                                  <w:rFonts w:ascii="Verdana" w:hAnsi="Verdana"/>
                                  <w:sz w:val="20"/>
                                  <w:szCs w:val="20"/>
                                </w:rPr>
                              </w:pPr>
                              <w:del w:id="1062" w:author="Lisa Wald" w:date="2016-06-06T15:21:00Z">
                                <w:r w:rsidRPr="008F0FA5" w:rsidDel="00FA1497">
                                  <w:rPr>
                                    <w:rFonts w:ascii="Verdana" w:hAnsi="Verdana"/>
                                    <w:b/>
                                    <w:bCs/>
                                    <w:sz w:val="20"/>
                                    <w:szCs w:val="20"/>
                                  </w:rPr>
                                  <w:delText>Briefly explain your response:</w:delText>
                                </w:r>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08" type="#_x0000_t75" style="width:132.55pt;height:66.55pt" o:ole="">
                                      <v:imagedata r:id="rId18" o:title=""/>
                                    </v:shape>
                                    <w:control r:id="rId142" w:name="DefaultOcxName143" w:shapeid="_x0000_i2308"/>
                                  </w:object>
                                </w:r>
                              </w:del>
                            </w:p>
                          </w:tc>
                          <w:tc>
                            <w:tcPr>
                              <w:tcW w:w="0" w:type="auto"/>
                              <w:shd w:val="clear" w:color="auto" w:fill="FFFFFF"/>
                              <w:vAlign w:val="center"/>
                              <w:hideMark/>
                            </w:tcPr>
                            <w:p w:rsidR="00B9367F" w:rsidRPr="008F0FA5" w:rsidDel="00FA1497" w:rsidRDefault="00B9367F" w:rsidP="00D92571">
                              <w:pPr>
                                <w:rPr>
                                  <w:del w:id="1063" w:author="Lisa Wald" w:date="2016-06-06T15:21:00Z"/>
                                  <w:sz w:val="20"/>
                                  <w:szCs w:val="20"/>
                                </w:rPr>
                              </w:pPr>
                            </w:p>
                          </w:tc>
                        </w:tr>
                        <w:tr w:rsidR="00B9367F" w:rsidRPr="008F0FA5" w:rsidDel="00FA1497" w:rsidTr="00D92571">
                          <w:trPr>
                            <w:tblCellSpacing w:w="0" w:type="dxa"/>
                            <w:jc w:val="center"/>
                            <w:del w:id="1064" w:author="Lisa Wald" w:date="2016-06-06T15:21:00Z"/>
                          </w:trPr>
                          <w:tc>
                            <w:tcPr>
                              <w:tcW w:w="0" w:type="auto"/>
                              <w:tcBorders>
                                <w:top w:val="single" w:sz="6" w:space="0" w:color="000000"/>
                              </w:tcBorders>
                              <w:shd w:val="clear" w:color="auto" w:fill="FFFFCC"/>
                              <w:tcMar>
                                <w:top w:w="45" w:type="dxa"/>
                                <w:left w:w="45" w:type="dxa"/>
                                <w:bottom w:w="45" w:type="dxa"/>
                                <w:right w:w="45" w:type="dxa"/>
                              </w:tcMar>
                              <w:vAlign w:val="center"/>
                              <w:hideMark/>
                            </w:tcPr>
                            <w:p w:rsidR="00B9367F" w:rsidRPr="008F0FA5" w:rsidDel="00FA1497" w:rsidRDefault="00B9367F" w:rsidP="00D92571">
                              <w:pPr>
                                <w:rPr>
                                  <w:del w:id="1065" w:author="Lisa Wald" w:date="2016-06-06T15:21:00Z"/>
                                  <w:rFonts w:ascii="Verdana" w:hAnsi="Verdana"/>
                                  <w:sz w:val="20"/>
                                  <w:szCs w:val="20"/>
                                </w:rPr>
                              </w:pPr>
                              <w:del w:id="1066" w:author="Lisa Wald" w:date="2016-06-06T15:21:00Z">
                                <w:r w:rsidRPr="008F0FA5" w:rsidDel="00FA1497">
                                  <w:rPr>
                                    <w:rFonts w:ascii="Verdana" w:hAnsi="Verdana"/>
                                    <w:b/>
                                    <w:bCs/>
                                    <w:sz w:val="20"/>
                                    <w:szCs w:val="20"/>
                                    <w:u w:val="single"/>
                                  </w:rPr>
                                  <w:delText xml:space="preserve">D. Reimbursement as a Federally Qualified Health Center (FQHC) under Medicaid and/or CHIP: </w:delText>
                                </w:r>
                                <w:r w:rsidRPr="008F0FA5" w:rsidDel="00FA1497">
                                  <w:rPr>
                                    <w:rFonts w:ascii="Verdana" w:hAnsi="Verdana"/>
                                    <w:sz w:val="20"/>
                                    <w:szCs w:val="20"/>
                                  </w:rPr>
                                  <w:delText xml:space="preserve">The Medicaid statute and program guidance require that an FQHC’s Medicaid reimbursement rate be adjusted to reflect changes in the “type, intensity, duration, and/or amount of services” provided. Therefore, a HRSA-approved change in the services covered under a health center’s scope of project may necessitate a change in the health center’s FQHC Medicaid reimbursement rate. In these situations, it is the responsibility of the health center to notify its State Medicaid Agency of the change(s) in services following HRSA approval and prior to billing for the new service. For further information about the process for adjusting rates based on changes in services provided, health centers should contact their Primary Care Association or State Medicaid Agency. </w:delText>
                                </w:r>
                                <w:r w:rsidRPr="008F0FA5" w:rsidDel="00FA1497">
                                  <w:rPr>
                                    <w:rFonts w:ascii="Verdana" w:hAnsi="Verdana"/>
                                    <w:sz w:val="20"/>
                                    <w:szCs w:val="20"/>
                                  </w:rPr>
                                  <w:br/>
                                </w:r>
                                <w:r w:rsidRPr="008F0FA5" w:rsidDel="00FA1497">
                                  <w:rPr>
                                    <w:rFonts w:ascii="Verdana" w:hAnsi="Verdana"/>
                                    <w:sz w:val="20"/>
                                    <w:szCs w:val="20"/>
                                  </w:rPr>
                                  <w:br/>
                                </w:r>
                                <w:r w:rsidRPr="008F0FA5" w:rsidDel="00FA1497">
                                  <w:rPr>
                                    <w:rFonts w:ascii="Verdana" w:hAnsi="Verdana"/>
                                    <w:b/>
                                    <w:bCs/>
                                    <w:sz w:val="20"/>
                                    <w:szCs w:val="20"/>
                                  </w:rPr>
                                  <w:delText>After HRSA approval of the change in scope but prior to billing for the service, will your health center notify the State Medicaid Agency of any changes to services covered under the HRSA scope of project that may affect your center’s Medicaid reimbursement rate?</w:delText>
                                </w:r>
                              </w:del>
                            </w:p>
                          </w:tc>
                          <w:tc>
                            <w:tcPr>
                              <w:tcW w:w="0" w:type="auto"/>
                              <w:shd w:val="clear" w:color="auto" w:fill="FFFFFF"/>
                              <w:vAlign w:val="center"/>
                              <w:hideMark/>
                            </w:tcPr>
                            <w:p w:rsidR="00B9367F" w:rsidRPr="008F0FA5" w:rsidDel="00FA1497" w:rsidRDefault="00B9367F" w:rsidP="00D92571">
                              <w:pPr>
                                <w:rPr>
                                  <w:del w:id="1067" w:author="Lisa Wald" w:date="2016-06-06T15:21:00Z"/>
                                  <w:sz w:val="20"/>
                                  <w:szCs w:val="20"/>
                                </w:rPr>
                              </w:pPr>
                            </w:p>
                          </w:tc>
                        </w:tr>
                        <w:tr w:rsidR="00B9367F" w:rsidRPr="008F0FA5" w:rsidDel="00FA1497" w:rsidTr="00D92571">
                          <w:trPr>
                            <w:tblCellSpacing w:w="0" w:type="dxa"/>
                            <w:jc w:val="center"/>
                            <w:del w:id="1068"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p w:rsidR="00B9367F" w:rsidRPr="008F0FA5" w:rsidDel="00FA1497" w:rsidRDefault="00B9367F" w:rsidP="00D92571">
                              <w:pPr>
                                <w:rPr>
                                  <w:del w:id="1069"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1070" w:author="Lisa Wald" w:date="2016-06-06T15:21:00Z"/>
                                  <w:sz w:val="20"/>
                                  <w:szCs w:val="20"/>
                                </w:rPr>
                              </w:pPr>
                            </w:p>
                          </w:tc>
                        </w:tr>
                        <w:tr w:rsidR="00B9367F" w:rsidRPr="008F0FA5" w:rsidDel="00FA1497" w:rsidTr="00D92571">
                          <w:trPr>
                            <w:tblCellSpacing w:w="0" w:type="dxa"/>
                            <w:jc w:val="center"/>
                            <w:del w:id="1071" w:author="Lisa Wald" w:date="2016-06-06T15:21:00Z"/>
                          </w:trPr>
                          <w:tc>
                            <w:tcPr>
                              <w:tcW w:w="0" w:type="auto"/>
                              <w:tcBorders>
                                <w:top w:val="single" w:sz="6" w:space="0" w:color="000000"/>
                              </w:tcBorders>
                              <w:shd w:val="clear" w:color="auto" w:fill="FFFFFF"/>
                              <w:tcMar>
                                <w:top w:w="45" w:type="dxa"/>
                                <w:left w:w="450" w:type="dxa"/>
                                <w:bottom w:w="45" w:type="dxa"/>
                                <w:right w:w="45" w:type="dxa"/>
                              </w:tcMar>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1874"/>
                              </w:tblGrid>
                              <w:tr w:rsidR="00B9367F" w:rsidRPr="008F0FA5" w:rsidDel="00FA1497" w:rsidTr="00D92571">
                                <w:trPr>
                                  <w:tblCellSpacing w:w="15" w:type="dxa"/>
                                  <w:del w:id="1072" w:author="Lisa Wald" w:date="2016-06-06T15:21:00Z"/>
                                </w:trPr>
                                <w:tc>
                                  <w:tcPr>
                                    <w:tcW w:w="0" w:type="auto"/>
                                    <w:vAlign w:val="center"/>
                                    <w:hideMark/>
                                  </w:tcPr>
                                  <w:p w:rsidR="00B9367F" w:rsidRPr="008F0FA5" w:rsidDel="00FA1497" w:rsidRDefault="00B9367F" w:rsidP="00D92571">
                                    <w:pPr>
                                      <w:rPr>
                                        <w:del w:id="1073" w:author="Lisa Wald" w:date="2016-06-06T15:21:00Z"/>
                                        <w:rFonts w:ascii="Verdana" w:hAnsi="Verdana"/>
                                        <w:sz w:val="20"/>
                                        <w:szCs w:val="20"/>
                                      </w:rPr>
                                    </w:pPr>
                                    <w:del w:id="1074" w:author="Lisa Wald" w:date="2016-06-06T15:21:00Z">
                                      <w:r w:rsidRPr="008F0FA5" w:rsidDel="00FA1497">
                                        <w:rPr>
                                          <w:rFonts w:ascii="Verdana" w:hAnsi="Verdana"/>
                                          <w:sz w:val="20"/>
                                          <w:szCs w:val="20"/>
                                        </w:rPr>
                                        <w:object w:dxaOrig="225" w:dyaOrig="225">
                                          <v:shape id="_x0000_i2307" type="#_x0000_t75" style="width:18pt;height:15.8pt" o:ole="">
                                            <v:imagedata r:id="rId39" o:title=""/>
                                          </v:shape>
                                          <w:control r:id="rId143" w:name="DefaultOcxName144" w:shapeid="_x0000_i2307"/>
                                        </w:object>
                                      </w:r>
                                      <w:r w:rsidRPr="008F0FA5" w:rsidDel="00FA1497">
                                        <w:rPr>
                                          <w:rFonts w:ascii="Verdana" w:hAnsi="Verdana"/>
                                          <w:sz w:val="20"/>
                                          <w:szCs w:val="20"/>
                                        </w:rPr>
                                        <w:delText>Yes</w:delText>
                                      </w:r>
                                    </w:del>
                                  </w:p>
                                </w:tc>
                                <w:tc>
                                  <w:tcPr>
                                    <w:tcW w:w="0" w:type="auto"/>
                                    <w:vAlign w:val="center"/>
                                    <w:hideMark/>
                                  </w:tcPr>
                                  <w:p w:rsidR="00B9367F" w:rsidRPr="008F0FA5" w:rsidDel="00FA1497" w:rsidRDefault="00B9367F" w:rsidP="00D92571">
                                    <w:pPr>
                                      <w:rPr>
                                        <w:del w:id="1075" w:author="Lisa Wald" w:date="2016-06-06T15:21:00Z"/>
                                        <w:rFonts w:ascii="Verdana" w:hAnsi="Verdana"/>
                                        <w:sz w:val="20"/>
                                        <w:szCs w:val="20"/>
                                      </w:rPr>
                                    </w:pPr>
                                    <w:del w:id="1076" w:author="Lisa Wald" w:date="2016-06-06T15:21:00Z">
                                      <w:r w:rsidRPr="008F0FA5" w:rsidDel="00FA1497">
                                        <w:rPr>
                                          <w:rFonts w:ascii="Verdana" w:hAnsi="Verdana"/>
                                          <w:sz w:val="20"/>
                                          <w:szCs w:val="20"/>
                                        </w:rPr>
                                        <w:object w:dxaOrig="225" w:dyaOrig="225">
                                          <v:shape id="_x0000_i2306" type="#_x0000_t75" style="width:18pt;height:15.8pt" o:ole="">
                                            <v:imagedata r:id="rId39" o:title=""/>
                                          </v:shape>
                                          <w:control r:id="rId144" w:name="DefaultOcxName145" w:shapeid="_x0000_i2306"/>
                                        </w:object>
                                      </w:r>
                                      <w:r w:rsidRPr="008F0FA5" w:rsidDel="00FA1497">
                                        <w:rPr>
                                          <w:rFonts w:ascii="Verdana" w:hAnsi="Verdana"/>
                                          <w:sz w:val="20"/>
                                          <w:szCs w:val="20"/>
                                        </w:rPr>
                                        <w:delText>Not Applicable</w:delText>
                                      </w:r>
                                    </w:del>
                                  </w:p>
                                </w:tc>
                              </w:tr>
                            </w:tbl>
                            <w:p w:rsidR="00B9367F" w:rsidRPr="008F0FA5" w:rsidDel="00FA1497" w:rsidRDefault="00B9367F" w:rsidP="00D92571">
                              <w:pPr>
                                <w:rPr>
                                  <w:del w:id="1077" w:author="Lisa Wald" w:date="2016-06-06T15:21:00Z"/>
                                  <w:rFonts w:ascii="Verdana" w:hAnsi="Verdana"/>
                                  <w:sz w:val="20"/>
                                  <w:szCs w:val="20"/>
                                </w:rPr>
                              </w:pPr>
                            </w:p>
                          </w:tc>
                          <w:tc>
                            <w:tcPr>
                              <w:tcW w:w="0" w:type="auto"/>
                              <w:shd w:val="clear" w:color="auto" w:fill="FFFFFF"/>
                              <w:vAlign w:val="center"/>
                              <w:hideMark/>
                            </w:tcPr>
                            <w:p w:rsidR="00B9367F" w:rsidRPr="008F0FA5" w:rsidDel="00FA1497" w:rsidRDefault="00B9367F" w:rsidP="00D92571">
                              <w:pPr>
                                <w:rPr>
                                  <w:del w:id="1078" w:author="Lisa Wald" w:date="2016-06-06T15:21:00Z"/>
                                  <w:sz w:val="20"/>
                                  <w:szCs w:val="20"/>
                                </w:rPr>
                              </w:pPr>
                            </w:p>
                          </w:tc>
                        </w:tr>
                        <w:tr w:rsidR="00B9367F" w:rsidRPr="008F0FA5" w:rsidDel="00FA1497" w:rsidTr="00D92571">
                          <w:trPr>
                            <w:tblCellSpacing w:w="0" w:type="dxa"/>
                            <w:jc w:val="center"/>
                            <w:del w:id="1079" w:author="Lisa Wald" w:date="2016-06-06T15:21:00Z"/>
                          </w:trPr>
                          <w:tc>
                            <w:tcPr>
                              <w:tcW w:w="0" w:type="auto"/>
                              <w:shd w:val="clear" w:color="auto" w:fill="FFFFFF"/>
                              <w:tcMar>
                                <w:top w:w="45" w:type="dxa"/>
                                <w:left w:w="450" w:type="dxa"/>
                                <w:bottom w:w="45" w:type="dxa"/>
                                <w:right w:w="45" w:type="dxa"/>
                              </w:tcMar>
                              <w:vAlign w:val="center"/>
                              <w:hideMark/>
                            </w:tcPr>
                            <w:p w:rsidR="00B9367F" w:rsidRPr="008F0FA5" w:rsidDel="00FA1497" w:rsidRDefault="00B9367F" w:rsidP="00D92571">
                              <w:pPr>
                                <w:rPr>
                                  <w:del w:id="1080" w:author="Lisa Wald" w:date="2016-06-06T15:21:00Z"/>
                                  <w:rFonts w:ascii="Verdana" w:hAnsi="Verdana"/>
                                  <w:sz w:val="20"/>
                                  <w:szCs w:val="20"/>
                                </w:rPr>
                              </w:pPr>
                              <w:del w:id="1081" w:author="Lisa Wald" w:date="2016-06-06T15:21:00Z">
                                <w:r w:rsidRPr="008F0FA5" w:rsidDel="00FA1497">
                                  <w:rPr>
                                    <w:rFonts w:ascii="Verdana" w:hAnsi="Verdana"/>
                                    <w:b/>
                                    <w:bCs/>
                                    <w:sz w:val="20"/>
                                    <w:szCs w:val="20"/>
                                  </w:rPr>
                                  <w:delText>Briefly explain your response:</w:delText>
                                </w:r>
                                <w:r w:rsidRPr="008F0FA5" w:rsidDel="00FA1497">
                                  <w:rPr>
                                    <w:rFonts w:ascii="Verdana" w:hAnsi="Verdana"/>
                                    <w:sz w:val="20"/>
                                    <w:szCs w:val="20"/>
                                  </w:rPr>
                                  <w:br/>
                                  <w:delText>Maximum paragraph(s) allowed approximately: 3 (3000 character(s) remaining)</w:delText>
                                </w:r>
                                <w:r w:rsidRPr="008F0FA5" w:rsidDel="00FA1497">
                                  <w:rPr>
                                    <w:rFonts w:ascii="Verdana" w:hAnsi="Verdana"/>
                                    <w:sz w:val="20"/>
                                    <w:szCs w:val="20"/>
                                  </w:rPr>
                                  <w:br/>
                                </w:r>
                                <w:r w:rsidRPr="008F0FA5" w:rsidDel="00FA1497">
                                  <w:rPr>
                                    <w:rFonts w:ascii="Verdana" w:hAnsi="Verdana"/>
                                    <w:sz w:val="20"/>
                                    <w:szCs w:val="20"/>
                                  </w:rPr>
                                  <w:object w:dxaOrig="225" w:dyaOrig="225">
                                    <v:shape id="_x0000_i2305" type="#_x0000_t75" style="width:132.55pt;height:66.55pt" o:ole="">
                                      <v:imagedata r:id="rId18" o:title=""/>
                                    </v:shape>
                                    <w:control r:id="rId145" w:name="DefaultOcxName146" w:shapeid="_x0000_i2305"/>
                                  </w:object>
                                </w:r>
                              </w:del>
                            </w:p>
                          </w:tc>
                          <w:tc>
                            <w:tcPr>
                              <w:tcW w:w="0" w:type="auto"/>
                              <w:shd w:val="clear" w:color="auto" w:fill="FFFFFF"/>
                              <w:vAlign w:val="center"/>
                              <w:hideMark/>
                            </w:tcPr>
                            <w:p w:rsidR="00B9367F" w:rsidRPr="008F0FA5" w:rsidDel="00FA1497" w:rsidRDefault="00B9367F" w:rsidP="00D92571">
                              <w:pPr>
                                <w:rPr>
                                  <w:del w:id="1082" w:author="Lisa Wald" w:date="2016-06-06T15:21:00Z"/>
                                  <w:sz w:val="20"/>
                                  <w:szCs w:val="20"/>
                                </w:rPr>
                              </w:pPr>
                            </w:p>
                          </w:tc>
                        </w:tr>
                      </w:tbl>
                      <w:p w:rsidR="00B9367F" w:rsidRPr="008F0FA5" w:rsidDel="00FA1497" w:rsidRDefault="00B9367F" w:rsidP="00D92571">
                        <w:pPr>
                          <w:rPr>
                            <w:del w:id="1083" w:author="Lisa Wald" w:date="2016-06-06T15:21:00Z"/>
                            <w:rFonts w:ascii="Verdana" w:hAnsi="Verdana"/>
                            <w:sz w:val="20"/>
                            <w:szCs w:val="20"/>
                          </w:rPr>
                        </w:pPr>
                      </w:p>
                    </w:tc>
                  </w:tr>
                </w:tbl>
                <w:p w:rsidR="00B9367F" w:rsidRPr="008F0FA5" w:rsidDel="00FA1497" w:rsidRDefault="00B9367F" w:rsidP="00D92571">
                  <w:pPr>
                    <w:jc w:val="center"/>
                    <w:rPr>
                      <w:del w:id="1084" w:author="Lisa Wald" w:date="2016-06-06T15:21:00Z"/>
                      <w:rFonts w:ascii="Verdana" w:hAnsi="Verdana"/>
                      <w:sz w:val="20"/>
                      <w:szCs w:val="20"/>
                    </w:rPr>
                  </w:pPr>
                  <w:del w:id="1085" w:author="Lisa Wald" w:date="2016-06-06T15:21:00Z">
                    <w:r w:rsidRPr="008F0FA5" w:rsidDel="00FA1497">
                      <w:rPr>
                        <w:rFonts w:ascii="Verdana" w:hAnsi="Verdana"/>
                        <w:sz w:val="20"/>
                        <w:szCs w:val="20"/>
                      </w:rPr>
                      <w:lastRenderedPageBreak/>
                      <w:br/>
                    </w:r>
                    <w:r w:rsidRPr="008F0FA5" w:rsidDel="00FA1497">
                      <w:rPr>
                        <w:rFonts w:ascii="Verdana" w:hAnsi="Verdana"/>
                        <w:sz w:val="20"/>
                        <w:szCs w:val="20"/>
                      </w:rPr>
                      <w:object w:dxaOrig="225" w:dyaOrig="225">
                        <v:shape id="_x0000_i2418" type="#_x0000_t75" style="width:1in;height:18pt" o:ole="">
                          <v:imagedata r:id="rId146" o:title=""/>
                        </v:shape>
                        <w:control r:id="rId147" w:name="DefaultOcxName147" w:shapeid="_x0000_i2418"/>
                      </w:object>
                    </w:r>
                  </w:del>
                </w:p>
              </w:tc>
            </w:tr>
          </w:tbl>
          <w:p w:rsidR="00B9367F" w:rsidRPr="008F0FA5" w:rsidRDefault="00B9367F" w:rsidP="00D92571">
            <w:pPr>
              <w:spacing w:after="0" w:line="240" w:lineRule="auto"/>
              <w:rPr>
                <w:rFonts w:ascii="Verdana" w:eastAsia="Times New Roman" w:hAnsi="Verdana" w:cs="Times New Roman"/>
                <w:sz w:val="16"/>
                <w:szCs w:val="20"/>
              </w:rPr>
            </w:pPr>
          </w:p>
        </w:tc>
      </w:tr>
      <w:tr w:rsidR="00B9367F" w:rsidRPr="008F0FA5" w:rsidTr="00FA1497">
        <w:tblPrEx>
          <w:tblW w:w="4800" w:type="pct"/>
          <w:jc w:val="center"/>
          <w:tblCellSpacing w:w="0" w:type="dxa"/>
          <w:tblCellMar>
            <w:left w:w="0" w:type="dxa"/>
            <w:right w:w="0" w:type="dxa"/>
          </w:tblCellMar>
          <w:tblPrExChange w:id="1086" w:author="Lisa Wald" w:date="2016-06-06T15:21:00Z">
            <w:tblPrEx>
              <w:tblW w:w="4800" w:type="pct"/>
              <w:jc w:val="center"/>
              <w:tblCellSpacing w:w="0" w:type="dxa"/>
              <w:tblCellMar>
                <w:left w:w="0" w:type="dxa"/>
                <w:right w:w="0" w:type="dxa"/>
              </w:tblCellMar>
            </w:tblPrEx>
          </w:tblPrExChange>
        </w:tblPrEx>
        <w:trPr>
          <w:tblCellSpacing w:w="0" w:type="dxa"/>
          <w:jc w:val="center"/>
          <w:trPrChange w:id="1087" w:author="Lisa Wald" w:date="2016-06-06T15:21:00Z">
            <w:trPr>
              <w:tblCellSpacing w:w="0" w:type="dxa"/>
              <w:jc w:val="center"/>
            </w:trPr>
          </w:trPrChange>
        </w:trPr>
        <w:tc>
          <w:tcPr>
            <w:tcW w:w="0" w:type="auto"/>
            <w:vAlign w:val="center"/>
            <w:tcPrChange w:id="1088" w:author="Lisa Wald" w:date="2016-06-06T15:21:00Z">
              <w:tcPr>
                <w:tcW w:w="0" w:type="auto"/>
                <w:vAlign w:val="center"/>
              </w:tcPr>
            </w:tcPrChange>
          </w:tcPr>
          <w:p w:rsidR="00B9367F" w:rsidRPr="008F0FA5" w:rsidRDefault="00B9367F" w:rsidP="00D92571">
            <w:pPr>
              <w:spacing w:after="0" w:line="240" w:lineRule="auto"/>
              <w:jc w:val="center"/>
              <w:rPr>
                <w:rFonts w:ascii="Verdana" w:eastAsia="Times New Roman" w:hAnsi="Verdana" w:cs="Times New Roman"/>
                <w:sz w:val="16"/>
                <w:szCs w:val="20"/>
              </w:rPr>
            </w:pPr>
          </w:p>
        </w:tc>
      </w:tr>
    </w:tbl>
    <w:p w:rsidR="00B9367F" w:rsidRPr="008F0FA5" w:rsidRDefault="00B9367F" w:rsidP="00B9367F">
      <w:pPr>
        <w:rPr>
          <w:sz w:val="18"/>
        </w:rPr>
      </w:pPr>
    </w:p>
    <w:p w:rsidR="00B9367F" w:rsidRPr="00B9367F" w:rsidRDefault="00B9367F" w:rsidP="00B9367F"/>
    <w:sectPr w:rsidR="00B9367F" w:rsidRPr="00B9367F" w:rsidSect="00E67CCF">
      <w:headerReference w:type="default" r:id="rId148"/>
      <w:footerReference w:type="default" r:id="rId149"/>
      <w:pgSz w:w="15840" w:h="12240" w:orient="landscape"/>
      <w:pgMar w:top="720" w:right="720" w:bottom="720" w:left="720"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966054" w:rsidRDefault="00966054" w:rsidP="00966054">
      <w:pPr>
        <w:spacing w:after="0" w:line="240" w:lineRule="auto"/>
      </w:pPr>
      <w:r>
        <w:separator/>
      </w:r>
    </w:p>
  </w:endnote>
  <w:endnote w:type="continuationSeparator" w:id="0">
    <w:p w:rsidR="00966054" w:rsidRDefault="00966054" w:rsidP="009660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0000012" w:usb3="00000000" w:csb0="000200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1585529073"/>
      <w:docPartObj>
        <w:docPartGallery w:val="Page Numbers (Bottom of Page)"/>
        <w:docPartUnique/>
      </w:docPartObj>
    </w:sdtPr>
    <w:sdtEndPr/>
    <w:sdtContent>
      <w:sdt>
        <w:sdtPr>
          <w:id w:val="-1669238322"/>
          <w:docPartObj>
            <w:docPartGallery w:val="Page Numbers (Top of Page)"/>
            <w:docPartUnique/>
          </w:docPartObj>
        </w:sdtPr>
        <w:sdtEndPr/>
        <w:sdtContent>
          <w:p w:rsidR="00966054" w:rsidRDefault="00966054">
            <w:pPr>
              <w:pStyle w:val="Footer"/>
              <w:jc w:val="center"/>
            </w:pPr>
            <w:r>
              <w:t xml:space="preserve">Page </w:t>
            </w:r>
            <w:r>
              <w:rPr>
                <w:b/>
                <w:bCs/>
                <w:sz w:val="24"/>
                <w:szCs w:val="24"/>
              </w:rPr>
              <w:fldChar w:fldCharType="begin"/>
            </w:r>
            <w:r>
              <w:rPr>
                <w:b/>
                <w:bCs/>
              </w:rPr>
              <w:instrText xml:space="preserve"> PAGE </w:instrText>
            </w:r>
            <w:r>
              <w:rPr>
                <w:b/>
                <w:bCs/>
                <w:sz w:val="24"/>
                <w:szCs w:val="24"/>
              </w:rPr>
              <w:fldChar w:fldCharType="separate"/>
            </w:r>
            <w:r w:rsidR="00FA1497">
              <w:rPr>
                <w:b/>
                <w:bCs/>
                <w:noProof/>
              </w:rPr>
              <w:t>1</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sidR="00FA1497">
              <w:rPr>
                <w:b/>
                <w:bCs/>
                <w:noProof/>
              </w:rPr>
              <w:t>30</w:t>
            </w:r>
            <w:r>
              <w:rPr>
                <w:b/>
                <w:bCs/>
                <w:sz w:val="24"/>
                <w:szCs w:val="24"/>
              </w:rPr>
              <w:fldChar w:fldCharType="end"/>
            </w:r>
          </w:p>
        </w:sdtContent>
      </w:sdt>
    </w:sdtContent>
  </w:sdt>
  <w:p w:rsidR="00966054" w:rsidRDefault="00966054">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966054" w:rsidRDefault="00966054" w:rsidP="00966054">
      <w:pPr>
        <w:spacing w:after="0" w:line="240" w:lineRule="auto"/>
      </w:pPr>
      <w:r>
        <w:separator/>
      </w:r>
    </w:p>
  </w:footnote>
  <w:footnote w:type="continuationSeparator" w:id="0">
    <w:p w:rsidR="00966054" w:rsidRDefault="00966054" w:rsidP="00966054">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B9367F" w:rsidRPr="00B77533" w:rsidRDefault="00B9367F" w:rsidP="00B9367F">
    <w:pPr>
      <w:pStyle w:val="Header"/>
      <w:jc w:val="right"/>
    </w:pPr>
    <w:r w:rsidRPr="006661EE">
      <w:rPr>
        <w:rFonts w:ascii="Arial" w:hAnsi="Arial" w:cs="Arial"/>
        <w:color w:val="000000"/>
        <w:sz w:val="15"/>
        <w:szCs w:val="15"/>
      </w:rPr>
      <w:t xml:space="preserve">OMB No.: 0915-0285. Expiration Date: </w:t>
    </w:r>
    <w:r>
      <w:rPr>
        <w:rFonts w:ascii="Arial" w:hAnsi="Arial" w:cs="Arial"/>
        <w:color w:val="000000"/>
        <w:sz w:val="15"/>
        <w:szCs w:val="15"/>
      </w:rPr>
      <w:t>xx/xx/</w:t>
    </w:r>
    <w:proofErr w:type="spellStart"/>
    <w:r>
      <w:rPr>
        <w:rFonts w:ascii="Arial" w:hAnsi="Arial" w:cs="Arial"/>
        <w:color w:val="000000"/>
        <w:sz w:val="15"/>
        <w:szCs w:val="15"/>
      </w:rPr>
      <w:t>xxxx</w:t>
    </w:r>
    <w:proofErr w:type="spellEnd"/>
  </w:p>
  <w:p w:rsidR="00B9367F" w:rsidRDefault="00B9367F" w:rsidP="00B9367F">
    <w:pPr>
      <w:pStyle w:val="Header"/>
    </w:pPr>
    <w:r w:rsidRPr="00C03B69">
      <w:rPr>
        <w:b/>
        <w:sz w:val="24"/>
      </w:rPr>
      <w:t xml:space="preserve">Checklist for Adding </w:t>
    </w:r>
    <w:r>
      <w:rPr>
        <w:b/>
        <w:sz w:val="24"/>
      </w:rPr>
      <w:t xml:space="preserve">a </w:t>
    </w:r>
    <w:r w:rsidRPr="00C03B69">
      <w:rPr>
        <w:b/>
        <w:sz w:val="24"/>
      </w:rPr>
      <w:t>New Service</w:t>
    </w:r>
    <w:r w:rsidRPr="00C03B69">
      <w:rPr>
        <w:b/>
      </w:rPr>
      <w:tab/>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0FF7349"/>
    <w:multiLevelType w:val="multilevel"/>
    <w:tmpl w:val="ECC001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nsid w:val="03975F7B"/>
    <w:multiLevelType w:val="hybridMultilevel"/>
    <w:tmpl w:val="5374D884"/>
    <w:lvl w:ilvl="0" w:tplc="04090001">
      <w:start w:val="1"/>
      <w:numFmt w:val="bullet"/>
      <w:lvlText w:val=""/>
      <w:lvlJc w:val="left"/>
      <w:pPr>
        <w:ind w:left="810" w:hanging="360"/>
      </w:pPr>
      <w:rPr>
        <w:rFonts w:ascii="Symbol" w:hAnsi="Symbol" w:hint="default"/>
      </w:rPr>
    </w:lvl>
    <w:lvl w:ilvl="1" w:tplc="04090003" w:tentative="1">
      <w:start w:val="1"/>
      <w:numFmt w:val="bullet"/>
      <w:lvlText w:val="o"/>
      <w:lvlJc w:val="left"/>
      <w:pPr>
        <w:ind w:left="1530" w:hanging="360"/>
      </w:pPr>
      <w:rPr>
        <w:rFonts w:ascii="Courier New" w:hAnsi="Courier New" w:cs="Courier New" w:hint="default"/>
      </w:rPr>
    </w:lvl>
    <w:lvl w:ilvl="2" w:tplc="04090005" w:tentative="1">
      <w:start w:val="1"/>
      <w:numFmt w:val="bullet"/>
      <w:lvlText w:val=""/>
      <w:lvlJc w:val="left"/>
      <w:pPr>
        <w:ind w:left="2250" w:hanging="360"/>
      </w:pPr>
      <w:rPr>
        <w:rFonts w:ascii="Wingdings" w:hAnsi="Wingdings" w:hint="default"/>
      </w:rPr>
    </w:lvl>
    <w:lvl w:ilvl="3" w:tplc="04090001" w:tentative="1">
      <w:start w:val="1"/>
      <w:numFmt w:val="bullet"/>
      <w:lvlText w:val=""/>
      <w:lvlJc w:val="left"/>
      <w:pPr>
        <w:ind w:left="2970" w:hanging="360"/>
      </w:pPr>
      <w:rPr>
        <w:rFonts w:ascii="Symbol" w:hAnsi="Symbol" w:hint="default"/>
      </w:rPr>
    </w:lvl>
    <w:lvl w:ilvl="4" w:tplc="04090003" w:tentative="1">
      <w:start w:val="1"/>
      <w:numFmt w:val="bullet"/>
      <w:lvlText w:val="o"/>
      <w:lvlJc w:val="left"/>
      <w:pPr>
        <w:ind w:left="3690" w:hanging="360"/>
      </w:pPr>
      <w:rPr>
        <w:rFonts w:ascii="Courier New" w:hAnsi="Courier New" w:cs="Courier New" w:hint="default"/>
      </w:rPr>
    </w:lvl>
    <w:lvl w:ilvl="5" w:tplc="04090005" w:tentative="1">
      <w:start w:val="1"/>
      <w:numFmt w:val="bullet"/>
      <w:lvlText w:val=""/>
      <w:lvlJc w:val="left"/>
      <w:pPr>
        <w:ind w:left="4410" w:hanging="360"/>
      </w:pPr>
      <w:rPr>
        <w:rFonts w:ascii="Wingdings" w:hAnsi="Wingdings" w:hint="default"/>
      </w:rPr>
    </w:lvl>
    <w:lvl w:ilvl="6" w:tplc="04090001" w:tentative="1">
      <w:start w:val="1"/>
      <w:numFmt w:val="bullet"/>
      <w:lvlText w:val=""/>
      <w:lvlJc w:val="left"/>
      <w:pPr>
        <w:ind w:left="5130" w:hanging="360"/>
      </w:pPr>
      <w:rPr>
        <w:rFonts w:ascii="Symbol" w:hAnsi="Symbol" w:hint="default"/>
      </w:rPr>
    </w:lvl>
    <w:lvl w:ilvl="7" w:tplc="04090003" w:tentative="1">
      <w:start w:val="1"/>
      <w:numFmt w:val="bullet"/>
      <w:lvlText w:val="o"/>
      <w:lvlJc w:val="left"/>
      <w:pPr>
        <w:ind w:left="5850" w:hanging="360"/>
      </w:pPr>
      <w:rPr>
        <w:rFonts w:ascii="Courier New" w:hAnsi="Courier New" w:cs="Courier New" w:hint="default"/>
      </w:rPr>
    </w:lvl>
    <w:lvl w:ilvl="8" w:tplc="04090005" w:tentative="1">
      <w:start w:val="1"/>
      <w:numFmt w:val="bullet"/>
      <w:lvlText w:val=""/>
      <w:lvlJc w:val="left"/>
      <w:pPr>
        <w:ind w:left="6570" w:hanging="360"/>
      </w:pPr>
      <w:rPr>
        <w:rFonts w:ascii="Wingdings" w:hAnsi="Wingdings" w:hint="default"/>
      </w:rPr>
    </w:lvl>
  </w:abstractNum>
  <w:abstractNum w:abstractNumId="2">
    <w:nsid w:val="06483308"/>
    <w:multiLevelType w:val="hybridMultilevel"/>
    <w:tmpl w:val="0978A984"/>
    <w:lvl w:ilvl="0" w:tplc="D37A6758">
      <w:start w:val="1"/>
      <w:numFmt w:val="decimal"/>
      <w:lvlText w:val="%1."/>
      <w:lvlJc w:val="left"/>
      <w:pPr>
        <w:ind w:left="360" w:hanging="360"/>
      </w:pPr>
      <w:rPr>
        <w:b w:val="0"/>
      </w:rPr>
    </w:lvl>
    <w:lvl w:ilvl="1" w:tplc="F168C058">
      <w:start w:val="1"/>
      <w:numFmt w:val="lowerLetter"/>
      <w:lvlText w:val="%2."/>
      <w:lvlJc w:val="left"/>
      <w:pPr>
        <w:ind w:left="1080" w:hanging="360"/>
      </w:pPr>
      <w:rPr>
        <w:b w:val="0"/>
        <w:i w:val="0"/>
      </w:rPr>
    </w:lvl>
    <w:lvl w:ilvl="2" w:tplc="0409001B">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
    <w:nsid w:val="0C4B4CC8"/>
    <w:multiLevelType w:val="multilevel"/>
    <w:tmpl w:val="D59687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nsid w:val="1403631C"/>
    <w:multiLevelType w:val="multilevel"/>
    <w:tmpl w:val="C8D658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nsid w:val="1B222B1F"/>
    <w:multiLevelType w:val="hybridMultilevel"/>
    <w:tmpl w:val="0E6CC1B8"/>
    <w:lvl w:ilvl="0" w:tplc="04090011">
      <w:start w:val="1"/>
      <w:numFmt w:val="decimal"/>
      <w:lvlText w:val="%1)"/>
      <w:lvlJc w:val="left"/>
      <w:pPr>
        <w:ind w:left="720" w:hanging="360"/>
      </w:pPr>
      <w:rPr>
        <w:rFonts w:hint="default"/>
      </w:rPr>
    </w:lvl>
    <w:lvl w:ilvl="1" w:tplc="446C7596">
      <w:start w:val="1"/>
      <w:numFmt w:val="bullet"/>
      <w:lvlText w:val=""/>
      <w:lvlJc w:val="left"/>
      <w:pPr>
        <w:ind w:left="1440" w:hanging="360"/>
      </w:pPr>
      <w:rPr>
        <w:rFonts w:ascii="Symbol" w:hAnsi="Symbol" w:hint="default"/>
      </w:rPr>
    </w:lvl>
    <w:lvl w:ilvl="2" w:tplc="446C7596">
      <w:start w:val="1"/>
      <w:numFmt w:val="bullet"/>
      <w:lvlText w:val=""/>
      <w:lvlJc w:val="left"/>
      <w:pPr>
        <w:ind w:left="2160" w:hanging="180"/>
      </w:pPr>
      <w:rPr>
        <w:rFonts w:ascii="Symbol" w:hAnsi="Symbol" w:hint="default"/>
      </w:r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nsid w:val="1FB9430B"/>
    <w:multiLevelType w:val="hybridMultilevel"/>
    <w:tmpl w:val="65D053B6"/>
    <w:lvl w:ilvl="0" w:tplc="04090001">
      <w:start w:val="1"/>
      <w:numFmt w:val="bullet"/>
      <w:lvlText w:val=""/>
      <w:lvlJc w:val="left"/>
      <w:pPr>
        <w:ind w:left="765" w:hanging="360"/>
      </w:pPr>
      <w:rPr>
        <w:rFonts w:ascii="Symbol" w:hAnsi="Symbol" w:hint="default"/>
      </w:rPr>
    </w:lvl>
    <w:lvl w:ilvl="1" w:tplc="04090003" w:tentative="1">
      <w:start w:val="1"/>
      <w:numFmt w:val="bullet"/>
      <w:lvlText w:val="o"/>
      <w:lvlJc w:val="left"/>
      <w:pPr>
        <w:ind w:left="1485" w:hanging="360"/>
      </w:pPr>
      <w:rPr>
        <w:rFonts w:ascii="Courier New" w:hAnsi="Courier New" w:cs="Courier New" w:hint="default"/>
      </w:rPr>
    </w:lvl>
    <w:lvl w:ilvl="2" w:tplc="04090005" w:tentative="1">
      <w:start w:val="1"/>
      <w:numFmt w:val="bullet"/>
      <w:lvlText w:val=""/>
      <w:lvlJc w:val="left"/>
      <w:pPr>
        <w:ind w:left="2205" w:hanging="360"/>
      </w:pPr>
      <w:rPr>
        <w:rFonts w:ascii="Wingdings" w:hAnsi="Wingdings" w:hint="default"/>
      </w:rPr>
    </w:lvl>
    <w:lvl w:ilvl="3" w:tplc="04090001" w:tentative="1">
      <w:start w:val="1"/>
      <w:numFmt w:val="bullet"/>
      <w:lvlText w:val=""/>
      <w:lvlJc w:val="left"/>
      <w:pPr>
        <w:ind w:left="2925" w:hanging="360"/>
      </w:pPr>
      <w:rPr>
        <w:rFonts w:ascii="Symbol" w:hAnsi="Symbol" w:hint="default"/>
      </w:rPr>
    </w:lvl>
    <w:lvl w:ilvl="4" w:tplc="04090003" w:tentative="1">
      <w:start w:val="1"/>
      <w:numFmt w:val="bullet"/>
      <w:lvlText w:val="o"/>
      <w:lvlJc w:val="left"/>
      <w:pPr>
        <w:ind w:left="3645" w:hanging="360"/>
      </w:pPr>
      <w:rPr>
        <w:rFonts w:ascii="Courier New" w:hAnsi="Courier New" w:cs="Courier New" w:hint="default"/>
      </w:rPr>
    </w:lvl>
    <w:lvl w:ilvl="5" w:tplc="04090005" w:tentative="1">
      <w:start w:val="1"/>
      <w:numFmt w:val="bullet"/>
      <w:lvlText w:val=""/>
      <w:lvlJc w:val="left"/>
      <w:pPr>
        <w:ind w:left="4365" w:hanging="360"/>
      </w:pPr>
      <w:rPr>
        <w:rFonts w:ascii="Wingdings" w:hAnsi="Wingdings" w:hint="default"/>
      </w:rPr>
    </w:lvl>
    <w:lvl w:ilvl="6" w:tplc="04090001" w:tentative="1">
      <w:start w:val="1"/>
      <w:numFmt w:val="bullet"/>
      <w:lvlText w:val=""/>
      <w:lvlJc w:val="left"/>
      <w:pPr>
        <w:ind w:left="5085" w:hanging="360"/>
      </w:pPr>
      <w:rPr>
        <w:rFonts w:ascii="Symbol" w:hAnsi="Symbol" w:hint="default"/>
      </w:rPr>
    </w:lvl>
    <w:lvl w:ilvl="7" w:tplc="04090003" w:tentative="1">
      <w:start w:val="1"/>
      <w:numFmt w:val="bullet"/>
      <w:lvlText w:val="o"/>
      <w:lvlJc w:val="left"/>
      <w:pPr>
        <w:ind w:left="5805" w:hanging="360"/>
      </w:pPr>
      <w:rPr>
        <w:rFonts w:ascii="Courier New" w:hAnsi="Courier New" w:cs="Courier New" w:hint="default"/>
      </w:rPr>
    </w:lvl>
    <w:lvl w:ilvl="8" w:tplc="04090005" w:tentative="1">
      <w:start w:val="1"/>
      <w:numFmt w:val="bullet"/>
      <w:lvlText w:val=""/>
      <w:lvlJc w:val="left"/>
      <w:pPr>
        <w:ind w:left="6525" w:hanging="360"/>
      </w:pPr>
      <w:rPr>
        <w:rFonts w:ascii="Wingdings" w:hAnsi="Wingdings" w:hint="default"/>
      </w:rPr>
    </w:lvl>
  </w:abstractNum>
  <w:abstractNum w:abstractNumId="7">
    <w:nsid w:val="25642DBF"/>
    <w:multiLevelType w:val="hybridMultilevel"/>
    <w:tmpl w:val="39D85D24"/>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Times New Roman"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Times New Roman"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Times New Roman" w:hint="default"/>
      </w:rPr>
    </w:lvl>
    <w:lvl w:ilvl="8" w:tplc="04090005">
      <w:start w:val="1"/>
      <w:numFmt w:val="bullet"/>
      <w:lvlText w:val=""/>
      <w:lvlJc w:val="left"/>
      <w:pPr>
        <w:ind w:left="6120" w:hanging="360"/>
      </w:pPr>
      <w:rPr>
        <w:rFonts w:ascii="Wingdings" w:hAnsi="Wingdings" w:hint="default"/>
      </w:rPr>
    </w:lvl>
  </w:abstractNum>
  <w:abstractNum w:abstractNumId="8">
    <w:nsid w:val="28102E69"/>
    <w:multiLevelType w:val="multilevel"/>
    <w:tmpl w:val="3BE423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nsid w:val="28BA27C1"/>
    <w:multiLevelType w:val="hybridMultilevel"/>
    <w:tmpl w:val="FC0ACC5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nsid w:val="3B19647E"/>
    <w:multiLevelType w:val="hybridMultilevel"/>
    <w:tmpl w:val="1AAA2CEE"/>
    <w:lvl w:ilvl="0" w:tplc="446C7596">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1">
    <w:nsid w:val="3B3B0399"/>
    <w:multiLevelType w:val="multilevel"/>
    <w:tmpl w:val="5E6812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nsid w:val="3C6D603F"/>
    <w:multiLevelType w:val="multilevel"/>
    <w:tmpl w:val="12522A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nsid w:val="40B235E8"/>
    <w:multiLevelType w:val="multilevel"/>
    <w:tmpl w:val="85E2A1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nsid w:val="43B4069D"/>
    <w:multiLevelType w:val="multilevel"/>
    <w:tmpl w:val="D0FA92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nsid w:val="66116A08"/>
    <w:multiLevelType w:val="hybridMultilevel"/>
    <w:tmpl w:val="0F5810CE"/>
    <w:lvl w:ilvl="0" w:tplc="446C7596">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6">
    <w:nsid w:val="6E7969D8"/>
    <w:multiLevelType w:val="multilevel"/>
    <w:tmpl w:val="A5E250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nsid w:val="717F66C0"/>
    <w:multiLevelType w:val="multilevel"/>
    <w:tmpl w:val="4D681C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nsid w:val="7C855247"/>
    <w:multiLevelType w:val="hybridMultilevel"/>
    <w:tmpl w:val="F04A1092"/>
    <w:lvl w:ilvl="0" w:tplc="04090001">
      <w:start w:val="1"/>
      <w:numFmt w:val="bullet"/>
      <w:lvlText w:val=""/>
      <w:lvlJc w:val="left"/>
      <w:pPr>
        <w:ind w:left="2160" w:hanging="360"/>
      </w:pPr>
      <w:rPr>
        <w:rFonts w:ascii="Symbol" w:hAnsi="Symbol"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9">
    <w:nsid w:val="7F134CE1"/>
    <w:multiLevelType w:val="hybridMultilevel"/>
    <w:tmpl w:val="4A04DC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0"/>
  </w:num>
  <w:num w:numId="2">
    <w:abstractNumId w:val="4"/>
  </w:num>
  <w:num w:numId="3">
    <w:abstractNumId w:val="16"/>
  </w:num>
  <w:num w:numId="4">
    <w:abstractNumId w:val="3"/>
  </w:num>
  <w:num w:numId="5">
    <w:abstractNumId w:val="8"/>
  </w:num>
  <w:num w:numId="6">
    <w:abstractNumId w:val="17"/>
  </w:num>
  <w:num w:numId="7">
    <w:abstractNumId w:val="13"/>
  </w:num>
  <w:num w:numId="8">
    <w:abstractNumId w:val="14"/>
  </w:num>
  <w:num w:numId="9">
    <w:abstractNumId w:val="12"/>
  </w:num>
  <w:num w:numId="10">
    <w:abstractNumId w:val="11"/>
  </w:num>
  <w:num w:numId="11">
    <w:abstractNumId w:val="18"/>
  </w:num>
  <w:num w:numId="12">
    <w:abstractNumId w:val="10"/>
  </w:num>
  <w:num w:numId="13">
    <w:abstractNumId w:val="2"/>
  </w:num>
  <w:num w:numId="14">
    <w:abstractNumId w:val="9"/>
  </w:num>
  <w:num w:numId="15">
    <w:abstractNumId w:val="5"/>
  </w:num>
  <w:num w:numId="16">
    <w:abstractNumId w:val="19"/>
  </w:num>
  <w:num w:numId="17">
    <w:abstractNumId w:val="1"/>
  </w:num>
  <w:num w:numId="18">
    <w:abstractNumId w:val="6"/>
  </w:num>
  <w:num w:numId="19">
    <w:abstractNumId w:val="15"/>
  </w:num>
  <w:num w:numId="20">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10"/>
  <w:proofState w:spelling="clean" w:grammar="clean"/>
  <w:trackRevisions/>
  <w:defaultTabStop w:val="720"/>
  <w:characterSpacingControl w:val="doNotCompres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966054"/>
    <w:rsid w:val="00074C53"/>
    <w:rsid w:val="0017066B"/>
    <w:rsid w:val="002004C9"/>
    <w:rsid w:val="004C57B7"/>
    <w:rsid w:val="004D3F10"/>
    <w:rsid w:val="005964E8"/>
    <w:rsid w:val="0079291E"/>
    <w:rsid w:val="008104B9"/>
    <w:rsid w:val="008149C9"/>
    <w:rsid w:val="008F0FA5"/>
    <w:rsid w:val="00966054"/>
    <w:rsid w:val="009F62E1"/>
    <w:rsid w:val="00A174F7"/>
    <w:rsid w:val="00A746C7"/>
    <w:rsid w:val="00B44A46"/>
    <w:rsid w:val="00B9367F"/>
    <w:rsid w:val="00C158ED"/>
    <w:rsid w:val="00C349B6"/>
    <w:rsid w:val="00CC5624"/>
    <w:rsid w:val="00DA276B"/>
    <w:rsid w:val="00DB6E69"/>
    <w:rsid w:val="00E60674"/>
    <w:rsid w:val="00E61941"/>
    <w:rsid w:val="00E67CCF"/>
    <w:rsid w:val="00E92890"/>
    <w:rsid w:val="00F45307"/>
    <w:rsid w:val="00F53464"/>
    <w:rsid w:val="00FA149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140"/>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style>
  <w:style w:type="paragraph" w:styleId="Heading1">
    <w:name w:val="heading 1"/>
    <w:basedOn w:val="Normal"/>
    <w:link w:val="Heading1Char"/>
    <w:uiPriority w:val="9"/>
    <w:qFormat/>
    <w:rsid w:val="00966054"/>
    <w:pPr>
      <w:spacing w:before="100" w:beforeAutospacing="1" w:after="100" w:afterAutospacing="1" w:line="240" w:lineRule="auto"/>
      <w:outlineLvl w:val="0"/>
    </w:pPr>
    <w:rPr>
      <w:rFonts w:ascii="Times New Roman" w:eastAsia="Times New Roman" w:hAnsi="Times New Roman" w:cs="Times New Roman"/>
      <w:b/>
      <w:bCs/>
      <w:color w:val="FFFFFF"/>
      <w:kern w:val="36"/>
      <w:sz w:val="24"/>
      <w:szCs w:val="24"/>
    </w:rPr>
  </w:style>
  <w:style w:type="paragraph" w:styleId="Heading2">
    <w:name w:val="heading 2"/>
    <w:basedOn w:val="Normal"/>
    <w:link w:val="Heading2Char"/>
    <w:uiPriority w:val="9"/>
    <w:qFormat/>
    <w:rsid w:val="00966054"/>
    <w:pPr>
      <w:spacing w:before="100" w:beforeAutospacing="1" w:after="100" w:afterAutospacing="1" w:line="240" w:lineRule="auto"/>
      <w:outlineLvl w:val="1"/>
    </w:pPr>
    <w:rPr>
      <w:rFonts w:ascii="Times New Roman" w:eastAsia="Times New Roman" w:hAnsi="Times New Roman" w:cs="Times New Roman"/>
      <w:b/>
      <w:bCs/>
      <w:color w:val="000000"/>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966054"/>
    <w:rPr>
      <w:rFonts w:ascii="Times New Roman" w:eastAsia="Times New Roman" w:hAnsi="Times New Roman" w:cs="Times New Roman"/>
      <w:b/>
      <w:bCs/>
      <w:color w:val="FFFFFF"/>
      <w:kern w:val="36"/>
      <w:sz w:val="24"/>
      <w:szCs w:val="24"/>
    </w:rPr>
  </w:style>
  <w:style w:type="character" w:customStyle="1" w:styleId="Heading2Char">
    <w:name w:val="Heading 2 Char"/>
    <w:basedOn w:val="DefaultParagraphFont"/>
    <w:link w:val="Heading2"/>
    <w:uiPriority w:val="9"/>
    <w:rsid w:val="00966054"/>
    <w:rPr>
      <w:rFonts w:ascii="Times New Roman" w:eastAsia="Times New Roman" w:hAnsi="Times New Roman" w:cs="Times New Roman"/>
      <w:b/>
      <w:bCs/>
      <w:color w:val="000000"/>
      <w:sz w:val="24"/>
      <w:szCs w:val="24"/>
    </w:rPr>
  </w:style>
  <w:style w:type="character" w:styleId="Hyperlink">
    <w:name w:val="Hyperlink"/>
    <w:basedOn w:val="DefaultParagraphFont"/>
    <w:uiPriority w:val="99"/>
    <w:semiHidden/>
    <w:unhideWhenUsed/>
    <w:rsid w:val="00966054"/>
    <w:rPr>
      <w:color w:val="003366"/>
      <w:u w:val="single"/>
    </w:rPr>
  </w:style>
  <w:style w:type="character" w:styleId="FollowedHyperlink">
    <w:name w:val="FollowedHyperlink"/>
    <w:basedOn w:val="DefaultParagraphFont"/>
    <w:uiPriority w:val="99"/>
    <w:semiHidden/>
    <w:unhideWhenUsed/>
    <w:rsid w:val="00966054"/>
    <w:rPr>
      <w:color w:val="003366"/>
      <w:u w:val="single"/>
    </w:rPr>
  </w:style>
  <w:style w:type="paragraph" w:customStyle="1" w:styleId="Normal1">
    <w:name w:val="Normal1"/>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small">
    <w:name w:val="textsmall"/>
    <w:basedOn w:val="Normal"/>
    <w:rsid w:val="00966054"/>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textlinklabel">
    <w:name w:val="textlinklabel"/>
    <w:basedOn w:val="Normal"/>
    <w:rsid w:val="00966054"/>
    <w:pPr>
      <w:spacing w:before="100" w:beforeAutospacing="1" w:after="100" w:afterAutospacing="1" w:line="240" w:lineRule="auto"/>
    </w:pPr>
    <w:rPr>
      <w:rFonts w:ascii="Times New Roman" w:eastAsia="Times New Roman" w:hAnsi="Times New Roman" w:cs="Times New Roman"/>
      <w:b/>
      <w:bCs/>
    </w:rPr>
  </w:style>
  <w:style w:type="paragraph" w:customStyle="1" w:styleId="menuselected">
    <w:name w:val="menuselected"/>
    <w:basedOn w:val="Normal"/>
    <w:rsid w:val="00966054"/>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bgyellow">
    <w:name w:val="bgyellow"/>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gray">
    <w:name w:val="bggray"/>
    <w:basedOn w:val="Normal"/>
    <w:rsid w:val="00966054"/>
    <w:pPr>
      <w:shd w:val="clear" w:color="auto" w:fill="CCCC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whitesmoke">
    <w:name w:val="bgwhitesmoke"/>
    <w:basedOn w:val="Normal"/>
    <w:rsid w:val="00966054"/>
    <w:pPr>
      <w:shd w:val="clear" w:color="auto" w:fill="F0F0F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black">
    <w:name w:val="bgblack"/>
    <w:basedOn w:val="Normal"/>
    <w:rsid w:val="00966054"/>
    <w:pPr>
      <w:shd w:val="clear" w:color="auto" w:fill="00000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green">
    <w:name w:val="textgreen"/>
    <w:basedOn w:val="Normal"/>
    <w:rsid w:val="00966054"/>
    <w:pPr>
      <w:spacing w:before="100" w:beforeAutospacing="1" w:after="100" w:afterAutospacing="1" w:line="240" w:lineRule="auto"/>
    </w:pPr>
    <w:rPr>
      <w:rFonts w:ascii="Times New Roman" w:eastAsia="Times New Roman" w:hAnsi="Times New Roman" w:cs="Times New Roman"/>
      <w:color w:val="006600"/>
      <w:sz w:val="24"/>
      <w:szCs w:val="24"/>
    </w:rPr>
  </w:style>
  <w:style w:type="paragraph" w:customStyle="1" w:styleId="textblue">
    <w:name w:val="textblue"/>
    <w:basedOn w:val="Normal"/>
    <w:rsid w:val="00966054"/>
    <w:pPr>
      <w:spacing w:before="100" w:beforeAutospacing="1" w:after="100" w:afterAutospacing="1" w:line="240" w:lineRule="auto"/>
    </w:pPr>
    <w:rPr>
      <w:rFonts w:ascii="Times New Roman" w:eastAsia="Times New Roman" w:hAnsi="Times New Roman" w:cs="Times New Roman"/>
      <w:color w:val="0000FF"/>
      <w:sz w:val="24"/>
      <w:szCs w:val="24"/>
    </w:rPr>
  </w:style>
  <w:style w:type="paragraph" w:customStyle="1" w:styleId="glossary">
    <w:name w:val="glossary"/>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u w:val="single"/>
    </w:rPr>
  </w:style>
  <w:style w:type="paragraph" w:customStyle="1" w:styleId="glossarysmalltext">
    <w:name w:val="glossarysmalltext"/>
    <w:basedOn w:val="Normal"/>
    <w:rsid w:val="00966054"/>
    <w:pPr>
      <w:spacing w:before="100" w:beforeAutospacing="1" w:after="100" w:afterAutospacing="1" w:line="240" w:lineRule="auto"/>
    </w:pPr>
    <w:rPr>
      <w:rFonts w:ascii="Times New Roman" w:eastAsia="Times New Roman" w:hAnsi="Times New Roman" w:cs="Times New Roman"/>
      <w:color w:val="000000"/>
      <w:sz w:val="17"/>
      <w:szCs w:val="17"/>
      <w:u w:val="single"/>
    </w:rPr>
  </w:style>
  <w:style w:type="paragraph" w:customStyle="1" w:styleId="bgwhite">
    <w:name w:val="bgwhite"/>
    <w:basedOn w:val="Normal"/>
    <w:rsid w:val="00966054"/>
    <w:pP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white">
    <w:name w:val="textwhite"/>
    <w:basedOn w:val="Normal"/>
    <w:rsid w:val="00966054"/>
    <w:pPr>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extred">
    <w:name w:val="textred"/>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linklightblue">
    <w:name w:val="linklightblue"/>
    <w:basedOn w:val="Normal"/>
    <w:rsid w:val="00966054"/>
    <w:pPr>
      <w:spacing w:before="100" w:beforeAutospacing="1" w:after="100" w:afterAutospacing="1" w:line="240" w:lineRule="auto"/>
    </w:pPr>
    <w:rPr>
      <w:rFonts w:ascii="Times New Roman" w:eastAsia="Times New Roman" w:hAnsi="Times New Roman" w:cs="Times New Roman"/>
      <w:b/>
      <w:bCs/>
      <w:i/>
      <w:iCs/>
      <w:color w:val="0033CC"/>
      <w:sz w:val="15"/>
      <w:szCs w:val="15"/>
    </w:rPr>
  </w:style>
  <w:style w:type="paragraph" w:customStyle="1" w:styleId="linktab">
    <w:name w:val="linktab"/>
    <w:basedOn w:val="Normal"/>
    <w:rsid w:val="00966054"/>
    <w:pPr>
      <w:spacing w:before="100" w:beforeAutospacing="1" w:after="100" w:afterAutospacing="1" w:line="240" w:lineRule="auto"/>
    </w:pPr>
    <w:rPr>
      <w:rFonts w:ascii="Times New Roman" w:eastAsia="Times New Roman" w:hAnsi="Times New Roman" w:cs="Times New Roman"/>
      <w:i/>
      <w:iCs/>
      <w:color w:val="000000"/>
      <w:sz w:val="15"/>
      <w:szCs w:val="15"/>
    </w:rPr>
  </w:style>
  <w:style w:type="paragraph" w:customStyle="1" w:styleId="headermain">
    <w:name w:val="headermain"/>
    <w:basedOn w:val="Normal"/>
    <w:rsid w:val="00966054"/>
    <w:pPr>
      <w:shd w:val="clear" w:color="auto" w:fill="99CCFF"/>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sec">
    <w:name w:val="headersec"/>
    <w:basedOn w:val="Normal"/>
    <w:rsid w:val="00966054"/>
    <w:pPr>
      <w:shd w:val="clear" w:color="auto" w:fill="CCCCCC"/>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tertiary">
    <w:name w:val="headertertiary"/>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headermenu">
    <w:name w:val="headermenu"/>
    <w:basedOn w:val="Normal"/>
    <w:rsid w:val="00966054"/>
    <w:pPr>
      <w:shd w:val="clear" w:color="auto" w:fill="999999"/>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textbluedeep">
    <w:name w:val="textbluedeep"/>
    <w:basedOn w:val="Normal"/>
    <w:rsid w:val="00966054"/>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textbluelight">
    <w:name w:val="textbluelight"/>
    <w:basedOn w:val="Normal"/>
    <w:rsid w:val="00966054"/>
    <w:pPr>
      <w:spacing w:before="100" w:beforeAutospacing="1" w:after="100" w:afterAutospacing="1" w:line="240" w:lineRule="auto"/>
    </w:pPr>
    <w:rPr>
      <w:rFonts w:ascii="Times New Roman" w:eastAsia="Times New Roman" w:hAnsi="Times New Roman" w:cs="Times New Roman"/>
      <w:b/>
      <w:bCs/>
      <w:i/>
      <w:iCs/>
      <w:color w:val="0033CC"/>
      <w:sz w:val="24"/>
      <w:szCs w:val="24"/>
    </w:rPr>
  </w:style>
  <w:style w:type="paragraph" w:customStyle="1" w:styleId="linkselected">
    <w:name w:val="linkselected"/>
    <w:basedOn w:val="Normal"/>
    <w:rsid w:val="00966054"/>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headerwhite">
    <w:name w:val="headerwhite"/>
    <w:basedOn w:val="Normal"/>
    <w:rsid w:val="00966054"/>
    <w:pPr>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headergray">
    <w:name w:val="headergray"/>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linknotselected">
    <w:name w:val="linknotselected"/>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linkexpansion">
    <w:name w:val="linkexpansion"/>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errormsg">
    <w:name w:val="errormsg"/>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errormsglongdesc">
    <w:name w:val="errormsglongdesc"/>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requiredfield">
    <w:name w:val="requiredfield"/>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lplink">
    <w:name w:val="helplink"/>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ok">
    <w:name w:val="textok"/>
    <w:basedOn w:val="Normal"/>
    <w:rsid w:val="00966054"/>
    <w:pPr>
      <w:spacing w:before="100" w:beforeAutospacing="1" w:after="100" w:afterAutospacing="1" w:line="240" w:lineRule="auto"/>
    </w:pPr>
    <w:rPr>
      <w:rFonts w:ascii="Times New Roman" w:eastAsia="Times New Roman" w:hAnsi="Times New Roman" w:cs="Times New Roman"/>
      <w:color w:val="009900"/>
      <w:sz w:val="24"/>
      <w:szCs w:val="24"/>
    </w:rPr>
  </w:style>
  <w:style w:type="paragraph" w:customStyle="1" w:styleId="textnotok">
    <w:name w:val="textnotok"/>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displaymsg">
    <w:name w:val="displaymsg"/>
    <w:basedOn w:val="Normal"/>
    <w:rsid w:val="00966054"/>
    <w:pPr>
      <w:spacing w:before="100" w:beforeAutospacing="1" w:after="100" w:afterAutospacing="1" w:line="240" w:lineRule="auto"/>
    </w:pPr>
    <w:rPr>
      <w:rFonts w:ascii="Times New Roman" w:eastAsia="Times New Roman" w:hAnsi="Times New Roman" w:cs="Times New Roman"/>
      <w:b/>
      <w:bCs/>
      <w:color w:val="008000"/>
      <w:sz w:val="24"/>
      <w:szCs w:val="24"/>
    </w:rPr>
  </w:style>
  <w:style w:type="paragraph" w:customStyle="1" w:styleId="informationmsg">
    <w:name w:val="informationmsg"/>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textsmallgreen">
    <w:name w:val="textsmallgreen"/>
    <w:basedOn w:val="Normal"/>
    <w:rsid w:val="00966054"/>
    <w:pPr>
      <w:spacing w:before="100" w:beforeAutospacing="1" w:after="100" w:afterAutospacing="1" w:line="240" w:lineRule="auto"/>
    </w:pPr>
    <w:rPr>
      <w:rFonts w:ascii="Times New Roman" w:eastAsia="Times New Roman" w:hAnsi="Times New Roman" w:cs="Times New Roman"/>
      <w:color w:val="008000"/>
      <w:sz w:val="17"/>
      <w:szCs w:val="17"/>
    </w:rPr>
  </w:style>
  <w:style w:type="paragraph" w:customStyle="1" w:styleId="textminute">
    <w:name w:val="textminute"/>
    <w:basedOn w:val="Normal"/>
    <w:rsid w:val="00966054"/>
    <w:pPr>
      <w:spacing w:before="100" w:beforeAutospacing="1" w:after="100" w:afterAutospacing="1" w:line="240" w:lineRule="auto"/>
    </w:pPr>
    <w:rPr>
      <w:rFonts w:ascii="Times New Roman" w:eastAsia="Times New Roman" w:hAnsi="Times New Roman" w:cs="Times New Roman"/>
      <w:color w:val="000000"/>
      <w:sz w:val="14"/>
      <w:szCs w:val="14"/>
    </w:rPr>
  </w:style>
  <w:style w:type="paragraph" w:customStyle="1" w:styleId="textngasmall">
    <w:name w:val="textngasmall"/>
    <w:basedOn w:val="Normal"/>
    <w:rsid w:val="00966054"/>
    <w:pPr>
      <w:spacing w:before="100" w:beforeAutospacing="1" w:after="100" w:afterAutospacing="1" w:line="240" w:lineRule="auto"/>
    </w:pPr>
    <w:rPr>
      <w:rFonts w:ascii="Times New Roman" w:eastAsia="Times New Roman" w:hAnsi="Times New Roman" w:cs="Times New Roman"/>
      <w:sz w:val="17"/>
      <w:szCs w:val="17"/>
    </w:rPr>
  </w:style>
  <w:style w:type="paragraph" w:customStyle="1" w:styleId="textsmallblue">
    <w:name w:val="textsmallblue"/>
    <w:basedOn w:val="Normal"/>
    <w:rsid w:val="00966054"/>
    <w:pPr>
      <w:spacing w:before="100" w:beforeAutospacing="1" w:after="100" w:afterAutospacing="1" w:line="240" w:lineRule="auto"/>
    </w:pPr>
    <w:rPr>
      <w:rFonts w:ascii="Times New Roman" w:eastAsia="Times New Roman" w:hAnsi="Times New Roman" w:cs="Times New Roman"/>
      <w:color w:val="0000FF"/>
      <w:sz w:val="17"/>
      <w:szCs w:val="17"/>
    </w:rPr>
  </w:style>
  <w:style w:type="paragraph" w:customStyle="1" w:styleId="textsmallred">
    <w:name w:val="textsmallred"/>
    <w:basedOn w:val="Normal"/>
    <w:rsid w:val="00966054"/>
    <w:pPr>
      <w:spacing w:before="100" w:beforeAutospacing="1" w:after="100" w:afterAutospacing="1" w:line="240" w:lineRule="auto"/>
    </w:pPr>
    <w:rPr>
      <w:rFonts w:ascii="Times New Roman" w:eastAsia="Times New Roman" w:hAnsi="Times New Roman" w:cs="Times New Roman"/>
      <w:color w:val="FF0000"/>
      <w:sz w:val="17"/>
      <w:szCs w:val="17"/>
    </w:rPr>
  </w:style>
  <w:style w:type="paragraph" w:customStyle="1" w:styleId="linkdisabled">
    <w:name w:val="linkdisabled"/>
    <w:basedOn w:val="Normal"/>
    <w:rsid w:val="00966054"/>
    <w:pPr>
      <w:spacing w:before="100" w:beforeAutospacing="1" w:after="100" w:afterAutospacing="1" w:line="240" w:lineRule="auto"/>
    </w:pPr>
    <w:rPr>
      <w:rFonts w:ascii="Times New Roman" w:eastAsia="Times New Roman" w:hAnsi="Times New Roman" w:cs="Times New Roman"/>
      <w:color w:val="696969"/>
      <w:sz w:val="24"/>
      <w:szCs w:val="24"/>
    </w:rPr>
  </w:style>
  <w:style w:type="paragraph" w:customStyle="1" w:styleId="crosscutehbnewrecord">
    <w:name w:val="crosscutehbnewrecord"/>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ehbdatachanged">
    <w:name w:val="crosscutehbdatachanged"/>
    <w:basedOn w:val="Normal"/>
    <w:rsid w:val="00966054"/>
    <w:pPr>
      <w:shd w:val="clear" w:color="auto" w:fill="E6E6FA"/>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default">
    <w:name w:val="crosscutdefault"/>
    <w:basedOn w:val="Normal"/>
    <w:rsid w:val="00966054"/>
    <w:pPr>
      <w:shd w:val="clear" w:color="auto" w:fill="FFFFFF"/>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previewactualdatachange">
    <w:name w:val="crosscutpreviewactualdatachange"/>
    <w:basedOn w:val="Normal"/>
    <w:rsid w:val="00966054"/>
    <w:pPr>
      <w:spacing w:before="100" w:beforeAutospacing="1" w:after="100" w:afterAutospacing="1" w:line="240" w:lineRule="auto"/>
    </w:pPr>
    <w:rPr>
      <w:rFonts w:ascii="Times New Roman" w:eastAsia="Times New Roman" w:hAnsi="Times New Roman" w:cs="Times New Roman"/>
      <w:i/>
      <w:iCs/>
      <w:color w:val="0000FF"/>
      <w:sz w:val="24"/>
      <w:szCs w:val="24"/>
    </w:rPr>
  </w:style>
  <w:style w:type="paragraph" w:customStyle="1" w:styleId="textsmallok">
    <w:name w:val="textsmallok"/>
    <w:basedOn w:val="Normal"/>
    <w:rsid w:val="00966054"/>
    <w:pPr>
      <w:spacing w:before="100" w:beforeAutospacing="1" w:after="100" w:afterAutospacing="1" w:line="240" w:lineRule="auto"/>
    </w:pPr>
    <w:rPr>
      <w:rFonts w:ascii="Times New Roman" w:eastAsia="Times New Roman" w:hAnsi="Times New Roman" w:cs="Times New Roman"/>
      <w:color w:val="009900"/>
      <w:sz w:val="17"/>
      <w:szCs w:val="17"/>
    </w:rPr>
  </w:style>
  <w:style w:type="paragraph" w:customStyle="1" w:styleId="statusapproved">
    <w:name w:val="statusapproved"/>
    <w:basedOn w:val="Normal"/>
    <w:rsid w:val="00966054"/>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statusdisapproved">
    <w:name w:val="statusdisapproved"/>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statusawaitingnotification">
    <w:name w:val="statusawaitingnotification"/>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waitingapproval">
    <w:name w:val="statusawaitingapproval"/>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pprovedwithexceptions">
    <w:name w:val="statusapprovedwithexceptions"/>
    <w:basedOn w:val="Normal"/>
    <w:rsid w:val="00966054"/>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textsmallbold">
    <w:name w:val="textsmallbold"/>
    <w:basedOn w:val="Normal"/>
    <w:rsid w:val="00966054"/>
    <w:pPr>
      <w:spacing w:before="100" w:beforeAutospacing="1" w:after="100" w:afterAutospacing="1" w:line="240" w:lineRule="auto"/>
    </w:pPr>
    <w:rPr>
      <w:rFonts w:ascii="Times New Roman" w:eastAsia="Times New Roman" w:hAnsi="Times New Roman" w:cs="Times New Roman"/>
      <w:b/>
      <w:bCs/>
      <w:sz w:val="17"/>
      <w:szCs w:val="17"/>
    </w:rPr>
  </w:style>
  <w:style w:type="paragraph" w:customStyle="1" w:styleId="navigationbararrow">
    <w:name w:val="navigationbararrow"/>
    <w:basedOn w:val="Normal"/>
    <w:rsid w:val="00966054"/>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navigationtext">
    <w:name w:val="navigationtext"/>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statuspendingvalidation">
    <w:name w:val="statuspendingvalidation"/>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inprogress">
    <w:name w:val="statusinprogress"/>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aderlink">
    <w:name w:val="headerlink"/>
    <w:basedOn w:val="Normal"/>
    <w:rsid w:val="00966054"/>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reilinkbutton">
    <w:name w:val="reilinkbutton"/>
    <w:basedOn w:val="Normal"/>
    <w:rsid w:val="00966054"/>
    <w:pPr>
      <w:spacing w:before="100" w:beforeAutospacing="1" w:after="100" w:afterAutospacing="1" w:line="240" w:lineRule="auto"/>
    </w:pPr>
    <w:rPr>
      <w:rFonts w:ascii="Times New Roman" w:eastAsia="Times New Roman" w:hAnsi="Times New Roman" w:cs="Times New Roman"/>
      <w:color w:val="003366"/>
      <w:sz w:val="24"/>
      <w:szCs w:val="24"/>
      <w:u w:val="single"/>
    </w:rPr>
  </w:style>
  <w:style w:type="paragraph" w:customStyle="1" w:styleId="toctable">
    <w:name w:val="toctable"/>
    <w:basedOn w:val="Normal"/>
    <w:rsid w:val="00966054"/>
    <w:pPr>
      <w:pBdr>
        <w:top w:val="single" w:sz="8" w:space="0" w:color="000000"/>
        <w:left w:val="single" w:sz="8" w:space="0" w:color="000000"/>
        <w:bottom w:val="single" w:sz="8" w:space="0" w:color="000000"/>
        <w:right w:val="single" w:sz="8"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whitetd">
    <w:name w:val="borderedwhitetd"/>
    <w:basedOn w:val="Normal"/>
    <w:rsid w:val="00966054"/>
    <w:pPr>
      <w:pBdr>
        <w:top w:val="single" w:sz="8" w:space="2" w:color="000000"/>
        <w:left w:val="single" w:sz="8" w:space="2" w:color="000000"/>
        <w:bottom w:val="single" w:sz="8" w:space="2" w:color="000000"/>
        <w:right w:val="single" w:sz="8" w:space="2"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graytd">
    <w:name w:val="borderedgraytd"/>
    <w:basedOn w:val="Normal"/>
    <w:rsid w:val="00966054"/>
    <w:pPr>
      <w:pBdr>
        <w:top w:val="single" w:sz="8" w:space="2" w:color="000000"/>
        <w:left w:val="single" w:sz="8" w:space="2" w:color="000000"/>
        <w:bottom w:val="single" w:sz="8" w:space="2" w:color="000000"/>
        <w:right w:val="single" w:sz="8" w:space="2" w:color="000000"/>
      </w:pBdr>
      <w:shd w:val="clear" w:color="auto" w:fill="CCCCCC"/>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textsmallnotok">
    <w:name w:val="textsmallnotok"/>
    <w:basedOn w:val="Normal"/>
    <w:rsid w:val="00966054"/>
    <w:pPr>
      <w:spacing w:before="100" w:beforeAutospacing="1" w:after="100" w:afterAutospacing="1" w:line="240" w:lineRule="auto"/>
    </w:pPr>
    <w:rPr>
      <w:rFonts w:ascii="Times New Roman" w:eastAsia="Times New Roman" w:hAnsi="Times New Roman" w:cs="Times New Roman"/>
      <w:b/>
      <w:bCs/>
      <w:color w:val="FF0000"/>
      <w:sz w:val="16"/>
      <w:szCs w:val="16"/>
    </w:rPr>
  </w:style>
  <w:style w:type="paragraph" w:customStyle="1" w:styleId="bggrayallborder">
    <w:name w:val="bggrayallborder"/>
    <w:basedOn w:val="Normal"/>
    <w:rsid w:val="00966054"/>
    <w:pPr>
      <w:pBdr>
        <w:top w:val="single" w:sz="6" w:space="0" w:color="000000"/>
        <w:left w:val="single" w:sz="6" w:space="0" w:color="000000"/>
        <w:bottom w:val="single" w:sz="6" w:space="0" w:color="000000"/>
        <w:right w:val="single" w:sz="6" w:space="0" w:color="000000"/>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ightbottomborder">
    <w:name w:val="rightbottomborder"/>
    <w:basedOn w:val="Normal"/>
    <w:rsid w:val="00966054"/>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leftrightborder">
    <w:name w:val="leftrightborder"/>
    <w:basedOn w:val="Normal"/>
    <w:rsid w:val="00966054"/>
    <w:pPr>
      <w:pBdr>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rightbottomborder">
    <w:name w:val="bgyellowrightbottomborder"/>
    <w:basedOn w:val="Normal"/>
    <w:rsid w:val="00966054"/>
    <w:pPr>
      <w:pBdr>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ottomleftrightbordercenteralign">
    <w:name w:val="bottomleftrightbordercenteralign"/>
    <w:basedOn w:val="Normal"/>
    <w:rsid w:val="00966054"/>
    <w:pPr>
      <w:pBdr>
        <w:left w:val="single" w:sz="6" w:space="0" w:color="000000"/>
        <w:bottom w:val="single" w:sz="6" w:space="0" w:color="000000"/>
        <w:right w:val="single" w:sz="6" w:space="0" w:color="000000"/>
      </w:pBd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bggraytopleftrightborder">
    <w:name w:val="bggraytopleftrightborder"/>
    <w:basedOn w:val="Normal"/>
    <w:rsid w:val="00966054"/>
    <w:pPr>
      <w:pBdr>
        <w:top w:val="single" w:sz="6" w:space="0" w:color="000000"/>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topbottomrightborder">
    <w:name w:val="topbottomrightborder"/>
    <w:basedOn w:val="Normal"/>
    <w:rsid w:val="00966054"/>
    <w:pPr>
      <w:pBdr>
        <w:top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bottomleftrightborder">
    <w:name w:val="bgyellowbottomleftrightborder"/>
    <w:basedOn w:val="Normal"/>
    <w:rsid w:val="00966054"/>
    <w:pPr>
      <w:pBdr>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topbottomleftrightborder">
    <w:name w:val="bgyellowtopbottomleftrightborder"/>
    <w:basedOn w:val="Normal"/>
    <w:rsid w:val="00966054"/>
    <w:pPr>
      <w:pBdr>
        <w:top w:val="single" w:sz="6" w:space="0" w:color="000000"/>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headermainwithallborder">
    <w:name w:val="headermainwithallborder"/>
    <w:basedOn w:val="Normal"/>
    <w:rsid w:val="00966054"/>
    <w:pPr>
      <w:pBdr>
        <w:top w:val="single" w:sz="6" w:space="0" w:color="000000"/>
        <w:left w:val="single" w:sz="6" w:space="0" w:color="000000"/>
        <w:bottom w:val="single" w:sz="6" w:space="0" w:color="000000"/>
        <w:right w:val="single" w:sz="6" w:space="0" w:color="000000"/>
      </w:pBdr>
      <w:shd w:val="clear" w:color="auto" w:fill="99CCFF"/>
      <w:spacing w:before="100" w:beforeAutospacing="1" w:after="100" w:afterAutospacing="1" w:line="240" w:lineRule="auto"/>
      <w:textAlignment w:val="center"/>
    </w:pPr>
    <w:rPr>
      <w:rFonts w:ascii="Times New Roman" w:eastAsia="Times New Roman" w:hAnsi="Times New Roman" w:cs="Times New Roman"/>
      <w:b/>
      <w:bCs/>
      <w:color w:val="000000"/>
      <w:sz w:val="24"/>
      <w:szCs w:val="24"/>
    </w:rPr>
  </w:style>
  <w:style w:type="paragraph" w:customStyle="1" w:styleId="bgyellowtopbottomrightborder">
    <w:name w:val="bgyellowtopbottomrightborder"/>
    <w:basedOn w:val="Normal"/>
    <w:rsid w:val="00966054"/>
    <w:pPr>
      <w:pBdr>
        <w:top w:val="single" w:sz="6" w:space="0" w:color="000000"/>
        <w:bottom w:val="single" w:sz="6" w:space="0" w:color="000000"/>
        <w:right w:val="single" w:sz="6" w:space="0" w:color="000000"/>
      </w:pBdr>
      <w:shd w:val="clear" w:color="auto" w:fill="FFFFCC"/>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validationsummary">
    <w:name w:val="validationsummary"/>
    <w:basedOn w:val="Normal"/>
    <w:rsid w:val="00966054"/>
    <w:pPr>
      <w:pBdr>
        <w:top w:val="outset" w:sz="2" w:space="0" w:color="000000"/>
        <w:left w:val="outset" w:sz="2" w:space="0" w:color="000000"/>
        <w:bottom w:val="outset" w:sz="2" w:space="0" w:color="000000"/>
        <w:right w:val="outset" w:sz="2" w:space="0" w:color="000000"/>
      </w:pBdr>
      <w:shd w:val="clear" w:color="auto" w:fill="F0F0F0"/>
      <w:spacing w:before="100" w:beforeAutospacing="1" w:after="0" w:line="240" w:lineRule="auto"/>
    </w:pPr>
    <w:rPr>
      <w:rFonts w:ascii="Times New Roman" w:eastAsia="Times New Roman" w:hAnsi="Times New Roman" w:cs="Times New Roman"/>
      <w:b/>
      <w:bCs/>
      <w:color w:val="FF0000"/>
      <w:sz w:val="24"/>
      <w:szCs w:val="24"/>
    </w:rPr>
  </w:style>
  <w:style w:type="paragraph" w:customStyle="1" w:styleId="link">
    <w:name w:val="link"/>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u w:val="single"/>
    </w:rPr>
  </w:style>
  <w:style w:type="paragraph" w:customStyle="1" w:styleId="printborder">
    <w:name w:val="printborder"/>
    <w:basedOn w:val="Normal"/>
    <w:rsid w:val="00966054"/>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navlinkbtn">
    <w:name w:val="navlinkbtn"/>
    <w:basedOn w:val="Normal"/>
    <w:rsid w:val="00966054"/>
    <w:pPr>
      <w:pBdr>
        <w:top w:val="single" w:sz="12" w:space="1" w:color="FFFFFF"/>
        <w:left w:val="single" w:sz="12" w:space="12" w:color="FFFFFF"/>
        <w:bottom w:val="single" w:sz="4" w:space="1" w:color="000000"/>
        <w:right w:val="single" w:sz="4" w:space="12" w:color="000000"/>
      </w:pBdr>
      <w:shd w:val="clear" w:color="auto" w:fill="CCCCCC"/>
      <w:spacing w:before="15" w:after="100" w:afterAutospacing="1" w:line="240" w:lineRule="auto"/>
      <w:ind w:right="90"/>
    </w:pPr>
    <w:rPr>
      <w:rFonts w:ascii="Verdana" w:eastAsia="Times New Roman" w:hAnsi="Verdana" w:cs="Times New Roman"/>
      <w:color w:val="000000"/>
      <w:sz w:val="18"/>
      <w:szCs w:val="18"/>
    </w:rPr>
  </w:style>
  <w:style w:type="paragraph" w:customStyle="1" w:styleId="bglightgray">
    <w:name w:val="bglightgray"/>
    <w:basedOn w:val="Normal"/>
    <w:rsid w:val="00966054"/>
    <w:pPr>
      <w:shd w:val="clear" w:color="auto" w:fill="E9E9E9"/>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alpattern">
    <w:name w:val="bgtotalpattern"/>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pattwithrblborder">
    <w:name w:val="bgtotpattwithrblborder"/>
    <w:basedOn w:val="Normal"/>
    <w:rsid w:val="00966054"/>
    <w:pPr>
      <w:pBdr>
        <w:left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totpattwithrbborder">
    <w:name w:val="bgtotpattwithrbborder"/>
    <w:basedOn w:val="Normal"/>
    <w:rsid w:val="00966054"/>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lightgrayrbborder">
    <w:name w:val="bglightgrayrbborder"/>
    <w:basedOn w:val="Normal"/>
    <w:rsid w:val="00966054"/>
    <w:pPr>
      <w:pBdr>
        <w:bottom w:val="single" w:sz="6" w:space="0" w:color="000000"/>
        <w:right w:val="single" w:sz="6" w:space="0" w:color="000000"/>
      </w:pBdr>
      <w:shd w:val="clear" w:color="auto" w:fill="E9E9E9"/>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printfont">
    <w:name w:val="printfont"/>
    <w:basedOn w:val="Normal"/>
    <w:rsid w:val="00966054"/>
    <w:pPr>
      <w:spacing w:before="100" w:beforeAutospacing="1" w:after="100" w:afterAutospacing="1" w:line="240" w:lineRule="auto"/>
    </w:pPr>
    <w:rPr>
      <w:rFonts w:ascii="Verdana" w:eastAsia="Times New Roman" w:hAnsi="Verdana" w:cs="Times New Roman"/>
      <w:color w:val="000000"/>
      <w:sz w:val="17"/>
      <w:szCs w:val="17"/>
    </w:rPr>
  </w:style>
  <w:style w:type="paragraph" w:customStyle="1" w:styleId="stepcurrent">
    <w:name w:val="stepcurrent"/>
    <w:basedOn w:val="Normal"/>
    <w:rsid w:val="00966054"/>
    <w:pPr>
      <w:spacing w:before="100" w:beforeAutospacing="1" w:after="100" w:afterAutospacing="1" w:line="240" w:lineRule="auto"/>
      <w:jc w:val="center"/>
    </w:pPr>
    <w:rPr>
      <w:rFonts w:ascii="Arial" w:eastAsia="Times New Roman" w:hAnsi="Arial" w:cs="Arial"/>
      <w:b/>
      <w:bCs/>
      <w:color w:val="559BE1"/>
      <w:sz w:val="18"/>
      <w:szCs w:val="18"/>
    </w:rPr>
  </w:style>
  <w:style w:type="paragraph" w:customStyle="1" w:styleId="stepcomplete">
    <w:name w:val="stepcomplete"/>
    <w:basedOn w:val="Normal"/>
    <w:rsid w:val="00966054"/>
    <w:pPr>
      <w:spacing w:before="100" w:beforeAutospacing="1" w:after="100" w:afterAutospacing="1" w:line="240" w:lineRule="auto"/>
      <w:jc w:val="center"/>
    </w:pPr>
    <w:rPr>
      <w:rFonts w:ascii="Arial" w:eastAsia="Times New Roman" w:hAnsi="Arial" w:cs="Arial"/>
      <w:b/>
      <w:bCs/>
      <w:color w:val="61BE65"/>
      <w:sz w:val="18"/>
      <w:szCs w:val="18"/>
    </w:rPr>
  </w:style>
  <w:style w:type="paragraph" w:customStyle="1" w:styleId="stepnotcomplete">
    <w:name w:val="stepnotcomplete"/>
    <w:basedOn w:val="Normal"/>
    <w:rsid w:val="00966054"/>
    <w:pPr>
      <w:spacing w:before="100" w:beforeAutospacing="1" w:after="100" w:afterAutospacing="1" w:line="240" w:lineRule="auto"/>
      <w:jc w:val="center"/>
    </w:pPr>
    <w:rPr>
      <w:rFonts w:ascii="Arial" w:eastAsia="Times New Roman" w:hAnsi="Arial" w:cs="Arial"/>
      <w:b/>
      <w:bCs/>
      <w:color w:val="8E8E8E"/>
      <w:sz w:val="18"/>
      <w:szCs w:val="18"/>
    </w:rPr>
  </w:style>
  <w:style w:type="paragraph" w:customStyle="1" w:styleId="stepsbg">
    <w:name w:val="stepsbg"/>
    <w:basedOn w:val="Normal"/>
    <w:rsid w:val="00966054"/>
    <w:pPr>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reportrightbottomborderrightalign">
    <w:name w:val="reportrightbottomborderrightalign"/>
    <w:basedOn w:val="Normal"/>
    <w:rsid w:val="00966054"/>
    <w:pPr>
      <w:pBdr>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rightalign">
    <w:name w:val="reportleftrightbottomborderrightalign"/>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leftalign">
    <w:name w:val="reportleftrightbottomborderleftalign"/>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border">
    <w:name w:val="reportlefttopborder"/>
    <w:basedOn w:val="Normal"/>
    <w:rsid w:val="00966054"/>
    <w:pPr>
      <w:pBdr>
        <w:top w:val="single" w:sz="6" w:space="0" w:color="E9E9E9"/>
        <w:lef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rightborder">
    <w:name w:val="reportlefttoprightborder"/>
    <w:basedOn w:val="Normal"/>
    <w:rsid w:val="00966054"/>
    <w:pPr>
      <w:pBdr>
        <w:top w:val="single" w:sz="6" w:space="0" w:color="E9E9E9"/>
        <w:left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bggrayallgrayborders">
    <w:name w:val="reportbggrayallgrayborders"/>
    <w:basedOn w:val="Normal"/>
    <w:rsid w:val="00966054"/>
    <w:pPr>
      <w:pBdr>
        <w:top w:val="single" w:sz="6" w:space="0" w:color="E9E9E9"/>
        <w:left w:val="single" w:sz="6" w:space="0" w:color="E9E9E9"/>
        <w:bottom w:val="single" w:sz="6" w:space="0" w:color="E9E9E9"/>
        <w:right w:val="single" w:sz="6" w:space="0" w:color="E9E9E9"/>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rightbottomgrayborder">
    <w:name w:val="reportrightbottomgrayborder"/>
    <w:basedOn w:val="Normal"/>
    <w:rsid w:val="00966054"/>
    <w:pPr>
      <w:pBdr>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allgrayborders">
    <w:name w:val="reportallgrayborders"/>
    <w:basedOn w:val="Normal"/>
    <w:rsid w:val="00966054"/>
    <w:pPr>
      <w:pBdr>
        <w:top w:val="single" w:sz="6" w:space="0" w:color="E9E9E9"/>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toprightbottomgrayborder">
    <w:name w:val="reporttoprightbottomgrayborder"/>
    <w:basedOn w:val="Normal"/>
    <w:rsid w:val="00966054"/>
    <w:pPr>
      <w:pBdr>
        <w:top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rightbottomgrayborder">
    <w:name w:val="reportleftrightbottomgrayborder"/>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gvmoreinformation">
    <w:name w:val="gvmoreinformation"/>
    <w:basedOn w:val="Normal"/>
    <w:rsid w:val="00966054"/>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gvmoreinformationinputtext">
    <w:name w:val="gvmoreinformationinputtext"/>
    <w:basedOn w:val="Normal"/>
    <w:rsid w:val="00966054"/>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gvmoreinformationinputheader">
    <w:name w:val="gvmoreinformationinputheader"/>
    <w:basedOn w:val="Normal"/>
    <w:rsid w:val="00966054"/>
    <w:pPr>
      <w:pBdr>
        <w:bottom w:val="single" w:sz="6" w:space="2" w:color="000000"/>
      </w:pBdr>
      <w:shd w:val="clear" w:color="auto" w:fill="D3D3D3"/>
      <w:spacing w:before="100" w:beforeAutospacing="1" w:after="100" w:afterAutospacing="1" w:line="345" w:lineRule="atLeast"/>
    </w:pPr>
    <w:rPr>
      <w:rFonts w:ascii="Times New Roman" w:eastAsia="Times New Roman" w:hAnsi="Times New Roman" w:cs="Times New Roman"/>
      <w:b/>
      <w:bCs/>
    </w:rPr>
  </w:style>
  <w:style w:type="paragraph" w:customStyle="1" w:styleId="lnknormalpanelheader">
    <w:name w:val="lnknormalpanelheader"/>
    <w:basedOn w:val="Normal"/>
    <w:rsid w:val="00966054"/>
    <w:pPr>
      <w:spacing w:before="100" w:beforeAutospacing="1" w:after="100" w:afterAutospacing="1" w:line="240" w:lineRule="auto"/>
      <w:jc w:val="right"/>
    </w:pPr>
    <w:rPr>
      <w:rFonts w:ascii="Times New Roman" w:eastAsia="Times New Roman" w:hAnsi="Times New Roman" w:cs="Times New Roman"/>
      <w:b/>
      <w:bCs/>
      <w:color w:val="000000"/>
      <w:sz w:val="19"/>
      <w:szCs w:val="19"/>
    </w:rPr>
  </w:style>
  <w:style w:type="paragraph" w:customStyle="1" w:styleId="tabdefault">
    <w:name w:val="tabdefault"/>
    <w:basedOn w:val="Normal"/>
    <w:rsid w:val="00966054"/>
    <w:pPr>
      <w:spacing w:before="100" w:beforeAutospacing="1" w:after="100" w:afterAutospacing="1" w:line="345" w:lineRule="atLeast"/>
      <w:jc w:val="center"/>
    </w:pPr>
    <w:rPr>
      <w:rFonts w:ascii="Times New Roman" w:eastAsia="Times New Roman" w:hAnsi="Times New Roman" w:cs="Times New Roman"/>
      <w:b/>
      <w:bCs/>
      <w:color w:val="FFFFFF"/>
      <w:sz w:val="24"/>
      <w:szCs w:val="24"/>
    </w:rPr>
  </w:style>
  <w:style w:type="paragraph" w:customStyle="1" w:styleId="tabrow">
    <w:name w:val="tabrow"/>
    <w:basedOn w:val="Normal"/>
    <w:rsid w:val="00966054"/>
    <w:pPr>
      <w:shd w:val="clear" w:color="auto" w:fill="297DAD"/>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ab">
    <w:name w:val="tab"/>
    <w:basedOn w:val="Normal"/>
    <w:rsid w:val="00966054"/>
    <w:pPr>
      <w:pBdr>
        <w:top w:val="single" w:sz="2" w:space="0" w:color="000000"/>
        <w:left w:val="single" w:sz="2" w:space="0" w:color="000000"/>
        <w:right w:val="single" w:sz="2" w:space="0" w:color="000000"/>
      </w:pBdr>
      <w:shd w:val="clear" w:color="auto" w:fill="CCCCCC"/>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hover">
    <w:name w:val="tab_hover"/>
    <w:basedOn w:val="Normal"/>
    <w:rsid w:val="00966054"/>
    <w:pPr>
      <w:pBdr>
        <w:top w:val="single" w:sz="2" w:space="0" w:color="000000"/>
        <w:left w:val="single" w:sz="2" w:space="0" w:color="000000"/>
        <w:right w:val="single" w:sz="2" w:space="0" w:color="000000"/>
      </w:pBdr>
      <w:shd w:val="clear" w:color="auto" w:fill="E3F2BB"/>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selected">
    <w:name w:val="tab_selected"/>
    <w:basedOn w:val="Normal"/>
    <w:rsid w:val="00966054"/>
    <w:pPr>
      <w:pBdr>
        <w:top w:val="single" w:sz="2" w:space="0" w:color="000000"/>
        <w:right w:val="single" w:sz="2" w:space="0" w:color="000000"/>
      </w:pBdr>
      <w:shd w:val="clear" w:color="auto" w:fill="FFFFFF"/>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bldata">
    <w:name w:val="tbldata"/>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bldatareportdescription">
    <w:name w:val="tbldatareportdescription"/>
    <w:basedOn w:val="Normal"/>
    <w:rsid w:val="00966054"/>
    <w:pPr>
      <w:spacing w:before="100" w:beforeAutospacing="1" w:after="100" w:afterAutospacing="1" w:line="270" w:lineRule="atLeast"/>
    </w:pPr>
    <w:rPr>
      <w:rFonts w:ascii="Times New Roman" w:eastAsia="Times New Roman" w:hAnsi="Times New Roman" w:cs="Times New Roman"/>
      <w:sz w:val="24"/>
      <w:szCs w:val="24"/>
    </w:rPr>
  </w:style>
  <w:style w:type="paragraph" w:customStyle="1" w:styleId="tblheaderdefault">
    <w:name w:val="tblheaderdefault"/>
    <w:basedOn w:val="Normal"/>
    <w:rsid w:val="00966054"/>
    <w:pPr>
      <w:pBdr>
        <w:bottom w:val="single" w:sz="6" w:space="0" w:color="000000"/>
      </w:pBdr>
      <w:shd w:val="clear" w:color="auto" w:fill="99CCFE"/>
      <w:spacing w:before="100" w:beforeAutospacing="1" w:after="100" w:afterAutospacing="1" w:line="345" w:lineRule="atLeast"/>
    </w:pPr>
    <w:rPr>
      <w:rFonts w:ascii="Times New Roman" w:eastAsia="Times New Roman" w:hAnsi="Times New Roman" w:cs="Times New Roman"/>
      <w:b/>
      <w:bCs/>
      <w:color w:val="000000"/>
    </w:rPr>
  </w:style>
  <w:style w:type="paragraph" w:customStyle="1" w:styleId="tbldefault">
    <w:name w:val="tbldefault"/>
    <w:basedOn w:val="Normal"/>
    <w:rsid w:val="00966054"/>
    <w:pPr>
      <w:pBdr>
        <w:top w:val="single" w:sz="6" w:space="0" w:color="000000"/>
        <w:left w:val="single" w:sz="6" w:space="0" w:color="000000"/>
        <w:bottom w:val="single" w:sz="6" w:space="0" w:color="000000"/>
        <w:right w:val="single" w:sz="6" w:space="0" w:color="000000"/>
      </w:pBd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bold">
    <w:name w:val="textbold"/>
    <w:basedOn w:val="Normal"/>
    <w:rsid w:val="00966054"/>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trynew">
    <w:name w:val="trynew"/>
    <w:basedOn w:val="Normal"/>
    <w:rsid w:val="00966054"/>
    <w:pPr>
      <w:pBdr>
        <w:top w:val="single" w:sz="6" w:space="4" w:color="B4C2CF"/>
        <w:left w:val="single" w:sz="6" w:space="4" w:color="B4C2CF"/>
        <w:bottom w:val="single" w:sz="6" w:space="4" w:color="B4C2CF"/>
        <w:right w:val="single" w:sz="6" w:space="4" w:color="B4C2CF"/>
      </w:pBdr>
      <w:shd w:val="clear" w:color="auto" w:fill="DCEDFD"/>
      <w:spacing w:before="100" w:beforeAutospacing="1" w:after="100" w:afterAutospacing="1" w:line="240" w:lineRule="auto"/>
    </w:pPr>
    <w:rPr>
      <w:rFonts w:ascii="Times New Roman" w:eastAsia="Times New Roman" w:hAnsi="Times New Roman" w:cs="Times New Roman"/>
      <w:color w:val="113650"/>
      <w:sz w:val="21"/>
      <w:szCs w:val="21"/>
    </w:rPr>
  </w:style>
  <w:style w:type="paragraph" w:customStyle="1" w:styleId="leftline">
    <w:name w:val="left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eft">
    <w:name w:val="topleft"/>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ine">
    <w:name w:val="top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right">
    <w:name w:val="topright"/>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rightline">
    <w:name w:val="right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styleId="z-TopofForm">
    <w:name w:val="HTML Top of Form"/>
    <w:basedOn w:val="Normal"/>
    <w:next w:val="Normal"/>
    <w:link w:val="z-TopofFormChar"/>
    <w:hidden/>
    <w:uiPriority w:val="99"/>
    <w:semiHidden/>
    <w:unhideWhenUsed/>
    <w:rsid w:val="00966054"/>
    <w:pPr>
      <w:pBdr>
        <w:bottom w:val="single" w:sz="6" w:space="1" w:color="auto"/>
      </w:pBdr>
      <w:spacing w:after="0" w:line="240" w:lineRule="auto"/>
      <w:jc w:val="center"/>
    </w:pPr>
    <w:rPr>
      <w:rFonts w:ascii="Arial" w:eastAsia="Times New Roman" w:hAnsi="Arial" w:cs="Arial"/>
      <w:vanish/>
      <w:sz w:val="16"/>
      <w:szCs w:val="16"/>
    </w:rPr>
  </w:style>
  <w:style w:type="character" w:customStyle="1" w:styleId="z-TopofFormChar">
    <w:name w:val="z-Top of Form Char"/>
    <w:basedOn w:val="DefaultParagraphFont"/>
    <w:link w:val="z-TopofForm"/>
    <w:uiPriority w:val="99"/>
    <w:semiHidden/>
    <w:rsid w:val="00966054"/>
    <w:rPr>
      <w:rFonts w:ascii="Arial" w:eastAsia="Times New Roman" w:hAnsi="Arial" w:cs="Arial"/>
      <w:vanish/>
      <w:sz w:val="16"/>
      <w:szCs w:val="16"/>
    </w:rPr>
  </w:style>
  <w:style w:type="paragraph" w:styleId="NormalWeb">
    <w:name w:val="Normal (Web)"/>
    <w:basedOn w:val="Normal"/>
    <w:uiPriority w:val="99"/>
    <w:semiHidden/>
    <w:unhideWhenUsed/>
    <w:rsid w:val="00966054"/>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truncatetext">
    <w:name w:val="truncatetext"/>
    <w:basedOn w:val="DefaultParagraphFont"/>
    <w:rsid w:val="00966054"/>
  </w:style>
  <w:style w:type="character" w:styleId="Strong">
    <w:name w:val="Strong"/>
    <w:basedOn w:val="DefaultParagraphFont"/>
    <w:uiPriority w:val="22"/>
    <w:qFormat/>
    <w:rsid w:val="00966054"/>
    <w:rPr>
      <w:b/>
      <w:bCs/>
    </w:rPr>
  </w:style>
  <w:style w:type="character" w:customStyle="1" w:styleId="textsmall1">
    <w:name w:val="textsmall1"/>
    <w:basedOn w:val="DefaultParagraphFont"/>
    <w:rsid w:val="00966054"/>
    <w:rPr>
      <w:sz w:val="19"/>
      <w:szCs w:val="19"/>
    </w:rPr>
  </w:style>
  <w:style w:type="character" w:customStyle="1" w:styleId="requiredfield1">
    <w:name w:val="requiredfield1"/>
    <w:basedOn w:val="DefaultParagraphFont"/>
    <w:rsid w:val="00966054"/>
    <w:rPr>
      <w:b/>
      <w:bCs/>
      <w:color w:val="FF0000"/>
    </w:rPr>
  </w:style>
  <w:style w:type="character" w:customStyle="1" w:styleId="textnotok1">
    <w:name w:val="textnotok1"/>
    <w:basedOn w:val="DefaultParagraphFont"/>
    <w:rsid w:val="00966054"/>
    <w:rPr>
      <w:color w:val="FF0000"/>
    </w:rPr>
  </w:style>
  <w:style w:type="paragraph" w:customStyle="1" w:styleId="column3">
    <w:name w:val="column3"/>
    <w:basedOn w:val="Normal"/>
    <w:rsid w:val="00966054"/>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small2">
    <w:name w:val="textsmall2"/>
    <w:basedOn w:val="DefaultParagraphFont"/>
    <w:rsid w:val="00966054"/>
    <w:rPr>
      <w:sz w:val="19"/>
      <w:szCs w:val="19"/>
    </w:rPr>
  </w:style>
  <w:style w:type="character" w:customStyle="1" w:styleId="textred1">
    <w:name w:val="textred1"/>
    <w:basedOn w:val="DefaultParagraphFont"/>
    <w:rsid w:val="00966054"/>
    <w:rPr>
      <w:color w:val="FF0000"/>
    </w:rPr>
  </w:style>
  <w:style w:type="paragraph" w:styleId="z-BottomofForm">
    <w:name w:val="HTML Bottom of Form"/>
    <w:basedOn w:val="Normal"/>
    <w:next w:val="Normal"/>
    <w:link w:val="z-BottomofFormChar"/>
    <w:hidden/>
    <w:uiPriority w:val="99"/>
    <w:semiHidden/>
    <w:unhideWhenUsed/>
    <w:rsid w:val="00966054"/>
    <w:pPr>
      <w:pBdr>
        <w:top w:val="single" w:sz="6" w:space="1" w:color="auto"/>
      </w:pBdr>
      <w:spacing w:after="0" w:line="240" w:lineRule="auto"/>
      <w:jc w:val="center"/>
    </w:pPr>
    <w:rPr>
      <w:rFonts w:ascii="Arial" w:eastAsia="Times New Roman" w:hAnsi="Arial" w:cs="Arial"/>
      <w:vanish/>
      <w:sz w:val="16"/>
      <w:szCs w:val="16"/>
    </w:rPr>
  </w:style>
  <w:style w:type="character" w:customStyle="1" w:styleId="z-BottomofFormChar">
    <w:name w:val="z-Bottom of Form Char"/>
    <w:basedOn w:val="DefaultParagraphFont"/>
    <w:link w:val="z-BottomofForm"/>
    <w:uiPriority w:val="99"/>
    <w:semiHidden/>
    <w:rsid w:val="00966054"/>
    <w:rPr>
      <w:rFonts w:ascii="Arial" w:eastAsia="Times New Roman" w:hAnsi="Arial" w:cs="Arial"/>
      <w:vanish/>
      <w:sz w:val="16"/>
      <w:szCs w:val="16"/>
    </w:rPr>
  </w:style>
  <w:style w:type="paragraph" w:styleId="BalloonText">
    <w:name w:val="Balloon Text"/>
    <w:basedOn w:val="Normal"/>
    <w:link w:val="BalloonTextChar"/>
    <w:uiPriority w:val="99"/>
    <w:semiHidden/>
    <w:unhideWhenUsed/>
    <w:rsid w:val="00966054"/>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966054"/>
    <w:rPr>
      <w:rFonts w:ascii="Tahoma" w:hAnsi="Tahoma" w:cs="Tahoma"/>
      <w:sz w:val="16"/>
      <w:szCs w:val="16"/>
    </w:rPr>
  </w:style>
  <w:style w:type="paragraph" w:styleId="Header">
    <w:name w:val="header"/>
    <w:basedOn w:val="Normal"/>
    <w:link w:val="HeaderChar"/>
    <w:uiPriority w:val="99"/>
    <w:unhideWhenUsed/>
    <w:rsid w:val="00966054"/>
    <w:pPr>
      <w:tabs>
        <w:tab w:val="center" w:pos="4680"/>
        <w:tab w:val="right" w:pos="9360"/>
      </w:tabs>
      <w:spacing w:after="0" w:line="240" w:lineRule="auto"/>
    </w:pPr>
  </w:style>
  <w:style w:type="character" w:customStyle="1" w:styleId="HeaderChar">
    <w:name w:val="Header Char"/>
    <w:basedOn w:val="DefaultParagraphFont"/>
    <w:link w:val="Header"/>
    <w:uiPriority w:val="99"/>
    <w:rsid w:val="00966054"/>
  </w:style>
  <w:style w:type="paragraph" w:styleId="Footer">
    <w:name w:val="footer"/>
    <w:basedOn w:val="Normal"/>
    <w:link w:val="FooterChar"/>
    <w:uiPriority w:val="99"/>
    <w:unhideWhenUsed/>
    <w:rsid w:val="00966054"/>
    <w:pPr>
      <w:tabs>
        <w:tab w:val="center" w:pos="4680"/>
        <w:tab w:val="right" w:pos="9360"/>
      </w:tabs>
      <w:spacing w:after="0" w:line="240" w:lineRule="auto"/>
    </w:pPr>
  </w:style>
  <w:style w:type="character" w:customStyle="1" w:styleId="FooterChar">
    <w:name w:val="Footer Char"/>
    <w:basedOn w:val="DefaultParagraphFont"/>
    <w:link w:val="Footer"/>
    <w:uiPriority w:val="99"/>
    <w:rsid w:val="00966054"/>
  </w:style>
  <w:style w:type="paragraph" w:customStyle="1" w:styleId="Normal2">
    <w:name w:val="Normal2"/>
    <w:basedOn w:val="Normal"/>
    <w:rsid w:val="008F0FA5"/>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olumn2">
    <w:name w:val="column2"/>
    <w:basedOn w:val="Normal"/>
    <w:rsid w:val="008F0FA5"/>
    <w:pPr>
      <w:spacing w:before="100" w:beforeAutospacing="1" w:after="100" w:afterAutospacing="1" w:line="240" w:lineRule="auto"/>
    </w:pPr>
    <w:rPr>
      <w:rFonts w:ascii="Times New Roman" w:eastAsia="Times New Roman" w:hAnsi="Times New Roman" w:cs="Times New Roman"/>
      <w:color w:val="808080"/>
      <w:sz w:val="24"/>
      <w:szCs w:val="24"/>
    </w:rPr>
  </w:style>
  <w:style w:type="table" w:styleId="TableGrid">
    <w:name w:val="Table Grid"/>
    <w:basedOn w:val="TableNormal"/>
    <w:uiPriority w:val="59"/>
    <w:rsid w:val="008149C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style>
  <w:style w:type="paragraph" w:styleId="Heading1">
    <w:name w:val="heading 1"/>
    <w:basedOn w:val="Normal"/>
    <w:link w:val="Heading1Char"/>
    <w:uiPriority w:val="9"/>
    <w:qFormat/>
    <w:rsid w:val="00966054"/>
    <w:pPr>
      <w:spacing w:before="100" w:beforeAutospacing="1" w:after="100" w:afterAutospacing="1" w:line="240" w:lineRule="auto"/>
      <w:outlineLvl w:val="0"/>
    </w:pPr>
    <w:rPr>
      <w:rFonts w:ascii="Times New Roman" w:eastAsia="Times New Roman" w:hAnsi="Times New Roman" w:cs="Times New Roman"/>
      <w:b/>
      <w:bCs/>
      <w:color w:val="FFFFFF"/>
      <w:kern w:val="36"/>
      <w:sz w:val="24"/>
      <w:szCs w:val="24"/>
    </w:rPr>
  </w:style>
  <w:style w:type="paragraph" w:styleId="Heading2">
    <w:name w:val="heading 2"/>
    <w:basedOn w:val="Normal"/>
    <w:link w:val="Heading2Char"/>
    <w:uiPriority w:val="9"/>
    <w:qFormat/>
    <w:rsid w:val="00966054"/>
    <w:pPr>
      <w:spacing w:before="100" w:beforeAutospacing="1" w:after="100" w:afterAutospacing="1" w:line="240" w:lineRule="auto"/>
      <w:outlineLvl w:val="1"/>
    </w:pPr>
    <w:rPr>
      <w:rFonts w:ascii="Times New Roman" w:eastAsia="Times New Roman" w:hAnsi="Times New Roman" w:cs="Times New Roman"/>
      <w:b/>
      <w:bCs/>
      <w:color w:val="000000"/>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966054"/>
    <w:rPr>
      <w:rFonts w:ascii="Times New Roman" w:eastAsia="Times New Roman" w:hAnsi="Times New Roman" w:cs="Times New Roman"/>
      <w:b/>
      <w:bCs/>
      <w:color w:val="FFFFFF"/>
      <w:kern w:val="36"/>
      <w:sz w:val="24"/>
      <w:szCs w:val="24"/>
    </w:rPr>
  </w:style>
  <w:style w:type="character" w:customStyle="1" w:styleId="Heading2Char">
    <w:name w:val="Heading 2 Char"/>
    <w:basedOn w:val="DefaultParagraphFont"/>
    <w:link w:val="Heading2"/>
    <w:uiPriority w:val="9"/>
    <w:rsid w:val="00966054"/>
    <w:rPr>
      <w:rFonts w:ascii="Times New Roman" w:eastAsia="Times New Roman" w:hAnsi="Times New Roman" w:cs="Times New Roman"/>
      <w:b/>
      <w:bCs/>
      <w:color w:val="000000"/>
      <w:sz w:val="24"/>
      <w:szCs w:val="24"/>
    </w:rPr>
  </w:style>
  <w:style w:type="character" w:styleId="Hyperlink">
    <w:name w:val="Hyperlink"/>
    <w:basedOn w:val="DefaultParagraphFont"/>
    <w:uiPriority w:val="99"/>
    <w:semiHidden/>
    <w:unhideWhenUsed/>
    <w:rsid w:val="00966054"/>
    <w:rPr>
      <w:color w:val="003366"/>
      <w:u w:val="single"/>
    </w:rPr>
  </w:style>
  <w:style w:type="character" w:styleId="FollowedHyperlink">
    <w:name w:val="FollowedHyperlink"/>
    <w:basedOn w:val="DefaultParagraphFont"/>
    <w:uiPriority w:val="99"/>
    <w:semiHidden/>
    <w:unhideWhenUsed/>
    <w:rsid w:val="00966054"/>
    <w:rPr>
      <w:color w:val="003366"/>
      <w:u w:val="single"/>
    </w:rPr>
  </w:style>
  <w:style w:type="paragraph" w:customStyle="1" w:styleId="Normal1">
    <w:name w:val="Normal1"/>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small">
    <w:name w:val="textsmall"/>
    <w:basedOn w:val="Normal"/>
    <w:rsid w:val="00966054"/>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textlinklabel">
    <w:name w:val="textlinklabel"/>
    <w:basedOn w:val="Normal"/>
    <w:rsid w:val="00966054"/>
    <w:pPr>
      <w:spacing w:before="100" w:beforeAutospacing="1" w:after="100" w:afterAutospacing="1" w:line="240" w:lineRule="auto"/>
    </w:pPr>
    <w:rPr>
      <w:rFonts w:ascii="Times New Roman" w:eastAsia="Times New Roman" w:hAnsi="Times New Roman" w:cs="Times New Roman"/>
      <w:b/>
      <w:bCs/>
    </w:rPr>
  </w:style>
  <w:style w:type="paragraph" w:customStyle="1" w:styleId="menuselected">
    <w:name w:val="menuselected"/>
    <w:basedOn w:val="Normal"/>
    <w:rsid w:val="00966054"/>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bgyellow">
    <w:name w:val="bgyellow"/>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gray">
    <w:name w:val="bggray"/>
    <w:basedOn w:val="Normal"/>
    <w:rsid w:val="00966054"/>
    <w:pPr>
      <w:shd w:val="clear" w:color="auto" w:fill="CCCC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whitesmoke">
    <w:name w:val="bgwhitesmoke"/>
    <w:basedOn w:val="Normal"/>
    <w:rsid w:val="00966054"/>
    <w:pPr>
      <w:shd w:val="clear" w:color="auto" w:fill="F0F0F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black">
    <w:name w:val="bgblack"/>
    <w:basedOn w:val="Normal"/>
    <w:rsid w:val="00966054"/>
    <w:pPr>
      <w:shd w:val="clear" w:color="auto" w:fill="00000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green">
    <w:name w:val="textgreen"/>
    <w:basedOn w:val="Normal"/>
    <w:rsid w:val="00966054"/>
    <w:pPr>
      <w:spacing w:before="100" w:beforeAutospacing="1" w:after="100" w:afterAutospacing="1" w:line="240" w:lineRule="auto"/>
    </w:pPr>
    <w:rPr>
      <w:rFonts w:ascii="Times New Roman" w:eastAsia="Times New Roman" w:hAnsi="Times New Roman" w:cs="Times New Roman"/>
      <w:color w:val="006600"/>
      <w:sz w:val="24"/>
      <w:szCs w:val="24"/>
    </w:rPr>
  </w:style>
  <w:style w:type="paragraph" w:customStyle="1" w:styleId="textblue">
    <w:name w:val="textblue"/>
    <w:basedOn w:val="Normal"/>
    <w:rsid w:val="00966054"/>
    <w:pPr>
      <w:spacing w:before="100" w:beforeAutospacing="1" w:after="100" w:afterAutospacing="1" w:line="240" w:lineRule="auto"/>
    </w:pPr>
    <w:rPr>
      <w:rFonts w:ascii="Times New Roman" w:eastAsia="Times New Roman" w:hAnsi="Times New Roman" w:cs="Times New Roman"/>
      <w:color w:val="0000FF"/>
      <w:sz w:val="24"/>
      <w:szCs w:val="24"/>
    </w:rPr>
  </w:style>
  <w:style w:type="paragraph" w:customStyle="1" w:styleId="glossary">
    <w:name w:val="glossary"/>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u w:val="single"/>
    </w:rPr>
  </w:style>
  <w:style w:type="paragraph" w:customStyle="1" w:styleId="glossarysmalltext">
    <w:name w:val="glossarysmalltext"/>
    <w:basedOn w:val="Normal"/>
    <w:rsid w:val="00966054"/>
    <w:pPr>
      <w:spacing w:before="100" w:beforeAutospacing="1" w:after="100" w:afterAutospacing="1" w:line="240" w:lineRule="auto"/>
    </w:pPr>
    <w:rPr>
      <w:rFonts w:ascii="Times New Roman" w:eastAsia="Times New Roman" w:hAnsi="Times New Roman" w:cs="Times New Roman"/>
      <w:color w:val="000000"/>
      <w:sz w:val="17"/>
      <w:szCs w:val="17"/>
      <w:u w:val="single"/>
    </w:rPr>
  </w:style>
  <w:style w:type="paragraph" w:customStyle="1" w:styleId="bgwhite">
    <w:name w:val="bgwhite"/>
    <w:basedOn w:val="Normal"/>
    <w:rsid w:val="00966054"/>
    <w:pP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white">
    <w:name w:val="textwhite"/>
    <w:basedOn w:val="Normal"/>
    <w:rsid w:val="00966054"/>
    <w:pPr>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extred">
    <w:name w:val="textred"/>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linklightblue">
    <w:name w:val="linklightblue"/>
    <w:basedOn w:val="Normal"/>
    <w:rsid w:val="00966054"/>
    <w:pPr>
      <w:spacing w:before="100" w:beforeAutospacing="1" w:after="100" w:afterAutospacing="1" w:line="240" w:lineRule="auto"/>
    </w:pPr>
    <w:rPr>
      <w:rFonts w:ascii="Times New Roman" w:eastAsia="Times New Roman" w:hAnsi="Times New Roman" w:cs="Times New Roman"/>
      <w:b/>
      <w:bCs/>
      <w:i/>
      <w:iCs/>
      <w:color w:val="0033CC"/>
      <w:sz w:val="15"/>
      <w:szCs w:val="15"/>
    </w:rPr>
  </w:style>
  <w:style w:type="paragraph" w:customStyle="1" w:styleId="linktab">
    <w:name w:val="linktab"/>
    <w:basedOn w:val="Normal"/>
    <w:rsid w:val="00966054"/>
    <w:pPr>
      <w:spacing w:before="100" w:beforeAutospacing="1" w:after="100" w:afterAutospacing="1" w:line="240" w:lineRule="auto"/>
    </w:pPr>
    <w:rPr>
      <w:rFonts w:ascii="Times New Roman" w:eastAsia="Times New Roman" w:hAnsi="Times New Roman" w:cs="Times New Roman"/>
      <w:i/>
      <w:iCs/>
      <w:color w:val="000000"/>
      <w:sz w:val="15"/>
      <w:szCs w:val="15"/>
    </w:rPr>
  </w:style>
  <w:style w:type="paragraph" w:customStyle="1" w:styleId="headermain">
    <w:name w:val="headermain"/>
    <w:basedOn w:val="Normal"/>
    <w:rsid w:val="00966054"/>
    <w:pPr>
      <w:shd w:val="clear" w:color="auto" w:fill="99CCFF"/>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sec">
    <w:name w:val="headersec"/>
    <w:basedOn w:val="Normal"/>
    <w:rsid w:val="00966054"/>
    <w:pPr>
      <w:shd w:val="clear" w:color="auto" w:fill="CCCCCC"/>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tertiary">
    <w:name w:val="headertertiary"/>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headermenu">
    <w:name w:val="headermenu"/>
    <w:basedOn w:val="Normal"/>
    <w:rsid w:val="00966054"/>
    <w:pPr>
      <w:shd w:val="clear" w:color="auto" w:fill="999999"/>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textbluedeep">
    <w:name w:val="textbluedeep"/>
    <w:basedOn w:val="Normal"/>
    <w:rsid w:val="00966054"/>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textbluelight">
    <w:name w:val="textbluelight"/>
    <w:basedOn w:val="Normal"/>
    <w:rsid w:val="00966054"/>
    <w:pPr>
      <w:spacing w:before="100" w:beforeAutospacing="1" w:after="100" w:afterAutospacing="1" w:line="240" w:lineRule="auto"/>
    </w:pPr>
    <w:rPr>
      <w:rFonts w:ascii="Times New Roman" w:eastAsia="Times New Roman" w:hAnsi="Times New Roman" w:cs="Times New Roman"/>
      <w:b/>
      <w:bCs/>
      <w:i/>
      <w:iCs/>
      <w:color w:val="0033CC"/>
      <w:sz w:val="24"/>
      <w:szCs w:val="24"/>
    </w:rPr>
  </w:style>
  <w:style w:type="paragraph" w:customStyle="1" w:styleId="linkselected">
    <w:name w:val="linkselected"/>
    <w:basedOn w:val="Normal"/>
    <w:rsid w:val="00966054"/>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headerwhite">
    <w:name w:val="headerwhite"/>
    <w:basedOn w:val="Normal"/>
    <w:rsid w:val="00966054"/>
    <w:pPr>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headergray">
    <w:name w:val="headergray"/>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linknotselected">
    <w:name w:val="linknotselected"/>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linkexpansion">
    <w:name w:val="linkexpansion"/>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errormsg">
    <w:name w:val="errormsg"/>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errormsglongdesc">
    <w:name w:val="errormsglongdesc"/>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requiredfield">
    <w:name w:val="requiredfield"/>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lplink">
    <w:name w:val="helplink"/>
    <w:basedOn w:val="Normal"/>
    <w:rsid w:val="00966054"/>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ok">
    <w:name w:val="textok"/>
    <w:basedOn w:val="Normal"/>
    <w:rsid w:val="00966054"/>
    <w:pPr>
      <w:spacing w:before="100" w:beforeAutospacing="1" w:after="100" w:afterAutospacing="1" w:line="240" w:lineRule="auto"/>
    </w:pPr>
    <w:rPr>
      <w:rFonts w:ascii="Times New Roman" w:eastAsia="Times New Roman" w:hAnsi="Times New Roman" w:cs="Times New Roman"/>
      <w:color w:val="009900"/>
      <w:sz w:val="24"/>
      <w:szCs w:val="24"/>
    </w:rPr>
  </w:style>
  <w:style w:type="paragraph" w:customStyle="1" w:styleId="textnotok">
    <w:name w:val="textnotok"/>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displaymsg">
    <w:name w:val="displaymsg"/>
    <w:basedOn w:val="Normal"/>
    <w:rsid w:val="00966054"/>
    <w:pPr>
      <w:spacing w:before="100" w:beforeAutospacing="1" w:after="100" w:afterAutospacing="1" w:line="240" w:lineRule="auto"/>
    </w:pPr>
    <w:rPr>
      <w:rFonts w:ascii="Times New Roman" w:eastAsia="Times New Roman" w:hAnsi="Times New Roman" w:cs="Times New Roman"/>
      <w:b/>
      <w:bCs/>
      <w:color w:val="008000"/>
      <w:sz w:val="24"/>
      <w:szCs w:val="24"/>
    </w:rPr>
  </w:style>
  <w:style w:type="paragraph" w:customStyle="1" w:styleId="informationmsg">
    <w:name w:val="informationmsg"/>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textsmallgreen">
    <w:name w:val="textsmallgreen"/>
    <w:basedOn w:val="Normal"/>
    <w:rsid w:val="00966054"/>
    <w:pPr>
      <w:spacing w:before="100" w:beforeAutospacing="1" w:after="100" w:afterAutospacing="1" w:line="240" w:lineRule="auto"/>
    </w:pPr>
    <w:rPr>
      <w:rFonts w:ascii="Times New Roman" w:eastAsia="Times New Roman" w:hAnsi="Times New Roman" w:cs="Times New Roman"/>
      <w:color w:val="008000"/>
      <w:sz w:val="17"/>
      <w:szCs w:val="17"/>
    </w:rPr>
  </w:style>
  <w:style w:type="paragraph" w:customStyle="1" w:styleId="textminute">
    <w:name w:val="textminute"/>
    <w:basedOn w:val="Normal"/>
    <w:rsid w:val="00966054"/>
    <w:pPr>
      <w:spacing w:before="100" w:beforeAutospacing="1" w:after="100" w:afterAutospacing="1" w:line="240" w:lineRule="auto"/>
    </w:pPr>
    <w:rPr>
      <w:rFonts w:ascii="Times New Roman" w:eastAsia="Times New Roman" w:hAnsi="Times New Roman" w:cs="Times New Roman"/>
      <w:color w:val="000000"/>
      <w:sz w:val="14"/>
      <w:szCs w:val="14"/>
    </w:rPr>
  </w:style>
  <w:style w:type="paragraph" w:customStyle="1" w:styleId="textngasmall">
    <w:name w:val="textngasmall"/>
    <w:basedOn w:val="Normal"/>
    <w:rsid w:val="00966054"/>
    <w:pPr>
      <w:spacing w:before="100" w:beforeAutospacing="1" w:after="100" w:afterAutospacing="1" w:line="240" w:lineRule="auto"/>
    </w:pPr>
    <w:rPr>
      <w:rFonts w:ascii="Times New Roman" w:eastAsia="Times New Roman" w:hAnsi="Times New Roman" w:cs="Times New Roman"/>
      <w:sz w:val="17"/>
      <w:szCs w:val="17"/>
    </w:rPr>
  </w:style>
  <w:style w:type="paragraph" w:customStyle="1" w:styleId="textsmallblue">
    <w:name w:val="textsmallblue"/>
    <w:basedOn w:val="Normal"/>
    <w:rsid w:val="00966054"/>
    <w:pPr>
      <w:spacing w:before="100" w:beforeAutospacing="1" w:after="100" w:afterAutospacing="1" w:line="240" w:lineRule="auto"/>
    </w:pPr>
    <w:rPr>
      <w:rFonts w:ascii="Times New Roman" w:eastAsia="Times New Roman" w:hAnsi="Times New Roman" w:cs="Times New Roman"/>
      <w:color w:val="0000FF"/>
      <w:sz w:val="17"/>
      <w:szCs w:val="17"/>
    </w:rPr>
  </w:style>
  <w:style w:type="paragraph" w:customStyle="1" w:styleId="textsmallred">
    <w:name w:val="textsmallred"/>
    <w:basedOn w:val="Normal"/>
    <w:rsid w:val="00966054"/>
    <w:pPr>
      <w:spacing w:before="100" w:beforeAutospacing="1" w:after="100" w:afterAutospacing="1" w:line="240" w:lineRule="auto"/>
    </w:pPr>
    <w:rPr>
      <w:rFonts w:ascii="Times New Roman" w:eastAsia="Times New Roman" w:hAnsi="Times New Roman" w:cs="Times New Roman"/>
      <w:color w:val="FF0000"/>
      <w:sz w:val="17"/>
      <w:szCs w:val="17"/>
    </w:rPr>
  </w:style>
  <w:style w:type="paragraph" w:customStyle="1" w:styleId="linkdisabled">
    <w:name w:val="linkdisabled"/>
    <w:basedOn w:val="Normal"/>
    <w:rsid w:val="00966054"/>
    <w:pPr>
      <w:spacing w:before="100" w:beforeAutospacing="1" w:after="100" w:afterAutospacing="1" w:line="240" w:lineRule="auto"/>
    </w:pPr>
    <w:rPr>
      <w:rFonts w:ascii="Times New Roman" w:eastAsia="Times New Roman" w:hAnsi="Times New Roman" w:cs="Times New Roman"/>
      <w:color w:val="696969"/>
      <w:sz w:val="24"/>
      <w:szCs w:val="24"/>
    </w:rPr>
  </w:style>
  <w:style w:type="paragraph" w:customStyle="1" w:styleId="crosscutehbnewrecord">
    <w:name w:val="crosscutehbnewrecord"/>
    <w:basedOn w:val="Normal"/>
    <w:rsid w:val="00966054"/>
    <w:pPr>
      <w:shd w:val="clear" w:color="auto" w:fill="FFFFCC"/>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ehbdatachanged">
    <w:name w:val="crosscutehbdatachanged"/>
    <w:basedOn w:val="Normal"/>
    <w:rsid w:val="00966054"/>
    <w:pPr>
      <w:shd w:val="clear" w:color="auto" w:fill="E6E6FA"/>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default">
    <w:name w:val="crosscutdefault"/>
    <w:basedOn w:val="Normal"/>
    <w:rsid w:val="00966054"/>
    <w:pPr>
      <w:shd w:val="clear" w:color="auto" w:fill="FFFFFF"/>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previewactualdatachange">
    <w:name w:val="crosscutpreviewactualdatachange"/>
    <w:basedOn w:val="Normal"/>
    <w:rsid w:val="00966054"/>
    <w:pPr>
      <w:spacing w:before="100" w:beforeAutospacing="1" w:after="100" w:afterAutospacing="1" w:line="240" w:lineRule="auto"/>
    </w:pPr>
    <w:rPr>
      <w:rFonts w:ascii="Times New Roman" w:eastAsia="Times New Roman" w:hAnsi="Times New Roman" w:cs="Times New Roman"/>
      <w:i/>
      <w:iCs/>
      <w:color w:val="0000FF"/>
      <w:sz w:val="24"/>
      <w:szCs w:val="24"/>
    </w:rPr>
  </w:style>
  <w:style w:type="paragraph" w:customStyle="1" w:styleId="textsmallok">
    <w:name w:val="textsmallok"/>
    <w:basedOn w:val="Normal"/>
    <w:rsid w:val="00966054"/>
    <w:pPr>
      <w:spacing w:before="100" w:beforeAutospacing="1" w:after="100" w:afterAutospacing="1" w:line="240" w:lineRule="auto"/>
    </w:pPr>
    <w:rPr>
      <w:rFonts w:ascii="Times New Roman" w:eastAsia="Times New Roman" w:hAnsi="Times New Roman" w:cs="Times New Roman"/>
      <w:color w:val="009900"/>
      <w:sz w:val="17"/>
      <w:szCs w:val="17"/>
    </w:rPr>
  </w:style>
  <w:style w:type="paragraph" w:customStyle="1" w:styleId="statusapproved">
    <w:name w:val="statusapproved"/>
    <w:basedOn w:val="Normal"/>
    <w:rsid w:val="00966054"/>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statusdisapproved">
    <w:name w:val="statusdisapproved"/>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statusawaitingnotification">
    <w:name w:val="statusawaitingnotification"/>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waitingapproval">
    <w:name w:val="statusawaitingapproval"/>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pprovedwithexceptions">
    <w:name w:val="statusapprovedwithexceptions"/>
    <w:basedOn w:val="Normal"/>
    <w:rsid w:val="00966054"/>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textsmallbold">
    <w:name w:val="textsmallbold"/>
    <w:basedOn w:val="Normal"/>
    <w:rsid w:val="00966054"/>
    <w:pPr>
      <w:spacing w:before="100" w:beforeAutospacing="1" w:after="100" w:afterAutospacing="1" w:line="240" w:lineRule="auto"/>
    </w:pPr>
    <w:rPr>
      <w:rFonts w:ascii="Times New Roman" w:eastAsia="Times New Roman" w:hAnsi="Times New Roman" w:cs="Times New Roman"/>
      <w:b/>
      <w:bCs/>
      <w:sz w:val="17"/>
      <w:szCs w:val="17"/>
    </w:rPr>
  </w:style>
  <w:style w:type="paragraph" w:customStyle="1" w:styleId="navigationbararrow">
    <w:name w:val="navigationbararrow"/>
    <w:basedOn w:val="Normal"/>
    <w:rsid w:val="00966054"/>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navigationtext">
    <w:name w:val="navigationtext"/>
    <w:basedOn w:val="Normal"/>
    <w:rsid w:val="00966054"/>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statuspendingvalidation">
    <w:name w:val="statuspendingvalidation"/>
    <w:basedOn w:val="Normal"/>
    <w:rsid w:val="00966054"/>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inprogress">
    <w:name w:val="statusinprogress"/>
    <w:basedOn w:val="Normal"/>
    <w:rsid w:val="00966054"/>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aderlink">
    <w:name w:val="headerlink"/>
    <w:basedOn w:val="Normal"/>
    <w:rsid w:val="00966054"/>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reilinkbutton">
    <w:name w:val="reilinkbutton"/>
    <w:basedOn w:val="Normal"/>
    <w:rsid w:val="00966054"/>
    <w:pPr>
      <w:spacing w:before="100" w:beforeAutospacing="1" w:after="100" w:afterAutospacing="1" w:line="240" w:lineRule="auto"/>
    </w:pPr>
    <w:rPr>
      <w:rFonts w:ascii="Times New Roman" w:eastAsia="Times New Roman" w:hAnsi="Times New Roman" w:cs="Times New Roman"/>
      <w:color w:val="003366"/>
      <w:sz w:val="24"/>
      <w:szCs w:val="24"/>
      <w:u w:val="single"/>
    </w:rPr>
  </w:style>
  <w:style w:type="paragraph" w:customStyle="1" w:styleId="toctable">
    <w:name w:val="toctable"/>
    <w:basedOn w:val="Normal"/>
    <w:rsid w:val="00966054"/>
    <w:pPr>
      <w:pBdr>
        <w:top w:val="single" w:sz="8" w:space="0" w:color="000000"/>
        <w:left w:val="single" w:sz="8" w:space="0" w:color="000000"/>
        <w:bottom w:val="single" w:sz="8" w:space="0" w:color="000000"/>
        <w:right w:val="single" w:sz="8"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whitetd">
    <w:name w:val="borderedwhitetd"/>
    <w:basedOn w:val="Normal"/>
    <w:rsid w:val="00966054"/>
    <w:pPr>
      <w:pBdr>
        <w:top w:val="single" w:sz="8" w:space="2" w:color="000000"/>
        <w:left w:val="single" w:sz="8" w:space="2" w:color="000000"/>
        <w:bottom w:val="single" w:sz="8" w:space="2" w:color="000000"/>
        <w:right w:val="single" w:sz="8" w:space="2"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graytd">
    <w:name w:val="borderedgraytd"/>
    <w:basedOn w:val="Normal"/>
    <w:rsid w:val="00966054"/>
    <w:pPr>
      <w:pBdr>
        <w:top w:val="single" w:sz="8" w:space="2" w:color="000000"/>
        <w:left w:val="single" w:sz="8" w:space="2" w:color="000000"/>
        <w:bottom w:val="single" w:sz="8" w:space="2" w:color="000000"/>
        <w:right w:val="single" w:sz="8" w:space="2" w:color="000000"/>
      </w:pBdr>
      <w:shd w:val="clear" w:color="auto" w:fill="CCCCCC"/>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textsmallnotok">
    <w:name w:val="textsmallnotok"/>
    <w:basedOn w:val="Normal"/>
    <w:rsid w:val="00966054"/>
    <w:pPr>
      <w:spacing w:before="100" w:beforeAutospacing="1" w:after="100" w:afterAutospacing="1" w:line="240" w:lineRule="auto"/>
    </w:pPr>
    <w:rPr>
      <w:rFonts w:ascii="Times New Roman" w:eastAsia="Times New Roman" w:hAnsi="Times New Roman" w:cs="Times New Roman"/>
      <w:b/>
      <w:bCs/>
      <w:color w:val="FF0000"/>
      <w:sz w:val="16"/>
      <w:szCs w:val="16"/>
    </w:rPr>
  </w:style>
  <w:style w:type="paragraph" w:customStyle="1" w:styleId="bggrayallborder">
    <w:name w:val="bggrayallborder"/>
    <w:basedOn w:val="Normal"/>
    <w:rsid w:val="00966054"/>
    <w:pPr>
      <w:pBdr>
        <w:top w:val="single" w:sz="6" w:space="0" w:color="000000"/>
        <w:left w:val="single" w:sz="6" w:space="0" w:color="000000"/>
        <w:bottom w:val="single" w:sz="6" w:space="0" w:color="000000"/>
        <w:right w:val="single" w:sz="6" w:space="0" w:color="000000"/>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ightbottomborder">
    <w:name w:val="rightbottomborder"/>
    <w:basedOn w:val="Normal"/>
    <w:rsid w:val="00966054"/>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leftrightborder">
    <w:name w:val="leftrightborder"/>
    <w:basedOn w:val="Normal"/>
    <w:rsid w:val="00966054"/>
    <w:pPr>
      <w:pBdr>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rightbottomborder">
    <w:name w:val="bgyellowrightbottomborder"/>
    <w:basedOn w:val="Normal"/>
    <w:rsid w:val="00966054"/>
    <w:pPr>
      <w:pBdr>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ottomleftrightbordercenteralign">
    <w:name w:val="bottomleftrightbordercenteralign"/>
    <w:basedOn w:val="Normal"/>
    <w:rsid w:val="00966054"/>
    <w:pPr>
      <w:pBdr>
        <w:left w:val="single" w:sz="6" w:space="0" w:color="000000"/>
        <w:bottom w:val="single" w:sz="6" w:space="0" w:color="000000"/>
        <w:right w:val="single" w:sz="6" w:space="0" w:color="000000"/>
      </w:pBd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bggraytopleftrightborder">
    <w:name w:val="bggraytopleftrightborder"/>
    <w:basedOn w:val="Normal"/>
    <w:rsid w:val="00966054"/>
    <w:pPr>
      <w:pBdr>
        <w:top w:val="single" w:sz="6" w:space="0" w:color="000000"/>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topbottomrightborder">
    <w:name w:val="topbottomrightborder"/>
    <w:basedOn w:val="Normal"/>
    <w:rsid w:val="00966054"/>
    <w:pPr>
      <w:pBdr>
        <w:top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bottomleftrightborder">
    <w:name w:val="bgyellowbottomleftrightborder"/>
    <w:basedOn w:val="Normal"/>
    <w:rsid w:val="00966054"/>
    <w:pPr>
      <w:pBdr>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topbottomleftrightborder">
    <w:name w:val="bgyellowtopbottomleftrightborder"/>
    <w:basedOn w:val="Normal"/>
    <w:rsid w:val="00966054"/>
    <w:pPr>
      <w:pBdr>
        <w:top w:val="single" w:sz="6" w:space="0" w:color="000000"/>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headermainwithallborder">
    <w:name w:val="headermainwithallborder"/>
    <w:basedOn w:val="Normal"/>
    <w:rsid w:val="00966054"/>
    <w:pPr>
      <w:pBdr>
        <w:top w:val="single" w:sz="6" w:space="0" w:color="000000"/>
        <w:left w:val="single" w:sz="6" w:space="0" w:color="000000"/>
        <w:bottom w:val="single" w:sz="6" w:space="0" w:color="000000"/>
        <w:right w:val="single" w:sz="6" w:space="0" w:color="000000"/>
      </w:pBdr>
      <w:shd w:val="clear" w:color="auto" w:fill="99CCFF"/>
      <w:spacing w:before="100" w:beforeAutospacing="1" w:after="100" w:afterAutospacing="1" w:line="240" w:lineRule="auto"/>
      <w:textAlignment w:val="center"/>
    </w:pPr>
    <w:rPr>
      <w:rFonts w:ascii="Times New Roman" w:eastAsia="Times New Roman" w:hAnsi="Times New Roman" w:cs="Times New Roman"/>
      <w:b/>
      <w:bCs/>
      <w:color w:val="000000"/>
      <w:sz w:val="24"/>
      <w:szCs w:val="24"/>
    </w:rPr>
  </w:style>
  <w:style w:type="paragraph" w:customStyle="1" w:styleId="bgyellowtopbottomrightborder">
    <w:name w:val="bgyellowtopbottomrightborder"/>
    <w:basedOn w:val="Normal"/>
    <w:rsid w:val="00966054"/>
    <w:pPr>
      <w:pBdr>
        <w:top w:val="single" w:sz="6" w:space="0" w:color="000000"/>
        <w:bottom w:val="single" w:sz="6" w:space="0" w:color="000000"/>
        <w:right w:val="single" w:sz="6" w:space="0" w:color="000000"/>
      </w:pBdr>
      <w:shd w:val="clear" w:color="auto" w:fill="FFFFCC"/>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validationsummary">
    <w:name w:val="validationsummary"/>
    <w:basedOn w:val="Normal"/>
    <w:rsid w:val="00966054"/>
    <w:pPr>
      <w:pBdr>
        <w:top w:val="outset" w:sz="2" w:space="0" w:color="000000"/>
        <w:left w:val="outset" w:sz="2" w:space="0" w:color="000000"/>
        <w:bottom w:val="outset" w:sz="2" w:space="0" w:color="000000"/>
        <w:right w:val="outset" w:sz="2" w:space="0" w:color="000000"/>
      </w:pBdr>
      <w:shd w:val="clear" w:color="auto" w:fill="F0F0F0"/>
      <w:spacing w:before="100" w:beforeAutospacing="1" w:after="0" w:line="240" w:lineRule="auto"/>
    </w:pPr>
    <w:rPr>
      <w:rFonts w:ascii="Times New Roman" w:eastAsia="Times New Roman" w:hAnsi="Times New Roman" w:cs="Times New Roman"/>
      <w:b/>
      <w:bCs/>
      <w:color w:val="FF0000"/>
      <w:sz w:val="24"/>
      <w:szCs w:val="24"/>
    </w:rPr>
  </w:style>
  <w:style w:type="paragraph" w:customStyle="1" w:styleId="link">
    <w:name w:val="link"/>
    <w:basedOn w:val="Normal"/>
    <w:rsid w:val="00966054"/>
    <w:pPr>
      <w:spacing w:before="100" w:beforeAutospacing="1" w:after="100" w:afterAutospacing="1" w:line="240" w:lineRule="auto"/>
    </w:pPr>
    <w:rPr>
      <w:rFonts w:ascii="Times New Roman" w:eastAsia="Times New Roman" w:hAnsi="Times New Roman" w:cs="Times New Roman"/>
      <w:color w:val="FF0000"/>
      <w:sz w:val="24"/>
      <w:szCs w:val="24"/>
      <w:u w:val="single"/>
    </w:rPr>
  </w:style>
  <w:style w:type="paragraph" w:customStyle="1" w:styleId="printborder">
    <w:name w:val="printborder"/>
    <w:basedOn w:val="Normal"/>
    <w:rsid w:val="00966054"/>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navlinkbtn">
    <w:name w:val="navlinkbtn"/>
    <w:basedOn w:val="Normal"/>
    <w:rsid w:val="00966054"/>
    <w:pPr>
      <w:pBdr>
        <w:top w:val="single" w:sz="12" w:space="1" w:color="FFFFFF"/>
        <w:left w:val="single" w:sz="12" w:space="12" w:color="FFFFFF"/>
        <w:bottom w:val="single" w:sz="4" w:space="1" w:color="000000"/>
        <w:right w:val="single" w:sz="4" w:space="12" w:color="000000"/>
      </w:pBdr>
      <w:shd w:val="clear" w:color="auto" w:fill="CCCCCC"/>
      <w:spacing w:before="15" w:after="100" w:afterAutospacing="1" w:line="240" w:lineRule="auto"/>
      <w:ind w:right="90"/>
    </w:pPr>
    <w:rPr>
      <w:rFonts w:ascii="Verdana" w:eastAsia="Times New Roman" w:hAnsi="Verdana" w:cs="Times New Roman"/>
      <w:color w:val="000000"/>
      <w:sz w:val="18"/>
      <w:szCs w:val="18"/>
    </w:rPr>
  </w:style>
  <w:style w:type="paragraph" w:customStyle="1" w:styleId="bglightgray">
    <w:name w:val="bglightgray"/>
    <w:basedOn w:val="Normal"/>
    <w:rsid w:val="00966054"/>
    <w:pPr>
      <w:shd w:val="clear" w:color="auto" w:fill="E9E9E9"/>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alpattern">
    <w:name w:val="bgtotalpattern"/>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pattwithrblborder">
    <w:name w:val="bgtotpattwithrblborder"/>
    <w:basedOn w:val="Normal"/>
    <w:rsid w:val="00966054"/>
    <w:pPr>
      <w:pBdr>
        <w:left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totpattwithrbborder">
    <w:name w:val="bgtotpattwithrbborder"/>
    <w:basedOn w:val="Normal"/>
    <w:rsid w:val="00966054"/>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lightgrayrbborder">
    <w:name w:val="bglightgrayrbborder"/>
    <w:basedOn w:val="Normal"/>
    <w:rsid w:val="00966054"/>
    <w:pPr>
      <w:pBdr>
        <w:bottom w:val="single" w:sz="6" w:space="0" w:color="000000"/>
        <w:right w:val="single" w:sz="6" w:space="0" w:color="000000"/>
      </w:pBdr>
      <w:shd w:val="clear" w:color="auto" w:fill="E9E9E9"/>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printfont">
    <w:name w:val="printfont"/>
    <w:basedOn w:val="Normal"/>
    <w:rsid w:val="00966054"/>
    <w:pPr>
      <w:spacing w:before="100" w:beforeAutospacing="1" w:after="100" w:afterAutospacing="1" w:line="240" w:lineRule="auto"/>
    </w:pPr>
    <w:rPr>
      <w:rFonts w:ascii="Verdana" w:eastAsia="Times New Roman" w:hAnsi="Verdana" w:cs="Times New Roman"/>
      <w:color w:val="000000"/>
      <w:sz w:val="17"/>
      <w:szCs w:val="17"/>
    </w:rPr>
  </w:style>
  <w:style w:type="paragraph" w:customStyle="1" w:styleId="stepcurrent">
    <w:name w:val="stepcurrent"/>
    <w:basedOn w:val="Normal"/>
    <w:rsid w:val="00966054"/>
    <w:pPr>
      <w:spacing w:before="100" w:beforeAutospacing="1" w:after="100" w:afterAutospacing="1" w:line="240" w:lineRule="auto"/>
      <w:jc w:val="center"/>
    </w:pPr>
    <w:rPr>
      <w:rFonts w:ascii="Arial" w:eastAsia="Times New Roman" w:hAnsi="Arial" w:cs="Arial"/>
      <w:b/>
      <w:bCs/>
      <w:color w:val="559BE1"/>
      <w:sz w:val="18"/>
      <w:szCs w:val="18"/>
    </w:rPr>
  </w:style>
  <w:style w:type="paragraph" w:customStyle="1" w:styleId="stepcomplete">
    <w:name w:val="stepcomplete"/>
    <w:basedOn w:val="Normal"/>
    <w:rsid w:val="00966054"/>
    <w:pPr>
      <w:spacing w:before="100" w:beforeAutospacing="1" w:after="100" w:afterAutospacing="1" w:line="240" w:lineRule="auto"/>
      <w:jc w:val="center"/>
    </w:pPr>
    <w:rPr>
      <w:rFonts w:ascii="Arial" w:eastAsia="Times New Roman" w:hAnsi="Arial" w:cs="Arial"/>
      <w:b/>
      <w:bCs/>
      <w:color w:val="61BE65"/>
      <w:sz w:val="18"/>
      <w:szCs w:val="18"/>
    </w:rPr>
  </w:style>
  <w:style w:type="paragraph" w:customStyle="1" w:styleId="stepnotcomplete">
    <w:name w:val="stepnotcomplete"/>
    <w:basedOn w:val="Normal"/>
    <w:rsid w:val="00966054"/>
    <w:pPr>
      <w:spacing w:before="100" w:beforeAutospacing="1" w:after="100" w:afterAutospacing="1" w:line="240" w:lineRule="auto"/>
      <w:jc w:val="center"/>
    </w:pPr>
    <w:rPr>
      <w:rFonts w:ascii="Arial" w:eastAsia="Times New Roman" w:hAnsi="Arial" w:cs="Arial"/>
      <w:b/>
      <w:bCs/>
      <w:color w:val="8E8E8E"/>
      <w:sz w:val="18"/>
      <w:szCs w:val="18"/>
    </w:rPr>
  </w:style>
  <w:style w:type="paragraph" w:customStyle="1" w:styleId="stepsbg">
    <w:name w:val="stepsbg"/>
    <w:basedOn w:val="Normal"/>
    <w:rsid w:val="00966054"/>
    <w:pPr>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reportrightbottomborderrightalign">
    <w:name w:val="reportrightbottomborderrightalign"/>
    <w:basedOn w:val="Normal"/>
    <w:rsid w:val="00966054"/>
    <w:pPr>
      <w:pBdr>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rightalign">
    <w:name w:val="reportleftrightbottomborderrightalign"/>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leftalign">
    <w:name w:val="reportleftrightbottomborderleftalign"/>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border">
    <w:name w:val="reportlefttopborder"/>
    <w:basedOn w:val="Normal"/>
    <w:rsid w:val="00966054"/>
    <w:pPr>
      <w:pBdr>
        <w:top w:val="single" w:sz="6" w:space="0" w:color="E9E9E9"/>
        <w:lef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rightborder">
    <w:name w:val="reportlefttoprightborder"/>
    <w:basedOn w:val="Normal"/>
    <w:rsid w:val="00966054"/>
    <w:pPr>
      <w:pBdr>
        <w:top w:val="single" w:sz="6" w:space="0" w:color="E9E9E9"/>
        <w:left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bggrayallgrayborders">
    <w:name w:val="reportbggrayallgrayborders"/>
    <w:basedOn w:val="Normal"/>
    <w:rsid w:val="00966054"/>
    <w:pPr>
      <w:pBdr>
        <w:top w:val="single" w:sz="6" w:space="0" w:color="E9E9E9"/>
        <w:left w:val="single" w:sz="6" w:space="0" w:color="E9E9E9"/>
        <w:bottom w:val="single" w:sz="6" w:space="0" w:color="E9E9E9"/>
        <w:right w:val="single" w:sz="6" w:space="0" w:color="E9E9E9"/>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rightbottomgrayborder">
    <w:name w:val="reportrightbottomgrayborder"/>
    <w:basedOn w:val="Normal"/>
    <w:rsid w:val="00966054"/>
    <w:pPr>
      <w:pBdr>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allgrayborders">
    <w:name w:val="reportallgrayborders"/>
    <w:basedOn w:val="Normal"/>
    <w:rsid w:val="00966054"/>
    <w:pPr>
      <w:pBdr>
        <w:top w:val="single" w:sz="6" w:space="0" w:color="E9E9E9"/>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toprightbottomgrayborder">
    <w:name w:val="reporttoprightbottomgrayborder"/>
    <w:basedOn w:val="Normal"/>
    <w:rsid w:val="00966054"/>
    <w:pPr>
      <w:pBdr>
        <w:top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rightbottomgrayborder">
    <w:name w:val="reportleftrightbottomgrayborder"/>
    <w:basedOn w:val="Normal"/>
    <w:rsid w:val="00966054"/>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gvmoreinformation">
    <w:name w:val="gvmoreinformation"/>
    <w:basedOn w:val="Normal"/>
    <w:rsid w:val="00966054"/>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gvmoreinformationinputtext">
    <w:name w:val="gvmoreinformationinputtext"/>
    <w:basedOn w:val="Normal"/>
    <w:rsid w:val="00966054"/>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gvmoreinformationinputheader">
    <w:name w:val="gvmoreinformationinputheader"/>
    <w:basedOn w:val="Normal"/>
    <w:rsid w:val="00966054"/>
    <w:pPr>
      <w:pBdr>
        <w:bottom w:val="single" w:sz="6" w:space="2" w:color="000000"/>
      </w:pBdr>
      <w:shd w:val="clear" w:color="auto" w:fill="D3D3D3"/>
      <w:spacing w:before="100" w:beforeAutospacing="1" w:after="100" w:afterAutospacing="1" w:line="345" w:lineRule="atLeast"/>
    </w:pPr>
    <w:rPr>
      <w:rFonts w:ascii="Times New Roman" w:eastAsia="Times New Roman" w:hAnsi="Times New Roman" w:cs="Times New Roman"/>
      <w:b/>
      <w:bCs/>
    </w:rPr>
  </w:style>
  <w:style w:type="paragraph" w:customStyle="1" w:styleId="lnknormalpanelheader">
    <w:name w:val="lnknormalpanelheader"/>
    <w:basedOn w:val="Normal"/>
    <w:rsid w:val="00966054"/>
    <w:pPr>
      <w:spacing w:before="100" w:beforeAutospacing="1" w:after="100" w:afterAutospacing="1" w:line="240" w:lineRule="auto"/>
      <w:jc w:val="right"/>
    </w:pPr>
    <w:rPr>
      <w:rFonts w:ascii="Times New Roman" w:eastAsia="Times New Roman" w:hAnsi="Times New Roman" w:cs="Times New Roman"/>
      <w:b/>
      <w:bCs/>
      <w:color w:val="000000"/>
      <w:sz w:val="19"/>
      <w:szCs w:val="19"/>
    </w:rPr>
  </w:style>
  <w:style w:type="paragraph" w:customStyle="1" w:styleId="tabdefault">
    <w:name w:val="tabdefault"/>
    <w:basedOn w:val="Normal"/>
    <w:rsid w:val="00966054"/>
    <w:pPr>
      <w:spacing w:before="100" w:beforeAutospacing="1" w:after="100" w:afterAutospacing="1" w:line="345" w:lineRule="atLeast"/>
      <w:jc w:val="center"/>
    </w:pPr>
    <w:rPr>
      <w:rFonts w:ascii="Times New Roman" w:eastAsia="Times New Roman" w:hAnsi="Times New Roman" w:cs="Times New Roman"/>
      <w:b/>
      <w:bCs/>
      <w:color w:val="FFFFFF"/>
      <w:sz w:val="24"/>
      <w:szCs w:val="24"/>
    </w:rPr>
  </w:style>
  <w:style w:type="paragraph" w:customStyle="1" w:styleId="tabrow">
    <w:name w:val="tabrow"/>
    <w:basedOn w:val="Normal"/>
    <w:rsid w:val="00966054"/>
    <w:pPr>
      <w:shd w:val="clear" w:color="auto" w:fill="297DAD"/>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ab">
    <w:name w:val="tab"/>
    <w:basedOn w:val="Normal"/>
    <w:rsid w:val="00966054"/>
    <w:pPr>
      <w:pBdr>
        <w:top w:val="single" w:sz="2" w:space="0" w:color="000000"/>
        <w:left w:val="single" w:sz="2" w:space="0" w:color="000000"/>
        <w:right w:val="single" w:sz="2" w:space="0" w:color="000000"/>
      </w:pBdr>
      <w:shd w:val="clear" w:color="auto" w:fill="CCCCCC"/>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hover">
    <w:name w:val="tab_hover"/>
    <w:basedOn w:val="Normal"/>
    <w:rsid w:val="00966054"/>
    <w:pPr>
      <w:pBdr>
        <w:top w:val="single" w:sz="2" w:space="0" w:color="000000"/>
        <w:left w:val="single" w:sz="2" w:space="0" w:color="000000"/>
        <w:right w:val="single" w:sz="2" w:space="0" w:color="000000"/>
      </w:pBdr>
      <w:shd w:val="clear" w:color="auto" w:fill="E3F2BB"/>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selected">
    <w:name w:val="tab_selected"/>
    <w:basedOn w:val="Normal"/>
    <w:rsid w:val="00966054"/>
    <w:pPr>
      <w:pBdr>
        <w:top w:val="single" w:sz="2" w:space="0" w:color="000000"/>
        <w:right w:val="single" w:sz="2" w:space="0" w:color="000000"/>
      </w:pBdr>
      <w:shd w:val="clear" w:color="auto" w:fill="FFFFFF"/>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bldata">
    <w:name w:val="tbldata"/>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bldatareportdescription">
    <w:name w:val="tbldatareportdescription"/>
    <w:basedOn w:val="Normal"/>
    <w:rsid w:val="00966054"/>
    <w:pPr>
      <w:spacing w:before="100" w:beforeAutospacing="1" w:after="100" w:afterAutospacing="1" w:line="270" w:lineRule="atLeast"/>
    </w:pPr>
    <w:rPr>
      <w:rFonts w:ascii="Times New Roman" w:eastAsia="Times New Roman" w:hAnsi="Times New Roman" w:cs="Times New Roman"/>
      <w:sz w:val="24"/>
      <w:szCs w:val="24"/>
    </w:rPr>
  </w:style>
  <w:style w:type="paragraph" w:customStyle="1" w:styleId="tblheaderdefault">
    <w:name w:val="tblheaderdefault"/>
    <w:basedOn w:val="Normal"/>
    <w:rsid w:val="00966054"/>
    <w:pPr>
      <w:pBdr>
        <w:bottom w:val="single" w:sz="6" w:space="0" w:color="000000"/>
      </w:pBdr>
      <w:shd w:val="clear" w:color="auto" w:fill="99CCFE"/>
      <w:spacing w:before="100" w:beforeAutospacing="1" w:after="100" w:afterAutospacing="1" w:line="345" w:lineRule="atLeast"/>
    </w:pPr>
    <w:rPr>
      <w:rFonts w:ascii="Times New Roman" w:eastAsia="Times New Roman" w:hAnsi="Times New Roman" w:cs="Times New Roman"/>
      <w:b/>
      <w:bCs/>
      <w:color w:val="000000"/>
    </w:rPr>
  </w:style>
  <w:style w:type="paragraph" w:customStyle="1" w:styleId="tbldefault">
    <w:name w:val="tbldefault"/>
    <w:basedOn w:val="Normal"/>
    <w:rsid w:val="00966054"/>
    <w:pPr>
      <w:pBdr>
        <w:top w:val="single" w:sz="6" w:space="0" w:color="000000"/>
        <w:left w:val="single" w:sz="6" w:space="0" w:color="000000"/>
        <w:bottom w:val="single" w:sz="6" w:space="0" w:color="000000"/>
        <w:right w:val="single" w:sz="6" w:space="0" w:color="000000"/>
      </w:pBd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bold">
    <w:name w:val="textbold"/>
    <w:basedOn w:val="Normal"/>
    <w:rsid w:val="00966054"/>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trynew">
    <w:name w:val="trynew"/>
    <w:basedOn w:val="Normal"/>
    <w:rsid w:val="00966054"/>
    <w:pPr>
      <w:pBdr>
        <w:top w:val="single" w:sz="6" w:space="4" w:color="B4C2CF"/>
        <w:left w:val="single" w:sz="6" w:space="4" w:color="B4C2CF"/>
        <w:bottom w:val="single" w:sz="6" w:space="4" w:color="B4C2CF"/>
        <w:right w:val="single" w:sz="6" w:space="4" w:color="B4C2CF"/>
      </w:pBdr>
      <w:shd w:val="clear" w:color="auto" w:fill="DCEDFD"/>
      <w:spacing w:before="100" w:beforeAutospacing="1" w:after="100" w:afterAutospacing="1" w:line="240" w:lineRule="auto"/>
    </w:pPr>
    <w:rPr>
      <w:rFonts w:ascii="Times New Roman" w:eastAsia="Times New Roman" w:hAnsi="Times New Roman" w:cs="Times New Roman"/>
      <w:color w:val="113650"/>
      <w:sz w:val="21"/>
      <w:szCs w:val="21"/>
    </w:rPr>
  </w:style>
  <w:style w:type="paragraph" w:customStyle="1" w:styleId="leftline">
    <w:name w:val="left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eft">
    <w:name w:val="topleft"/>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ine">
    <w:name w:val="top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right">
    <w:name w:val="topright"/>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rightline">
    <w:name w:val="rightline"/>
    <w:basedOn w:val="Normal"/>
    <w:rsid w:val="00966054"/>
    <w:pPr>
      <w:spacing w:before="100" w:beforeAutospacing="1" w:after="100" w:afterAutospacing="1" w:line="240" w:lineRule="auto"/>
    </w:pPr>
    <w:rPr>
      <w:rFonts w:ascii="Times New Roman" w:eastAsia="Times New Roman" w:hAnsi="Times New Roman" w:cs="Times New Roman"/>
      <w:sz w:val="24"/>
      <w:szCs w:val="24"/>
    </w:rPr>
  </w:style>
  <w:style w:type="paragraph" w:styleId="z-TopofForm">
    <w:name w:val="HTML Top of Form"/>
    <w:basedOn w:val="Normal"/>
    <w:next w:val="Normal"/>
    <w:link w:val="z-TopofFormChar"/>
    <w:hidden/>
    <w:uiPriority w:val="99"/>
    <w:semiHidden/>
    <w:unhideWhenUsed/>
    <w:rsid w:val="00966054"/>
    <w:pPr>
      <w:pBdr>
        <w:bottom w:val="single" w:sz="6" w:space="1" w:color="auto"/>
      </w:pBdr>
      <w:spacing w:after="0" w:line="240" w:lineRule="auto"/>
      <w:jc w:val="center"/>
    </w:pPr>
    <w:rPr>
      <w:rFonts w:ascii="Arial" w:eastAsia="Times New Roman" w:hAnsi="Arial" w:cs="Arial"/>
      <w:vanish/>
      <w:sz w:val="16"/>
      <w:szCs w:val="16"/>
    </w:rPr>
  </w:style>
  <w:style w:type="character" w:customStyle="1" w:styleId="z-TopofFormChar">
    <w:name w:val="z-Top of Form Char"/>
    <w:basedOn w:val="DefaultParagraphFont"/>
    <w:link w:val="z-TopofForm"/>
    <w:uiPriority w:val="99"/>
    <w:semiHidden/>
    <w:rsid w:val="00966054"/>
    <w:rPr>
      <w:rFonts w:ascii="Arial" w:eastAsia="Times New Roman" w:hAnsi="Arial" w:cs="Arial"/>
      <w:vanish/>
      <w:sz w:val="16"/>
      <w:szCs w:val="16"/>
    </w:rPr>
  </w:style>
  <w:style w:type="paragraph" w:styleId="NormalWeb">
    <w:name w:val="Normal (Web)"/>
    <w:basedOn w:val="Normal"/>
    <w:uiPriority w:val="99"/>
    <w:semiHidden/>
    <w:unhideWhenUsed/>
    <w:rsid w:val="00966054"/>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truncatetext">
    <w:name w:val="truncatetext"/>
    <w:basedOn w:val="DefaultParagraphFont"/>
    <w:rsid w:val="00966054"/>
  </w:style>
  <w:style w:type="character" w:styleId="Strong">
    <w:name w:val="Strong"/>
    <w:basedOn w:val="DefaultParagraphFont"/>
    <w:uiPriority w:val="22"/>
    <w:qFormat/>
    <w:rsid w:val="00966054"/>
    <w:rPr>
      <w:b/>
      <w:bCs/>
    </w:rPr>
  </w:style>
  <w:style w:type="character" w:customStyle="1" w:styleId="textsmall1">
    <w:name w:val="textsmall1"/>
    <w:basedOn w:val="DefaultParagraphFont"/>
    <w:rsid w:val="00966054"/>
    <w:rPr>
      <w:sz w:val="19"/>
      <w:szCs w:val="19"/>
    </w:rPr>
  </w:style>
  <w:style w:type="character" w:customStyle="1" w:styleId="requiredfield1">
    <w:name w:val="requiredfield1"/>
    <w:basedOn w:val="DefaultParagraphFont"/>
    <w:rsid w:val="00966054"/>
    <w:rPr>
      <w:b/>
      <w:bCs/>
      <w:color w:val="FF0000"/>
    </w:rPr>
  </w:style>
  <w:style w:type="character" w:customStyle="1" w:styleId="textnotok1">
    <w:name w:val="textnotok1"/>
    <w:basedOn w:val="DefaultParagraphFont"/>
    <w:rsid w:val="00966054"/>
    <w:rPr>
      <w:color w:val="FF0000"/>
    </w:rPr>
  </w:style>
  <w:style w:type="paragraph" w:customStyle="1" w:styleId="column3">
    <w:name w:val="column3"/>
    <w:basedOn w:val="Normal"/>
    <w:rsid w:val="00966054"/>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small2">
    <w:name w:val="textsmall2"/>
    <w:basedOn w:val="DefaultParagraphFont"/>
    <w:rsid w:val="00966054"/>
    <w:rPr>
      <w:sz w:val="19"/>
      <w:szCs w:val="19"/>
    </w:rPr>
  </w:style>
  <w:style w:type="character" w:customStyle="1" w:styleId="textred1">
    <w:name w:val="textred1"/>
    <w:basedOn w:val="DefaultParagraphFont"/>
    <w:rsid w:val="00966054"/>
    <w:rPr>
      <w:color w:val="FF0000"/>
    </w:rPr>
  </w:style>
  <w:style w:type="paragraph" w:styleId="z-BottomofForm">
    <w:name w:val="HTML Bottom of Form"/>
    <w:basedOn w:val="Normal"/>
    <w:next w:val="Normal"/>
    <w:link w:val="z-BottomofFormChar"/>
    <w:hidden/>
    <w:uiPriority w:val="99"/>
    <w:semiHidden/>
    <w:unhideWhenUsed/>
    <w:rsid w:val="00966054"/>
    <w:pPr>
      <w:pBdr>
        <w:top w:val="single" w:sz="6" w:space="1" w:color="auto"/>
      </w:pBdr>
      <w:spacing w:after="0" w:line="240" w:lineRule="auto"/>
      <w:jc w:val="center"/>
    </w:pPr>
    <w:rPr>
      <w:rFonts w:ascii="Arial" w:eastAsia="Times New Roman" w:hAnsi="Arial" w:cs="Arial"/>
      <w:vanish/>
      <w:sz w:val="16"/>
      <w:szCs w:val="16"/>
    </w:rPr>
  </w:style>
  <w:style w:type="character" w:customStyle="1" w:styleId="z-BottomofFormChar">
    <w:name w:val="z-Bottom of Form Char"/>
    <w:basedOn w:val="DefaultParagraphFont"/>
    <w:link w:val="z-BottomofForm"/>
    <w:uiPriority w:val="99"/>
    <w:semiHidden/>
    <w:rsid w:val="00966054"/>
    <w:rPr>
      <w:rFonts w:ascii="Arial" w:eastAsia="Times New Roman" w:hAnsi="Arial" w:cs="Arial"/>
      <w:vanish/>
      <w:sz w:val="16"/>
      <w:szCs w:val="16"/>
    </w:rPr>
  </w:style>
  <w:style w:type="paragraph" w:styleId="BalloonText">
    <w:name w:val="Balloon Text"/>
    <w:basedOn w:val="Normal"/>
    <w:link w:val="BalloonTextChar"/>
    <w:uiPriority w:val="99"/>
    <w:semiHidden/>
    <w:unhideWhenUsed/>
    <w:rsid w:val="00966054"/>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966054"/>
    <w:rPr>
      <w:rFonts w:ascii="Tahoma" w:hAnsi="Tahoma" w:cs="Tahoma"/>
      <w:sz w:val="16"/>
      <w:szCs w:val="16"/>
    </w:rPr>
  </w:style>
  <w:style w:type="paragraph" w:styleId="Header">
    <w:name w:val="header"/>
    <w:basedOn w:val="Normal"/>
    <w:link w:val="HeaderChar"/>
    <w:uiPriority w:val="99"/>
    <w:unhideWhenUsed/>
    <w:rsid w:val="00966054"/>
    <w:pPr>
      <w:tabs>
        <w:tab w:val="center" w:pos="4680"/>
        <w:tab w:val="right" w:pos="9360"/>
      </w:tabs>
      <w:spacing w:after="0" w:line="240" w:lineRule="auto"/>
    </w:pPr>
  </w:style>
  <w:style w:type="character" w:customStyle="1" w:styleId="HeaderChar">
    <w:name w:val="Header Char"/>
    <w:basedOn w:val="DefaultParagraphFont"/>
    <w:link w:val="Header"/>
    <w:uiPriority w:val="99"/>
    <w:rsid w:val="00966054"/>
  </w:style>
  <w:style w:type="paragraph" w:styleId="Footer">
    <w:name w:val="footer"/>
    <w:basedOn w:val="Normal"/>
    <w:link w:val="FooterChar"/>
    <w:uiPriority w:val="99"/>
    <w:unhideWhenUsed/>
    <w:rsid w:val="00966054"/>
    <w:pPr>
      <w:tabs>
        <w:tab w:val="center" w:pos="4680"/>
        <w:tab w:val="right" w:pos="9360"/>
      </w:tabs>
      <w:spacing w:after="0" w:line="240" w:lineRule="auto"/>
    </w:pPr>
  </w:style>
  <w:style w:type="character" w:customStyle="1" w:styleId="FooterChar">
    <w:name w:val="Footer Char"/>
    <w:basedOn w:val="DefaultParagraphFont"/>
    <w:link w:val="Footer"/>
    <w:uiPriority w:val="99"/>
    <w:rsid w:val="00966054"/>
  </w:style>
  <w:style w:type="paragraph" w:customStyle="1" w:styleId="Normal2">
    <w:name w:val="Normal2"/>
    <w:basedOn w:val="Normal"/>
    <w:rsid w:val="008F0FA5"/>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olumn2">
    <w:name w:val="column2"/>
    <w:basedOn w:val="Normal"/>
    <w:rsid w:val="008F0FA5"/>
    <w:pPr>
      <w:spacing w:before="100" w:beforeAutospacing="1" w:after="100" w:afterAutospacing="1" w:line="240" w:lineRule="auto"/>
    </w:pPr>
    <w:rPr>
      <w:rFonts w:ascii="Times New Roman" w:eastAsia="Times New Roman" w:hAnsi="Times New Roman" w:cs="Times New Roman"/>
      <w:color w:val="808080"/>
      <w:sz w:val="24"/>
      <w:szCs w:val="24"/>
    </w:rPr>
  </w:style>
  <w:style w:type="table" w:styleId="TableGrid">
    <w:name w:val="Table Grid"/>
    <w:basedOn w:val="TableNormal"/>
    <w:uiPriority w:val="59"/>
    <w:rsid w:val="008149C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36142444">
      <w:bodyDiv w:val="1"/>
      <w:marLeft w:val="0"/>
      <w:marRight w:val="0"/>
      <w:marTop w:val="0"/>
      <w:marBottom w:val="0"/>
      <w:divBdr>
        <w:top w:val="none" w:sz="0" w:space="0" w:color="auto"/>
        <w:left w:val="none" w:sz="0" w:space="0" w:color="auto"/>
        <w:bottom w:val="none" w:sz="0" w:space="0" w:color="auto"/>
        <w:right w:val="none" w:sz="0" w:space="0" w:color="auto"/>
      </w:divBdr>
      <w:divsChild>
        <w:div w:id="1948584018">
          <w:marLeft w:val="0"/>
          <w:marRight w:val="0"/>
          <w:marTop w:val="0"/>
          <w:marBottom w:val="0"/>
          <w:divBdr>
            <w:top w:val="none" w:sz="0" w:space="0" w:color="auto"/>
            <w:left w:val="none" w:sz="0" w:space="0" w:color="auto"/>
            <w:bottom w:val="none" w:sz="0" w:space="0" w:color="auto"/>
            <w:right w:val="none" w:sz="0" w:space="0" w:color="auto"/>
          </w:divBdr>
        </w:div>
        <w:div w:id="1980763163">
          <w:marLeft w:val="0"/>
          <w:marRight w:val="0"/>
          <w:marTop w:val="0"/>
          <w:marBottom w:val="0"/>
          <w:divBdr>
            <w:top w:val="none" w:sz="0" w:space="0" w:color="auto"/>
            <w:left w:val="none" w:sz="0" w:space="0" w:color="auto"/>
            <w:bottom w:val="none" w:sz="0" w:space="0" w:color="auto"/>
            <w:right w:val="none" w:sz="0" w:space="0" w:color="auto"/>
          </w:divBdr>
          <w:divsChild>
            <w:div w:id="550772201">
              <w:marLeft w:val="0"/>
              <w:marRight w:val="0"/>
              <w:marTop w:val="0"/>
              <w:marBottom w:val="0"/>
              <w:divBdr>
                <w:top w:val="single" w:sz="6" w:space="0" w:color="000000"/>
                <w:left w:val="single" w:sz="6" w:space="0" w:color="000000"/>
                <w:bottom w:val="single" w:sz="6" w:space="0" w:color="000000"/>
                <w:right w:val="single" w:sz="6" w:space="0" w:color="000000"/>
              </w:divBdr>
            </w:div>
            <w:div w:id="271791391">
              <w:marLeft w:val="0"/>
              <w:marRight w:val="0"/>
              <w:marTop w:val="0"/>
              <w:marBottom w:val="0"/>
              <w:divBdr>
                <w:top w:val="single" w:sz="6" w:space="0" w:color="000000"/>
                <w:left w:val="single" w:sz="6" w:space="0" w:color="000000"/>
                <w:bottom w:val="single" w:sz="6" w:space="0" w:color="000000"/>
                <w:right w:val="single" w:sz="6" w:space="0" w:color="000000"/>
              </w:divBdr>
            </w:div>
            <w:div w:id="631404799">
              <w:marLeft w:val="0"/>
              <w:marRight w:val="0"/>
              <w:marTop w:val="0"/>
              <w:marBottom w:val="0"/>
              <w:divBdr>
                <w:top w:val="none" w:sz="0" w:space="0" w:color="auto"/>
                <w:left w:val="none" w:sz="0" w:space="0" w:color="auto"/>
                <w:bottom w:val="none" w:sz="0" w:space="0" w:color="auto"/>
                <w:right w:val="none" w:sz="0" w:space="0" w:color="auto"/>
              </w:divBdr>
            </w:div>
            <w:div w:id="754672285">
              <w:marLeft w:val="0"/>
              <w:marRight w:val="0"/>
              <w:marTop w:val="0"/>
              <w:marBottom w:val="0"/>
              <w:divBdr>
                <w:top w:val="none" w:sz="0" w:space="0" w:color="auto"/>
                <w:left w:val="none" w:sz="0" w:space="0" w:color="auto"/>
                <w:bottom w:val="none" w:sz="0" w:space="0" w:color="auto"/>
                <w:right w:val="none" w:sz="0" w:space="0" w:color="auto"/>
              </w:divBdr>
            </w:div>
            <w:div w:id="396128874">
              <w:marLeft w:val="0"/>
              <w:marRight w:val="0"/>
              <w:marTop w:val="0"/>
              <w:marBottom w:val="0"/>
              <w:divBdr>
                <w:top w:val="none" w:sz="0" w:space="0" w:color="auto"/>
                <w:left w:val="none" w:sz="0" w:space="0" w:color="auto"/>
                <w:bottom w:val="none" w:sz="0" w:space="0" w:color="auto"/>
                <w:right w:val="none" w:sz="0" w:space="0" w:color="auto"/>
              </w:divBdr>
            </w:div>
            <w:div w:id="1403867822">
              <w:marLeft w:val="0"/>
              <w:marRight w:val="0"/>
              <w:marTop w:val="0"/>
              <w:marBottom w:val="0"/>
              <w:divBdr>
                <w:top w:val="none" w:sz="0" w:space="0" w:color="auto"/>
                <w:left w:val="none" w:sz="0" w:space="0" w:color="auto"/>
                <w:bottom w:val="none" w:sz="0" w:space="0" w:color="auto"/>
                <w:right w:val="none" w:sz="0" w:space="0" w:color="auto"/>
              </w:divBdr>
            </w:div>
            <w:div w:id="1410538281">
              <w:marLeft w:val="0"/>
              <w:marRight w:val="0"/>
              <w:marTop w:val="0"/>
              <w:marBottom w:val="0"/>
              <w:divBdr>
                <w:top w:val="none" w:sz="0" w:space="0" w:color="auto"/>
                <w:left w:val="none" w:sz="0" w:space="0" w:color="auto"/>
                <w:bottom w:val="none" w:sz="0" w:space="0" w:color="auto"/>
                <w:right w:val="none" w:sz="0" w:space="0" w:color="auto"/>
              </w:divBdr>
            </w:div>
            <w:div w:id="352878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62393328">
      <w:bodyDiv w:val="1"/>
      <w:marLeft w:val="0"/>
      <w:marRight w:val="0"/>
      <w:marTop w:val="0"/>
      <w:marBottom w:val="0"/>
      <w:divBdr>
        <w:top w:val="none" w:sz="0" w:space="0" w:color="auto"/>
        <w:left w:val="none" w:sz="0" w:space="0" w:color="auto"/>
        <w:bottom w:val="none" w:sz="0" w:space="0" w:color="auto"/>
        <w:right w:val="none" w:sz="0" w:space="0" w:color="auto"/>
      </w:divBdr>
      <w:divsChild>
        <w:div w:id="1658847716">
          <w:marLeft w:val="0"/>
          <w:marRight w:val="0"/>
          <w:marTop w:val="0"/>
          <w:marBottom w:val="0"/>
          <w:divBdr>
            <w:top w:val="none" w:sz="0" w:space="0" w:color="auto"/>
            <w:left w:val="none" w:sz="0" w:space="0" w:color="auto"/>
            <w:bottom w:val="none" w:sz="0" w:space="0" w:color="auto"/>
            <w:right w:val="none" w:sz="0" w:space="0" w:color="auto"/>
          </w:divBdr>
          <w:divsChild>
            <w:div w:id="1727533816">
              <w:marLeft w:val="0"/>
              <w:marRight w:val="0"/>
              <w:marTop w:val="0"/>
              <w:marBottom w:val="0"/>
              <w:divBdr>
                <w:top w:val="single" w:sz="6" w:space="0" w:color="000000"/>
                <w:left w:val="single" w:sz="6" w:space="0" w:color="000000"/>
                <w:bottom w:val="single" w:sz="6" w:space="0" w:color="000000"/>
                <w:right w:val="single" w:sz="6" w:space="0" w:color="000000"/>
              </w:divBdr>
            </w:div>
            <w:div w:id="2041277555">
              <w:marLeft w:val="0"/>
              <w:marRight w:val="0"/>
              <w:marTop w:val="0"/>
              <w:marBottom w:val="0"/>
              <w:divBdr>
                <w:top w:val="single" w:sz="6" w:space="0" w:color="000000"/>
                <w:left w:val="single" w:sz="6" w:space="0" w:color="000000"/>
                <w:bottom w:val="single" w:sz="6" w:space="0" w:color="000000"/>
                <w:right w:val="single" w:sz="6" w:space="0" w:color="000000"/>
              </w:divBdr>
            </w:div>
            <w:div w:id="1907884372">
              <w:marLeft w:val="0"/>
              <w:marRight w:val="0"/>
              <w:marTop w:val="0"/>
              <w:marBottom w:val="0"/>
              <w:divBdr>
                <w:top w:val="none" w:sz="0" w:space="0" w:color="auto"/>
                <w:left w:val="none" w:sz="0" w:space="0" w:color="auto"/>
                <w:bottom w:val="none" w:sz="0" w:space="0" w:color="auto"/>
                <w:right w:val="none" w:sz="0" w:space="0" w:color="auto"/>
              </w:divBdr>
            </w:div>
            <w:div w:id="1193491128">
              <w:marLeft w:val="0"/>
              <w:marRight w:val="0"/>
              <w:marTop w:val="0"/>
              <w:marBottom w:val="0"/>
              <w:divBdr>
                <w:top w:val="none" w:sz="0" w:space="0" w:color="auto"/>
                <w:left w:val="none" w:sz="0" w:space="0" w:color="auto"/>
                <w:bottom w:val="none" w:sz="0" w:space="0" w:color="auto"/>
                <w:right w:val="none" w:sz="0" w:space="0" w:color="auto"/>
              </w:divBdr>
            </w:div>
            <w:div w:id="1558393425">
              <w:marLeft w:val="0"/>
              <w:marRight w:val="0"/>
              <w:marTop w:val="0"/>
              <w:marBottom w:val="0"/>
              <w:divBdr>
                <w:top w:val="none" w:sz="0" w:space="0" w:color="auto"/>
                <w:left w:val="none" w:sz="0" w:space="0" w:color="auto"/>
                <w:bottom w:val="none" w:sz="0" w:space="0" w:color="auto"/>
                <w:right w:val="none" w:sz="0" w:space="0" w:color="auto"/>
              </w:divBdr>
            </w:div>
            <w:div w:id="1276719162">
              <w:marLeft w:val="0"/>
              <w:marRight w:val="0"/>
              <w:marTop w:val="0"/>
              <w:marBottom w:val="0"/>
              <w:divBdr>
                <w:top w:val="none" w:sz="0" w:space="0" w:color="auto"/>
                <w:left w:val="none" w:sz="0" w:space="0" w:color="auto"/>
                <w:bottom w:val="none" w:sz="0" w:space="0" w:color="auto"/>
                <w:right w:val="none" w:sz="0" w:space="0" w:color="auto"/>
              </w:divBdr>
            </w:div>
            <w:div w:id="1686443810">
              <w:marLeft w:val="0"/>
              <w:marRight w:val="0"/>
              <w:marTop w:val="0"/>
              <w:marBottom w:val="0"/>
              <w:divBdr>
                <w:top w:val="none" w:sz="0" w:space="0" w:color="auto"/>
                <w:left w:val="none" w:sz="0" w:space="0" w:color="auto"/>
                <w:bottom w:val="none" w:sz="0" w:space="0" w:color="auto"/>
                <w:right w:val="none" w:sz="0" w:space="0" w:color="auto"/>
              </w:divBdr>
            </w:div>
            <w:div w:id="13349177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21.wmf"/><Relationship Id="rId21" Type="http://schemas.openxmlformats.org/officeDocument/2006/relationships/control" Target="activeX/activeX10.xml"/><Relationship Id="rId42" Type="http://schemas.openxmlformats.org/officeDocument/2006/relationships/control" Target="activeX/activeX27.xml"/><Relationship Id="rId63" Type="http://schemas.openxmlformats.org/officeDocument/2006/relationships/control" Target="activeX/activeX40.xml"/><Relationship Id="rId84" Type="http://schemas.openxmlformats.org/officeDocument/2006/relationships/control" Target="activeX/activeX58.xml"/><Relationship Id="rId138" Type="http://schemas.openxmlformats.org/officeDocument/2006/relationships/image" Target="media/image25.wmf"/><Relationship Id="rId107" Type="http://schemas.openxmlformats.org/officeDocument/2006/relationships/image" Target="media/image20.wmf"/><Relationship Id="rId11" Type="http://schemas.openxmlformats.org/officeDocument/2006/relationships/control" Target="activeX/activeX2.xml"/><Relationship Id="rId32" Type="http://schemas.openxmlformats.org/officeDocument/2006/relationships/control" Target="activeX/activeX20.xml"/><Relationship Id="rId53" Type="http://schemas.openxmlformats.org/officeDocument/2006/relationships/image" Target="media/image13.wmf"/><Relationship Id="rId74" Type="http://schemas.openxmlformats.org/officeDocument/2006/relationships/control" Target="activeX/activeX49.xml"/><Relationship Id="rId128" Type="http://schemas.openxmlformats.org/officeDocument/2006/relationships/image" Target="media/image24.wmf"/><Relationship Id="rId149" Type="http://schemas.openxmlformats.org/officeDocument/2006/relationships/footer" Target="footer1.xml"/><Relationship Id="rId5" Type="http://schemas.openxmlformats.org/officeDocument/2006/relationships/webSettings" Target="webSettings.xml"/><Relationship Id="rId95" Type="http://schemas.openxmlformats.org/officeDocument/2006/relationships/image" Target="media/image18.wmf"/><Relationship Id="rId22" Type="http://schemas.openxmlformats.org/officeDocument/2006/relationships/image" Target="media/image5.wmf"/><Relationship Id="rId27" Type="http://schemas.openxmlformats.org/officeDocument/2006/relationships/control" Target="activeX/activeX15.xml"/><Relationship Id="rId43" Type="http://schemas.openxmlformats.org/officeDocument/2006/relationships/control" Target="activeX/activeX28.xml"/><Relationship Id="rId48" Type="http://schemas.openxmlformats.org/officeDocument/2006/relationships/control" Target="activeX/activeX31.xml"/><Relationship Id="rId64" Type="http://schemas.openxmlformats.org/officeDocument/2006/relationships/image" Target="media/image15.wmf"/><Relationship Id="rId69" Type="http://schemas.openxmlformats.org/officeDocument/2006/relationships/control" Target="activeX/activeX44.xml"/><Relationship Id="rId113" Type="http://schemas.openxmlformats.org/officeDocument/2006/relationships/control" Target="activeX/activeX84.xml"/><Relationship Id="rId118" Type="http://schemas.openxmlformats.org/officeDocument/2006/relationships/control" Target="activeX/activeX88.xml"/><Relationship Id="rId134" Type="http://schemas.openxmlformats.org/officeDocument/2006/relationships/control" Target="activeX/activeX101.xml"/><Relationship Id="rId139" Type="http://schemas.openxmlformats.org/officeDocument/2006/relationships/control" Target="activeX/activeX105.xml"/><Relationship Id="rId80" Type="http://schemas.openxmlformats.org/officeDocument/2006/relationships/control" Target="activeX/activeX54.xml"/><Relationship Id="rId85" Type="http://schemas.openxmlformats.org/officeDocument/2006/relationships/control" Target="activeX/activeX59.xml"/><Relationship Id="rId150" Type="http://schemas.openxmlformats.org/officeDocument/2006/relationships/fontTable" Target="fontTable.xml"/><Relationship Id="rId155" Type="http://schemas.openxmlformats.org/officeDocument/2006/relationships/customXml" Target="../customXml/item4.xml"/><Relationship Id="rId12" Type="http://schemas.openxmlformats.org/officeDocument/2006/relationships/image" Target="media/image3.wmf"/><Relationship Id="rId17" Type="http://schemas.openxmlformats.org/officeDocument/2006/relationships/control" Target="activeX/activeX7.xml"/><Relationship Id="rId33" Type="http://schemas.openxmlformats.org/officeDocument/2006/relationships/image" Target="media/image6.wmf"/><Relationship Id="rId38" Type="http://schemas.openxmlformats.org/officeDocument/2006/relationships/control" Target="activeX/activeX24.xml"/><Relationship Id="rId59" Type="http://schemas.openxmlformats.org/officeDocument/2006/relationships/image" Target="media/image14.wmf"/><Relationship Id="rId103" Type="http://schemas.openxmlformats.org/officeDocument/2006/relationships/control" Target="activeX/activeX76.xml"/><Relationship Id="rId108" Type="http://schemas.openxmlformats.org/officeDocument/2006/relationships/control" Target="activeX/activeX79.xml"/><Relationship Id="rId124" Type="http://schemas.openxmlformats.org/officeDocument/2006/relationships/control" Target="activeX/activeX93.xml"/><Relationship Id="rId129" Type="http://schemas.openxmlformats.org/officeDocument/2006/relationships/control" Target="activeX/activeX96.xml"/><Relationship Id="rId54" Type="http://schemas.openxmlformats.org/officeDocument/2006/relationships/control" Target="activeX/activeX32.xml"/><Relationship Id="rId70" Type="http://schemas.openxmlformats.org/officeDocument/2006/relationships/control" Target="activeX/activeX45.xml"/><Relationship Id="rId75" Type="http://schemas.openxmlformats.org/officeDocument/2006/relationships/control" Target="activeX/activeX50.xml"/><Relationship Id="rId91" Type="http://schemas.openxmlformats.org/officeDocument/2006/relationships/control" Target="activeX/activeX65.xml"/><Relationship Id="rId96" Type="http://schemas.openxmlformats.org/officeDocument/2006/relationships/control" Target="activeX/activeX69.xml"/><Relationship Id="rId140" Type="http://schemas.openxmlformats.org/officeDocument/2006/relationships/control" Target="activeX/activeX106.xml"/><Relationship Id="rId145" Type="http://schemas.openxmlformats.org/officeDocument/2006/relationships/control" Target="activeX/activeX111.xml"/><Relationship Id="rId1" Type="http://schemas.openxmlformats.org/officeDocument/2006/relationships/numbering" Target="numbering.xml"/><Relationship Id="rId6" Type="http://schemas.openxmlformats.org/officeDocument/2006/relationships/footnotes" Target="footnotes.xml"/><Relationship Id="rId23" Type="http://schemas.openxmlformats.org/officeDocument/2006/relationships/control" Target="activeX/activeX11.xml"/><Relationship Id="rId28" Type="http://schemas.openxmlformats.org/officeDocument/2006/relationships/control" Target="activeX/activeX16.xml"/><Relationship Id="rId49" Type="http://schemas.openxmlformats.org/officeDocument/2006/relationships/image" Target="media/image11.emf"/><Relationship Id="rId114" Type="http://schemas.openxmlformats.org/officeDocument/2006/relationships/control" Target="activeX/activeX85.xml"/><Relationship Id="rId119" Type="http://schemas.openxmlformats.org/officeDocument/2006/relationships/image" Target="media/image22.wmf"/><Relationship Id="rId44" Type="http://schemas.openxmlformats.org/officeDocument/2006/relationships/control" Target="activeX/activeX29.xml"/><Relationship Id="rId60" Type="http://schemas.openxmlformats.org/officeDocument/2006/relationships/control" Target="activeX/activeX37.xml"/><Relationship Id="rId65" Type="http://schemas.openxmlformats.org/officeDocument/2006/relationships/control" Target="activeX/activeX41.xml"/><Relationship Id="rId81" Type="http://schemas.openxmlformats.org/officeDocument/2006/relationships/control" Target="activeX/activeX55.xml"/><Relationship Id="rId86" Type="http://schemas.openxmlformats.org/officeDocument/2006/relationships/control" Target="activeX/activeX60.xml"/><Relationship Id="rId130" Type="http://schemas.openxmlformats.org/officeDocument/2006/relationships/control" Target="activeX/activeX97.xml"/><Relationship Id="rId135" Type="http://schemas.openxmlformats.org/officeDocument/2006/relationships/control" Target="activeX/activeX102.xml"/><Relationship Id="rId151" Type="http://schemas.openxmlformats.org/officeDocument/2006/relationships/theme" Target="theme/theme1.xml"/><Relationship Id="rId13" Type="http://schemas.openxmlformats.org/officeDocument/2006/relationships/control" Target="activeX/activeX3.xml"/><Relationship Id="rId18" Type="http://schemas.openxmlformats.org/officeDocument/2006/relationships/image" Target="media/image4.wmf"/><Relationship Id="rId39" Type="http://schemas.openxmlformats.org/officeDocument/2006/relationships/image" Target="media/image8.wmf"/><Relationship Id="rId109" Type="http://schemas.openxmlformats.org/officeDocument/2006/relationships/control" Target="activeX/activeX80.xml"/><Relationship Id="rId34" Type="http://schemas.openxmlformats.org/officeDocument/2006/relationships/control" Target="activeX/activeX21.xml"/><Relationship Id="rId50" Type="http://schemas.openxmlformats.org/officeDocument/2006/relationships/oleObject" Target="embeddings/Microsoft_Excel_97-2003_Worksheet1.xls"/><Relationship Id="rId55" Type="http://schemas.openxmlformats.org/officeDocument/2006/relationships/control" Target="activeX/activeX33.xml"/><Relationship Id="rId76" Type="http://schemas.openxmlformats.org/officeDocument/2006/relationships/control" Target="activeX/activeX51.xml"/><Relationship Id="rId97" Type="http://schemas.openxmlformats.org/officeDocument/2006/relationships/control" Target="activeX/activeX70.xml"/><Relationship Id="rId104" Type="http://schemas.openxmlformats.org/officeDocument/2006/relationships/control" Target="activeX/activeX77.xml"/><Relationship Id="rId120" Type="http://schemas.openxmlformats.org/officeDocument/2006/relationships/control" Target="activeX/activeX89.xml"/><Relationship Id="rId125" Type="http://schemas.openxmlformats.org/officeDocument/2006/relationships/control" Target="activeX/activeX94.xml"/><Relationship Id="rId141" Type="http://schemas.openxmlformats.org/officeDocument/2006/relationships/control" Target="activeX/activeX107.xml"/><Relationship Id="rId146" Type="http://schemas.openxmlformats.org/officeDocument/2006/relationships/image" Target="media/image26.wmf"/><Relationship Id="rId7" Type="http://schemas.openxmlformats.org/officeDocument/2006/relationships/endnotes" Target="endnotes.xml"/><Relationship Id="rId71" Type="http://schemas.openxmlformats.org/officeDocument/2006/relationships/control" Target="activeX/activeX46.xml"/><Relationship Id="rId92" Type="http://schemas.openxmlformats.org/officeDocument/2006/relationships/control" Target="activeX/activeX66.xml"/><Relationship Id="rId2" Type="http://schemas.openxmlformats.org/officeDocument/2006/relationships/styles" Target="styles.xml"/><Relationship Id="rId29" Type="http://schemas.openxmlformats.org/officeDocument/2006/relationships/control" Target="activeX/activeX17.xml"/><Relationship Id="rId24" Type="http://schemas.openxmlformats.org/officeDocument/2006/relationships/control" Target="activeX/activeX12.xml"/><Relationship Id="rId40" Type="http://schemas.openxmlformats.org/officeDocument/2006/relationships/control" Target="activeX/activeX25.xml"/><Relationship Id="rId45" Type="http://schemas.openxmlformats.org/officeDocument/2006/relationships/image" Target="media/image9.wmf"/><Relationship Id="rId66" Type="http://schemas.openxmlformats.org/officeDocument/2006/relationships/image" Target="media/image16.wmf"/><Relationship Id="rId87" Type="http://schemas.openxmlformats.org/officeDocument/2006/relationships/control" Target="activeX/activeX61.xml"/><Relationship Id="rId110" Type="http://schemas.openxmlformats.org/officeDocument/2006/relationships/control" Target="activeX/activeX81.xml"/><Relationship Id="rId115" Type="http://schemas.openxmlformats.org/officeDocument/2006/relationships/control" Target="activeX/activeX86.xml"/><Relationship Id="rId131" Type="http://schemas.openxmlformats.org/officeDocument/2006/relationships/control" Target="activeX/activeX98.xml"/><Relationship Id="rId136" Type="http://schemas.openxmlformats.org/officeDocument/2006/relationships/control" Target="activeX/activeX103.xml"/><Relationship Id="rId61" Type="http://schemas.openxmlformats.org/officeDocument/2006/relationships/control" Target="activeX/activeX38.xml"/><Relationship Id="rId82" Type="http://schemas.openxmlformats.org/officeDocument/2006/relationships/control" Target="activeX/activeX56.xml"/><Relationship Id="rId152" Type="http://schemas.openxmlformats.org/officeDocument/2006/relationships/customXml" Target="../customXml/item1.xml"/><Relationship Id="rId19" Type="http://schemas.openxmlformats.org/officeDocument/2006/relationships/control" Target="activeX/activeX8.xml"/><Relationship Id="rId14" Type="http://schemas.openxmlformats.org/officeDocument/2006/relationships/control" Target="activeX/activeX4.xml"/><Relationship Id="rId30" Type="http://schemas.openxmlformats.org/officeDocument/2006/relationships/control" Target="activeX/activeX18.xml"/><Relationship Id="rId35" Type="http://schemas.openxmlformats.org/officeDocument/2006/relationships/image" Target="media/image7.gif"/><Relationship Id="rId56" Type="http://schemas.openxmlformats.org/officeDocument/2006/relationships/control" Target="activeX/activeX34.xml"/><Relationship Id="rId77" Type="http://schemas.openxmlformats.org/officeDocument/2006/relationships/image" Target="media/image17.wmf"/><Relationship Id="rId100" Type="http://schemas.openxmlformats.org/officeDocument/2006/relationships/control" Target="activeX/activeX73.xml"/><Relationship Id="rId105" Type="http://schemas.openxmlformats.org/officeDocument/2006/relationships/image" Target="media/image19.wmf"/><Relationship Id="rId126" Type="http://schemas.openxmlformats.org/officeDocument/2006/relationships/image" Target="media/image23.wmf"/><Relationship Id="rId147" Type="http://schemas.openxmlformats.org/officeDocument/2006/relationships/control" Target="activeX/activeX112.xml"/><Relationship Id="rId8" Type="http://schemas.openxmlformats.org/officeDocument/2006/relationships/image" Target="media/image1.wmf"/><Relationship Id="rId51" Type="http://schemas.openxmlformats.org/officeDocument/2006/relationships/image" Target="media/image12.emf"/><Relationship Id="rId72" Type="http://schemas.openxmlformats.org/officeDocument/2006/relationships/control" Target="activeX/activeX47.xml"/><Relationship Id="rId93" Type="http://schemas.openxmlformats.org/officeDocument/2006/relationships/control" Target="activeX/activeX67.xml"/><Relationship Id="rId98" Type="http://schemas.openxmlformats.org/officeDocument/2006/relationships/control" Target="activeX/activeX71.xml"/><Relationship Id="rId121" Type="http://schemas.openxmlformats.org/officeDocument/2006/relationships/control" Target="activeX/activeX90.xml"/><Relationship Id="rId142" Type="http://schemas.openxmlformats.org/officeDocument/2006/relationships/control" Target="activeX/activeX108.xml"/><Relationship Id="rId3" Type="http://schemas.microsoft.com/office/2007/relationships/stylesWithEffects" Target="stylesWithEffects.xml"/><Relationship Id="rId25" Type="http://schemas.openxmlformats.org/officeDocument/2006/relationships/control" Target="activeX/activeX13.xml"/><Relationship Id="rId46" Type="http://schemas.openxmlformats.org/officeDocument/2006/relationships/control" Target="activeX/activeX30.xml"/><Relationship Id="rId67" Type="http://schemas.openxmlformats.org/officeDocument/2006/relationships/control" Target="activeX/activeX42.xml"/><Relationship Id="rId116" Type="http://schemas.openxmlformats.org/officeDocument/2006/relationships/control" Target="activeX/activeX87.xml"/><Relationship Id="rId137" Type="http://schemas.openxmlformats.org/officeDocument/2006/relationships/control" Target="activeX/activeX104.xml"/><Relationship Id="rId20" Type="http://schemas.openxmlformats.org/officeDocument/2006/relationships/control" Target="activeX/activeX9.xml"/><Relationship Id="rId41" Type="http://schemas.openxmlformats.org/officeDocument/2006/relationships/control" Target="activeX/activeX26.xml"/><Relationship Id="rId62" Type="http://schemas.openxmlformats.org/officeDocument/2006/relationships/control" Target="activeX/activeX39.xml"/><Relationship Id="rId83" Type="http://schemas.openxmlformats.org/officeDocument/2006/relationships/control" Target="activeX/activeX57.xml"/><Relationship Id="rId88" Type="http://schemas.openxmlformats.org/officeDocument/2006/relationships/control" Target="activeX/activeX62.xml"/><Relationship Id="rId111" Type="http://schemas.openxmlformats.org/officeDocument/2006/relationships/control" Target="activeX/activeX82.xml"/><Relationship Id="rId132" Type="http://schemas.openxmlformats.org/officeDocument/2006/relationships/control" Target="activeX/activeX99.xml"/><Relationship Id="rId153" Type="http://schemas.openxmlformats.org/officeDocument/2006/relationships/customXml" Target="../customXml/item2.xml"/><Relationship Id="rId15" Type="http://schemas.openxmlformats.org/officeDocument/2006/relationships/control" Target="activeX/activeX5.xml"/><Relationship Id="rId36" Type="http://schemas.openxmlformats.org/officeDocument/2006/relationships/control" Target="activeX/activeX22.xml"/><Relationship Id="rId57" Type="http://schemas.openxmlformats.org/officeDocument/2006/relationships/control" Target="activeX/activeX35.xml"/><Relationship Id="rId106" Type="http://schemas.openxmlformats.org/officeDocument/2006/relationships/control" Target="activeX/activeX78.xml"/><Relationship Id="rId127" Type="http://schemas.openxmlformats.org/officeDocument/2006/relationships/control" Target="activeX/activeX95.xml"/><Relationship Id="rId10" Type="http://schemas.openxmlformats.org/officeDocument/2006/relationships/image" Target="media/image2.wmf"/><Relationship Id="rId31" Type="http://schemas.openxmlformats.org/officeDocument/2006/relationships/control" Target="activeX/activeX19.xml"/><Relationship Id="rId52" Type="http://schemas.openxmlformats.org/officeDocument/2006/relationships/package" Target="embeddings/Microsoft_Word_Document1.docx"/><Relationship Id="rId73" Type="http://schemas.openxmlformats.org/officeDocument/2006/relationships/control" Target="activeX/activeX48.xml"/><Relationship Id="rId78" Type="http://schemas.openxmlformats.org/officeDocument/2006/relationships/control" Target="activeX/activeX52.xml"/><Relationship Id="rId94" Type="http://schemas.openxmlformats.org/officeDocument/2006/relationships/control" Target="activeX/activeX68.xml"/><Relationship Id="rId99" Type="http://schemas.openxmlformats.org/officeDocument/2006/relationships/control" Target="activeX/activeX72.xml"/><Relationship Id="rId101" Type="http://schemas.openxmlformats.org/officeDocument/2006/relationships/control" Target="activeX/activeX74.xml"/><Relationship Id="rId122" Type="http://schemas.openxmlformats.org/officeDocument/2006/relationships/control" Target="activeX/activeX91.xml"/><Relationship Id="rId143" Type="http://schemas.openxmlformats.org/officeDocument/2006/relationships/control" Target="activeX/activeX109.xml"/><Relationship Id="rId148" Type="http://schemas.openxmlformats.org/officeDocument/2006/relationships/header" Target="header1.xml"/><Relationship Id="rId4" Type="http://schemas.openxmlformats.org/officeDocument/2006/relationships/settings" Target="settings.xml"/><Relationship Id="rId9" Type="http://schemas.openxmlformats.org/officeDocument/2006/relationships/control" Target="activeX/activeX1.xml"/><Relationship Id="rId26" Type="http://schemas.openxmlformats.org/officeDocument/2006/relationships/control" Target="activeX/activeX14.xml"/><Relationship Id="rId47" Type="http://schemas.openxmlformats.org/officeDocument/2006/relationships/image" Target="media/image10.wmf"/><Relationship Id="rId68" Type="http://schemas.openxmlformats.org/officeDocument/2006/relationships/control" Target="activeX/activeX43.xml"/><Relationship Id="rId89" Type="http://schemas.openxmlformats.org/officeDocument/2006/relationships/control" Target="activeX/activeX63.xml"/><Relationship Id="rId112" Type="http://schemas.openxmlformats.org/officeDocument/2006/relationships/control" Target="activeX/activeX83.xml"/><Relationship Id="rId133" Type="http://schemas.openxmlformats.org/officeDocument/2006/relationships/control" Target="activeX/activeX100.xml"/><Relationship Id="rId154" Type="http://schemas.openxmlformats.org/officeDocument/2006/relationships/customXml" Target="../customXml/item3.xml"/><Relationship Id="rId16" Type="http://schemas.openxmlformats.org/officeDocument/2006/relationships/control" Target="activeX/activeX6.xml"/><Relationship Id="rId37" Type="http://schemas.openxmlformats.org/officeDocument/2006/relationships/control" Target="activeX/activeX23.xml"/><Relationship Id="rId58" Type="http://schemas.openxmlformats.org/officeDocument/2006/relationships/control" Target="activeX/activeX36.xml"/><Relationship Id="rId79" Type="http://schemas.openxmlformats.org/officeDocument/2006/relationships/control" Target="activeX/activeX53.xml"/><Relationship Id="rId102" Type="http://schemas.openxmlformats.org/officeDocument/2006/relationships/control" Target="activeX/activeX75.xml"/><Relationship Id="rId123" Type="http://schemas.openxmlformats.org/officeDocument/2006/relationships/control" Target="activeX/activeX92.xml"/><Relationship Id="rId144" Type="http://schemas.openxmlformats.org/officeDocument/2006/relationships/control" Target="activeX/activeX110.xml"/><Relationship Id="rId90" Type="http://schemas.openxmlformats.org/officeDocument/2006/relationships/control" Target="activeX/activeX64.xml"/></Relationships>
</file>

<file path=word/activeX/_rels/activeX1.xml.rels><?xml version="1.0" encoding="UTF-8" standalone="yes"?>
<Relationships xmlns="http://schemas.openxmlformats.org/package/2006/relationships"><Relationship Id="rId1" Type="http://schemas.microsoft.com/office/2006/relationships/activeXControlBinary" Target="activeX1.bin"/></Relationships>
</file>

<file path=word/activeX/_rels/activeX2.xml.rels><?xml version="1.0" encoding="UTF-8" standalone="yes"?>
<Relationships xmlns="http://schemas.openxmlformats.org/package/2006/relationships"><Relationship Id="rId1" Type="http://schemas.microsoft.com/office/2006/relationships/activeXControlBinary" Target="activeX2.bin"/></Relationships>
</file>

<file path=word/activeX/_rels/activeX3.xml.rels><?xml version="1.0" encoding="UTF-8" standalone="yes"?>
<Relationships xmlns="http://schemas.openxmlformats.org/package/2006/relationships"><Relationship Id="rId1" Type="http://schemas.microsoft.com/office/2006/relationships/activeXControlBinary" Target="activeX3.bin"/></Relationships>
</file>

<file path=word/activeX/_rels/activeX4.xml.rels><?xml version="1.0" encoding="UTF-8" standalone="yes"?>
<Relationships xmlns="http://schemas.openxmlformats.org/package/2006/relationships"><Relationship Id="rId1" Type="http://schemas.microsoft.com/office/2006/relationships/activeXControlBinary" Target="activeX4.bin"/></Relationships>
</file>

<file path=word/activeX/_rels/activeX5.xml.rels><?xml version="1.0" encoding="UTF-8" standalone="yes"?>
<Relationships xmlns="http://schemas.openxmlformats.org/package/2006/relationships"><Relationship Id="rId1" Type="http://schemas.microsoft.com/office/2006/relationships/activeXControlBinary" Target="activeX5.bin"/></Relationships>
</file>

<file path=word/activeX/_rels/activeX6.xml.rels><?xml version="1.0" encoding="UTF-8" standalone="yes"?>
<Relationships xmlns="http://schemas.openxmlformats.org/package/2006/relationships"><Relationship Id="rId1" Type="http://schemas.microsoft.com/office/2006/relationships/activeXControlBinary" Target="activeX6.bin"/></Relationships>
</file>

<file path=word/activeX/_rels/activeX7.xml.rels><?xml version="1.0" encoding="UTF-8" standalone="yes"?>
<Relationships xmlns="http://schemas.openxmlformats.org/package/2006/relationships"><Relationship Id="rId1" Type="http://schemas.microsoft.com/office/2006/relationships/activeXControlBinary" Target="activeX7.bin"/></Relationships>
</file>

<file path=word/activeX/_rels/activeX8.xml.rels><?xml version="1.0" encoding="UTF-8" standalone="yes"?>
<Relationships xmlns="http://schemas.openxmlformats.org/package/2006/relationships"><Relationship Id="rId1" Type="http://schemas.microsoft.com/office/2006/relationships/activeXControlBinary" Target="activeX8.bin"/></Relationships>
</file>

<file path=word/activeX/_rels/activeX9.xml.rels><?xml version="1.0" encoding="UTF-8" standalone="yes"?>
<Relationships xmlns="http://schemas.openxmlformats.org/package/2006/relationships"><Relationship Id="rId1" Type="http://schemas.microsoft.com/office/2006/relationships/activeXControlBinary" Target="activeX9.bin"/></Relationships>
</file>

<file path=word/activeX/_rels/activeX10.xml.rels><?xml version="1.0" encoding="UTF-8" standalone="yes"?>
<Relationships xmlns="http://schemas.openxmlformats.org/package/2006/relationships"><Relationship Id="rId1" Type="http://schemas.microsoft.com/office/2006/relationships/activeXControlBinary" Target="activeX10.bin"/></Relationships>
</file>

<file path=word/activeX/_rels/activeX11.xml.rels><?xml version="1.0" encoding="UTF-8" standalone="yes"?>
<Relationships xmlns="http://schemas.openxmlformats.org/package/2006/relationships"><Relationship Id="rId1" Type="http://schemas.microsoft.com/office/2006/relationships/activeXControlBinary" Target="activeX11.bin"/></Relationships>
</file>

<file path=word/activeX/_rels/activeX12.xml.rels><?xml version="1.0" encoding="UTF-8" standalone="yes"?>
<Relationships xmlns="http://schemas.openxmlformats.org/package/2006/relationships"><Relationship Id="rId1" Type="http://schemas.microsoft.com/office/2006/relationships/activeXControlBinary" Target="activeX12.bin"/></Relationships>
</file>

<file path=word/activeX/_rels/activeX13.xml.rels><?xml version="1.0" encoding="UTF-8" standalone="yes"?>
<Relationships xmlns="http://schemas.openxmlformats.org/package/2006/relationships"><Relationship Id="rId1" Type="http://schemas.microsoft.com/office/2006/relationships/activeXControlBinary" Target="activeX13.bin"/></Relationships>
</file>

<file path=word/activeX/_rels/activeX14.xml.rels><?xml version="1.0" encoding="UTF-8" standalone="yes"?>
<Relationships xmlns="http://schemas.openxmlformats.org/package/2006/relationships"><Relationship Id="rId1" Type="http://schemas.microsoft.com/office/2006/relationships/activeXControlBinary" Target="activeX14.bin"/></Relationships>
</file>

<file path=word/activeX/_rels/activeX15.xml.rels><?xml version="1.0" encoding="UTF-8" standalone="yes"?>
<Relationships xmlns="http://schemas.openxmlformats.org/package/2006/relationships"><Relationship Id="rId1" Type="http://schemas.microsoft.com/office/2006/relationships/activeXControlBinary" Target="activeX15.bin"/></Relationships>
</file>

<file path=word/activeX/_rels/activeX16.xml.rels><?xml version="1.0" encoding="UTF-8" standalone="yes"?>
<Relationships xmlns="http://schemas.openxmlformats.org/package/2006/relationships"><Relationship Id="rId1" Type="http://schemas.microsoft.com/office/2006/relationships/activeXControlBinary" Target="activeX16.bin"/></Relationships>
</file>

<file path=word/activeX/_rels/activeX17.xml.rels><?xml version="1.0" encoding="UTF-8" standalone="yes"?>
<Relationships xmlns="http://schemas.openxmlformats.org/package/2006/relationships"><Relationship Id="rId1" Type="http://schemas.microsoft.com/office/2006/relationships/activeXControlBinary" Target="activeX17.bin"/></Relationships>
</file>

<file path=word/activeX/_rels/activeX18.xml.rels><?xml version="1.0" encoding="UTF-8" standalone="yes"?>
<Relationships xmlns="http://schemas.openxmlformats.org/package/2006/relationships"><Relationship Id="rId1" Type="http://schemas.microsoft.com/office/2006/relationships/activeXControlBinary" Target="activeX18.bin"/></Relationships>
</file>

<file path=word/activeX/_rels/activeX19.xml.rels><?xml version="1.0" encoding="UTF-8" standalone="yes"?>
<Relationships xmlns="http://schemas.openxmlformats.org/package/2006/relationships"><Relationship Id="rId1" Type="http://schemas.microsoft.com/office/2006/relationships/activeXControlBinary" Target="activeX19.bin"/></Relationships>
</file>

<file path=word/activeX/_rels/activeX20.xml.rels><?xml version="1.0" encoding="UTF-8" standalone="yes"?>
<Relationships xmlns="http://schemas.openxmlformats.org/package/2006/relationships"><Relationship Id="rId1" Type="http://schemas.microsoft.com/office/2006/relationships/activeXControlBinary" Target="activeX20.bin"/></Relationships>
</file>

<file path=word/activeX/_rels/activeX21.xml.rels><?xml version="1.0" encoding="UTF-8" standalone="yes"?>
<Relationships xmlns="http://schemas.openxmlformats.org/package/2006/relationships"><Relationship Id="rId1" Type="http://schemas.microsoft.com/office/2006/relationships/activeXControlBinary" Target="activeX21.bin"/></Relationships>
</file>

<file path=word/activeX/_rels/activeX22.xml.rels><?xml version="1.0" encoding="UTF-8" standalone="yes"?>
<Relationships xmlns="http://schemas.openxmlformats.org/package/2006/relationships"><Relationship Id="rId1" Type="http://schemas.microsoft.com/office/2006/relationships/activeXControlBinary" Target="activeX22.bin"/></Relationships>
</file>

<file path=word/activeX/_rels/activeX23.xml.rels><?xml version="1.0" encoding="UTF-8" standalone="yes"?>
<Relationships xmlns="http://schemas.openxmlformats.org/package/2006/relationships"><Relationship Id="rId1" Type="http://schemas.microsoft.com/office/2006/relationships/activeXControlBinary" Target="activeX23.bin"/></Relationships>
</file>

<file path=word/activeX/_rels/activeX24.xml.rels><?xml version="1.0" encoding="UTF-8" standalone="yes"?>
<Relationships xmlns="http://schemas.openxmlformats.org/package/2006/relationships"><Relationship Id="rId1" Type="http://schemas.microsoft.com/office/2006/relationships/activeXControlBinary" Target="activeX24.bin"/></Relationships>
</file>

<file path=word/activeX/_rels/activeX25.xml.rels><?xml version="1.0" encoding="UTF-8" standalone="yes"?>
<Relationships xmlns="http://schemas.openxmlformats.org/package/2006/relationships"><Relationship Id="rId1" Type="http://schemas.microsoft.com/office/2006/relationships/activeXControlBinary" Target="activeX25.bin"/></Relationships>
</file>

<file path=word/activeX/_rels/activeX26.xml.rels><?xml version="1.0" encoding="UTF-8" standalone="yes"?>
<Relationships xmlns="http://schemas.openxmlformats.org/package/2006/relationships"><Relationship Id="rId1" Type="http://schemas.microsoft.com/office/2006/relationships/activeXControlBinary" Target="activeX26.bin"/></Relationships>
</file>

<file path=word/activeX/_rels/activeX27.xml.rels><?xml version="1.0" encoding="UTF-8" standalone="yes"?>
<Relationships xmlns="http://schemas.openxmlformats.org/package/2006/relationships"><Relationship Id="rId1" Type="http://schemas.microsoft.com/office/2006/relationships/activeXControlBinary" Target="activeX27.bin"/></Relationships>
</file>

<file path=word/activeX/_rels/activeX28.xml.rels><?xml version="1.0" encoding="UTF-8" standalone="yes"?>
<Relationships xmlns="http://schemas.openxmlformats.org/package/2006/relationships"><Relationship Id="rId1" Type="http://schemas.microsoft.com/office/2006/relationships/activeXControlBinary" Target="activeX28.bin"/></Relationships>
</file>

<file path=word/activeX/_rels/activeX29.xml.rels><?xml version="1.0" encoding="UTF-8" standalone="yes"?>
<Relationships xmlns="http://schemas.openxmlformats.org/package/2006/relationships"><Relationship Id="rId1" Type="http://schemas.microsoft.com/office/2006/relationships/activeXControlBinary" Target="activeX29.bin"/></Relationships>
</file>

<file path=word/activeX/_rels/activeX30.xml.rels><?xml version="1.0" encoding="UTF-8" standalone="yes"?>
<Relationships xmlns="http://schemas.openxmlformats.org/package/2006/relationships"><Relationship Id="rId1" Type="http://schemas.microsoft.com/office/2006/relationships/activeXControlBinary" Target="activeX30.bin"/></Relationships>
</file>

<file path=word/activeX/_rels/activeX31.xml.rels><?xml version="1.0" encoding="UTF-8" standalone="yes"?>
<Relationships xmlns="http://schemas.openxmlformats.org/package/2006/relationships"><Relationship Id="rId1" Type="http://schemas.microsoft.com/office/2006/relationships/activeXControlBinary" Target="activeX31.bin"/></Relationships>
</file>

<file path=word/activeX/_rels/activeX32.xml.rels><?xml version="1.0" encoding="UTF-8" standalone="yes"?>
<Relationships xmlns="http://schemas.openxmlformats.org/package/2006/relationships"><Relationship Id="rId1" Type="http://schemas.microsoft.com/office/2006/relationships/activeXControlBinary" Target="activeX32.bin"/></Relationships>
</file>

<file path=word/activeX/_rels/activeX33.xml.rels><?xml version="1.0" encoding="UTF-8" standalone="yes"?>
<Relationships xmlns="http://schemas.openxmlformats.org/package/2006/relationships"><Relationship Id="rId1" Type="http://schemas.microsoft.com/office/2006/relationships/activeXControlBinary" Target="activeX33.bin"/></Relationships>
</file>

<file path=word/activeX/_rels/activeX34.xml.rels><?xml version="1.0" encoding="UTF-8" standalone="yes"?>
<Relationships xmlns="http://schemas.openxmlformats.org/package/2006/relationships"><Relationship Id="rId1" Type="http://schemas.microsoft.com/office/2006/relationships/activeXControlBinary" Target="activeX34.bin"/></Relationships>
</file>

<file path=word/activeX/_rels/activeX35.xml.rels><?xml version="1.0" encoding="UTF-8" standalone="yes"?>
<Relationships xmlns="http://schemas.openxmlformats.org/package/2006/relationships"><Relationship Id="rId1" Type="http://schemas.microsoft.com/office/2006/relationships/activeXControlBinary" Target="activeX35.bin"/></Relationships>
</file>

<file path=word/activeX/_rels/activeX36.xml.rels><?xml version="1.0" encoding="UTF-8" standalone="yes"?>
<Relationships xmlns="http://schemas.openxmlformats.org/package/2006/relationships"><Relationship Id="rId1" Type="http://schemas.microsoft.com/office/2006/relationships/activeXControlBinary" Target="activeX36.bin"/></Relationships>
</file>

<file path=word/activeX/_rels/activeX37.xml.rels><?xml version="1.0" encoding="UTF-8" standalone="yes"?>
<Relationships xmlns="http://schemas.openxmlformats.org/package/2006/relationships"><Relationship Id="rId1" Type="http://schemas.microsoft.com/office/2006/relationships/activeXControlBinary" Target="activeX37.bin"/></Relationships>
</file>

<file path=word/activeX/_rels/activeX38.xml.rels><?xml version="1.0" encoding="UTF-8" standalone="yes"?>
<Relationships xmlns="http://schemas.openxmlformats.org/package/2006/relationships"><Relationship Id="rId1" Type="http://schemas.microsoft.com/office/2006/relationships/activeXControlBinary" Target="activeX38.bin"/></Relationships>
</file>

<file path=word/activeX/_rels/activeX39.xml.rels><?xml version="1.0" encoding="UTF-8" standalone="yes"?>
<Relationships xmlns="http://schemas.openxmlformats.org/package/2006/relationships"><Relationship Id="rId1" Type="http://schemas.microsoft.com/office/2006/relationships/activeXControlBinary" Target="activeX39.bin"/></Relationships>
</file>

<file path=word/activeX/_rels/activeX40.xml.rels><?xml version="1.0" encoding="UTF-8" standalone="yes"?>
<Relationships xmlns="http://schemas.openxmlformats.org/package/2006/relationships"><Relationship Id="rId1" Type="http://schemas.microsoft.com/office/2006/relationships/activeXControlBinary" Target="activeX40.bin"/></Relationships>
</file>

<file path=word/activeX/_rels/activeX41.xml.rels><?xml version="1.0" encoding="UTF-8" standalone="yes"?>
<Relationships xmlns="http://schemas.openxmlformats.org/package/2006/relationships"><Relationship Id="rId1" Type="http://schemas.microsoft.com/office/2006/relationships/activeXControlBinary" Target="activeX41.bin"/></Relationships>
</file>

<file path=word/activeX/_rels/activeX42.xml.rels><?xml version="1.0" encoding="UTF-8" standalone="yes"?>
<Relationships xmlns="http://schemas.openxmlformats.org/package/2006/relationships"><Relationship Id="rId1" Type="http://schemas.microsoft.com/office/2006/relationships/activeXControlBinary" Target="activeX42.bin"/></Relationships>
</file>

<file path=word/activeX/_rels/activeX43.xml.rels><?xml version="1.0" encoding="UTF-8" standalone="yes"?>
<Relationships xmlns="http://schemas.openxmlformats.org/package/2006/relationships"><Relationship Id="rId1" Type="http://schemas.microsoft.com/office/2006/relationships/activeXControlBinary" Target="activeX43.bin"/></Relationships>
</file>

<file path=word/activeX/_rels/activeX44.xml.rels><?xml version="1.0" encoding="UTF-8" standalone="yes"?>
<Relationships xmlns="http://schemas.openxmlformats.org/package/2006/relationships"><Relationship Id="rId1" Type="http://schemas.microsoft.com/office/2006/relationships/activeXControlBinary" Target="activeX44.bin"/></Relationships>
</file>

<file path=word/activeX/_rels/activeX45.xml.rels><?xml version="1.0" encoding="UTF-8" standalone="yes"?>
<Relationships xmlns="http://schemas.openxmlformats.org/package/2006/relationships"><Relationship Id="rId1" Type="http://schemas.microsoft.com/office/2006/relationships/activeXControlBinary" Target="activeX45.bin"/></Relationships>
</file>

<file path=word/activeX/_rels/activeX46.xml.rels><?xml version="1.0" encoding="UTF-8" standalone="yes"?>
<Relationships xmlns="http://schemas.openxmlformats.org/package/2006/relationships"><Relationship Id="rId1" Type="http://schemas.microsoft.com/office/2006/relationships/activeXControlBinary" Target="activeX46.bin"/></Relationships>
</file>

<file path=word/activeX/_rels/activeX47.xml.rels><?xml version="1.0" encoding="UTF-8" standalone="yes"?>
<Relationships xmlns="http://schemas.openxmlformats.org/package/2006/relationships"><Relationship Id="rId1" Type="http://schemas.microsoft.com/office/2006/relationships/activeXControlBinary" Target="activeX47.bin"/></Relationships>
</file>

<file path=word/activeX/_rels/activeX48.xml.rels><?xml version="1.0" encoding="UTF-8" standalone="yes"?>
<Relationships xmlns="http://schemas.openxmlformats.org/package/2006/relationships"><Relationship Id="rId1" Type="http://schemas.microsoft.com/office/2006/relationships/activeXControlBinary" Target="activeX48.bin"/></Relationships>
</file>

<file path=word/activeX/_rels/activeX49.xml.rels><?xml version="1.0" encoding="UTF-8" standalone="yes"?>
<Relationships xmlns="http://schemas.openxmlformats.org/package/2006/relationships"><Relationship Id="rId1" Type="http://schemas.microsoft.com/office/2006/relationships/activeXControlBinary" Target="activeX49.bin"/></Relationships>
</file>

<file path=word/activeX/_rels/activeX50.xml.rels><?xml version="1.0" encoding="UTF-8" standalone="yes"?>
<Relationships xmlns="http://schemas.openxmlformats.org/package/2006/relationships"><Relationship Id="rId1" Type="http://schemas.microsoft.com/office/2006/relationships/activeXControlBinary" Target="activeX50.bin"/></Relationships>
</file>

<file path=word/activeX/_rels/activeX51.xml.rels><?xml version="1.0" encoding="UTF-8" standalone="yes"?>
<Relationships xmlns="http://schemas.openxmlformats.org/package/2006/relationships"><Relationship Id="rId1" Type="http://schemas.microsoft.com/office/2006/relationships/activeXControlBinary" Target="activeX51.bin"/></Relationships>
</file>

<file path=word/activeX/_rels/activeX52.xml.rels><?xml version="1.0" encoding="UTF-8" standalone="yes"?>
<Relationships xmlns="http://schemas.openxmlformats.org/package/2006/relationships"><Relationship Id="rId1" Type="http://schemas.microsoft.com/office/2006/relationships/activeXControlBinary" Target="activeX52.bin"/></Relationships>
</file>

<file path=word/activeX/_rels/activeX53.xml.rels><?xml version="1.0" encoding="UTF-8" standalone="yes"?>
<Relationships xmlns="http://schemas.openxmlformats.org/package/2006/relationships"><Relationship Id="rId1" Type="http://schemas.microsoft.com/office/2006/relationships/activeXControlBinary" Target="activeX53.bin"/></Relationships>
</file>

<file path=word/activeX/_rels/activeX54.xml.rels><?xml version="1.0" encoding="UTF-8" standalone="yes"?>
<Relationships xmlns="http://schemas.openxmlformats.org/package/2006/relationships"><Relationship Id="rId1" Type="http://schemas.microsoft.com/office/2006/relationships/activeXControlBinary" Target="activeX54.bin"/></Relationships>
</file>

<file path=word/activeX/_rels/activeX55.xml.rels><?xml version="1.0" encoding="UTF-8" standalone="yes"?>
<Relationships xmlns="http://schemas.openxmlformats.org/package/2006/relationships"><Relationship Id="rId1" Type="http://schemas.microsoft.com/office/2006/relationships/activeXControlBinary" Target="activeX55.bin"/></Relationships>
</file>

<file path=word/activeX/_rels/activeX56.xml.rels><?xml version="1.0" encoding="UTF-8" standalone="yes"?>
<Relationships xmlns="http://schemas.openxmlformats.org/package/2006/relationships"><Relationship Id="rId1" Type="http://schemas.microsoft.com/office/2006/relationships/activeXControlBinary" Target="activeX56.bin"/></Relationships>
</file>

<file path=word/activeX/_rels/activeX57.xml.rels><?xml version="1.0" encoding="UTF-8" standalone="yes"?>
<Relationships xmlns="http://schemas.openxmlformats.org/package/2006/relationships"><Relationship Id="rId1" Type="http://schemas.microsoft.com/office/2006/relationships/activeXControlBinary" Target="activeX57.bin"/></Relationships>
</file>

<file path=word/activeX/_rels/activeX58.xml.rels><?xml version="1.0" encoding="UTF-8" standalone="yes"?>
<Relationships xmlns="http://schemas.openxmlformats.org/package/2006/relationships"><Relationship Id="rId1" Type="http://schemas.microsoft.com/office/2006/relationships/activeXControlBinary" Target="activeX58.bin"/></Relationships>
</file>

<file path=word/activeX/_rels/activeX59.xml.rels><?xml version="1.0" encoding="UTF-8" standalone="yes"?>
<Relationships xmlns="http://schemas.openxmlformats.org/package/2006/relationships"><Relationship Id="rId1" Type="http://schemas.microsoft.com/office/2006/relationships/activeXControlBinary" Target="activeX59.bin"/></Relationships>
</file>

<file path=word/activeX/_rels/activeX60.xml.rels><?xml version="1.0" encoding="UTF-8" standalone="yes"?>
<Relationships xmlns="http://schemas.openxmlformats.org/package/2006/relationships"><Relationship Id="rId1" Type="http://schemas.microsoft.com/office/2006/relationships/activeXControlBinary" Target="activeX60.bin"/></Relationships>
</file>

<file path=word/activeX/_rels/activeX61.xml.rels><?xml version="1.0" encoding="UTF-8" standalone="yes"?>
<Relationships xmlns="http://schemas.openxmlformats.org/package/2006/relationships"><Relationship Id="rId1" Type="http://schemas.microsoft.com/office/2006/relationships/activeXControlBinary" Target="activeX61.bin"/></Relationships>
</file>

<file path=word/activeX/_rels/activeX62.xml.rels><?xml version="1.0" encoding="UTF-8" standalone="yes"?>
<Relationships xmlns="http://schemas.openxmlformats.org/package/2006/relationships"><Relationship Id="rId1" Type="http://schemas.microsoft.com/office/2006/relationships/activeXControlBinary" Target="activeX62.bin"/></Relationships>
</file>

<file path=word/activeX/_rels/activeX63.xml.rels><?xml version="1.0" encoding="UTF-8" standalone="yes"?>
<Relationships xmlns="http://schemas.openxmlformats.org/package/2006/relationships"><Relationship Id="rId1" Type="http://schemas.microsoft.com/office/2006/relationships/activeXControlBinary" Target="activeX63.bin"/></Relationships>
</file>

<file path=word/activeX/_rels/activeX64.xml.rels><?xml version="1.0" encoding="UTF-8" standalone="yes"?>
<Relationships xmlns="http://schemas.openxmlformats.org/package/2006/relationships"><Relationship Id="rId1" Type="http://schemas.microsoft.com/office/2006/relationships/activeXControlBinary" Target="activeX64.bin"/></Relationships>
</file>

<file path=word/activeX/_rels/activeX65.xml.rels><?xml version="1.0" encoding="UTF-8" standalone="yes"?>
<Relationships xmlns="http://schemas.openxmlformats.org/package/2006/relationships"><Relationship Id="rId1" Type="http://schemas.microsoft.com/office/2006/relationships/activeXControlBinary" Target="activeX65.bin"/></Relationships>
</file>

<file path=word/activeX/_rels/activeX66.xml.rels><?xml version="1.0" encoding="UTF-8" standalone="yes"?>
<Relationships xmlns="http://schemas.openxmlformats.org/package/2006/relationships"><Relationship Id="rId1" Type="http://schemas.microsoft.com/office/2006/relationships/activeXControlBinary" Target="activeX66.bin"/></Relationships>
</file>

<file path=word/activeX/_rels/activeX67.xml.rels><?xml version="1.0" encoding="UTF-8" standalone="yes"?>
<Relationships xmlns="http://schemas.openxmlformats.org/package/2006/relationships"><Relationship Id="rId1" Type="http://schemas.microsoft.com/office/2006/relationships/activeXControlBinary" Target="activeX67.bin"/></Relationships>
</file>

<file path=word/activeX/_rels/activeX68.xml.rels><?xml version="1.0" encoding="UTF-8" standalone="yes"?>
<Relationships xmlns="http://schemas.openxmlformats.org/package/2006/relationships"><Relationship Id="rId1" Type="http://schemas.microsoft.com/office/2006/relationships/activeXControlBinary" Target="activeX68.bin"/></Relationships>
</file>

<file path=word/activeX/_rels/activeX69.xml.rels><?xml version="1.0" encoding="UTF-8" standalone="yes"?>
<Relationships xmlns="http://schemas.openxmlformats.org/package/2006/relationships"><Relationship Id="rId1" Type="http://schemas.microsoft.com/office/2006/relationships/activeXControlBinary" Target="activeX69.bin"/></Relationships>
</file>

<file path=word/activeX/_rels/activeX70.xml.rels><?xml version="1.0" encoding="UTF-8" standalone="yes"?>
<Relationships xmlns="http://schemas.openxmlformats.org/package/2006/relationships"><Relationship Id="rId1" Type="http://schemas.microsoft.com/office/2006/relationships/activeXControlBinary" Target="activeX70.bin"/></Relationships>
</file>

<file path=word/activeX/_rels/activeX71.xml.rels><?xml version="1.0" encoding="UTF-8" standalone="yes"?>
<Relationships xmlns="http://schemas.openxmlformats.org/package/2006/relationships"><Relationship Id="rId1" Type="http://schemas.microsoft.com/office/2006/relationships/activeXControlBinary" Target="activeX71.bin"/></Relationships>
</file>

<file path=word/activeX/_rels/activeX72.xml.rels><?xml version="1.0" encoding="UTF-8" standalone="yes"?>
<Relationships xmlns="http://schemas.openxmlformats.org/package/2006/relationships"><Relationship Id="rId1" Type="http://schemas.microsoft.com/office/2006/relationships/activeXControlBinary" Target="activeX72.bin"/></Relationships>
</file>

<file path=word/activeX/_rels/activeX73.xml.rels><?xml version="1.0" encoding="UTF-8" standalone="yes"?>
<Relationships xmlns="http://schemas.openxmlformats.org/package/2006/relationships"><Relationship Id="rId1" Type="http://schemas.microsoft.com/office/2006/relationships/activeXControlBinary" Target="activeX73.bin"/></Relationships>
</file>

<file path=word/activeX/_rels/activeX74.xml.rels><?xml version="1.0" encoding="UTF-8" standalone="yes"?>
<Relationships xmlns="http://schemas.openxmlformats.org/package/2006/relationships"><Relationship Id="rId1" Type="http://schemas.microsoft.com/office/2006/relationships/activeXControlBinary" Target="activeX74.bin"/></Relationships>
</file>

<file path=word/activeX/_rels/activeX75.xml.rels><?xml version="1.0" encoding="UTF-8" standalone="yes"?>
<Relationships xmlns="http://schemas.openxmlformats.org/package/2006/relationships"><Relationship Id="rId1" Type="http://schemas.microsoft.com/office/2006/relationships/activeXControlBinary" Target="activeX75.bin"/></Relationships>
</file>

<file path=word/activeX/_rels/activeX76.xml.rels><?xml version="1.0" encoding="UTF-8" standalone="yes"?>
<Relationships xmlns="http://schemas.openxmlformats.org/package/2006/relationships"><Relationship Id="rId1" Type="http://schemas.microsoft.com/office/2006/relationships/activeXControlBinary" Target="activeX76.bin"/></Relationships>
</file>

<file path=word/activeX/_rels/activeX77.xml.rels><?xml version="1.0" encoding="UTF-8" standalone="yes"?>
<Relationships xmlns="http://schemas.openxmlformats.org/package/2006/relationships"><Relationship Id="rId1" Type="http://schemas.microsoft.com/office/2006/relationships/activeXControlBinary" Target="activeX77.bin"/></Relationships>
</file>

<file path=word/activeX/_rels/activeX78.xml.rels><?xml version="1.0" encoding="UTF-8" standalone="yes"?>
<Relationships xmlns="http://schemas.openxmlformats.org/package/2006/relationships"><Relationship Id="rId1" Type="http://schemas.microsoft.com/office/2006/relationships/activeXControlBinary" Target="activeX78.bin"/></Relationships>
</file>

<file path=word/activeX/_rels/activeX79.xml.rels><?xml version="1.0" encoding="UTF-8" standalone="yes"?>
<Relationships xmlns="http://schemas.openxmlformats.org/package/2006/relationships"><Relationship Id="rId1" Type="http://schemas.microsoft.com/office/2006/relationships/activeXControlBinary" Target="activeX79.bin"/></Relationships>
</file>

<file path=word/activeX/_rels/activeX80.xml.rels><?xml version="1.0" encoding="UTF-8" standalone="yes"?>
<Relationships xmlns="http://schemas.openxmlformats.org/package/2006/relationships"><Relationship Id="rId1" Type="http://schemas.microsoft.com/office/2006/relationships/activeXControlBinary" Target="activeX80.bin"/></Relationships>
</file>

<file path=word/activeX/_rels/activeX81.xml.rels><?xml version="1.0" encoding="UTF-8" standalone="yes"?>
<Relationships xmlns="http://schemas.openxmlformats.org/package/2006/relationships"><Relationship Id="rId1" Type="http://schemas.microsoft.com/office/2006/relationships/activeXControlBinary" Target="activeX81.bin"/></Relationships>
</file>

<file path=word/activeX/_rels/activeX82.xml.rels><?xml version="1.0" encoding="UTF-8" standalone="yes"?>
<Relationships xmlns="http://schemas.openxmlformats.org/package/2006/relationships"><Relationship Id="rId1" Type="http://schemas.microsoft.com/office/2006/relationships/activeXControlBinary" Target="activeX82.bin"/></Relationships>
</file>

<file path=word/activeX/_rels/activeX83.xml.rels><?xml version="1.0" encoding="UTF-8" standalone="yes"?>
<Relationships xmlns="http://schemas.openxmlformats.org/package/2006/relationships"><Relationship Id="rId1" Type="http://schemas.microsoft.com/office/2006/relationships/activeXControlBinary" Target="activeX83.bin"/></Relationships>
</file>

<file path=word/activeX/_rels/activeX84.xml.rels><?xml version="1.0" encoding="UTF-8" standalone="yes"?>
<Relationships xmlns="http://schemas.openxmlformats.org/package/2006/relationships"><Relationship Id="rId1" Type="http://schemas.microsoft.com/office/2006/relationships/activeXControlBinary" Target="activeX84.bin"/></Relationships>
</file>

<file path=word/activeX/_rels/activeX85.xml.rels><?xml version="1.0" encoding="UTF-8" standalone="yes"?>
<Relationships xmlns="http://schemas.openxmlformats.org/package/2006/relationships"><Relationship Id="rId1" Type="http://schemas.microsoft.com/office/2006/relationships/activeXControlBinary" Target="activeX85.bin"/></Relationships>
</file>

<file path=word/activeX/_rels/activeX86.xml.rels><?xml version="1.0" encoding="UTF-8" standalone="yes"?>
<Relationships xmlns="http://schemas.openxmlformats.org/package/2006/relationships"><Relationship Id="rId1" Type="http://schemas.microsoft.com/office/2006/relationships/activeXControlBinary" Target="activeX86.bin"/></Relationships>
</file>

<file path=word/activeX/_rels/activeX87.xml.rels><?xml version="1.0" encoding="UTF-8" standalone="yes"?>
<Relationships xmlns="http://schemas.openxmlformats.org/package/2006/relationships"><Relationship Id="rId1" Type="http://schemas.microsoft.com/office/2006/relationships/activeXControlBinary" Target="activeX87.bin"/></Relationships>
</file>

<file path=word/activeX/_rels/activeX88.xml.rels><?xml version="1.0" encoding="UTF-8" standalone="yes"?>
<Relationships xmlns="http://schemas.openxmlformats.org/package/2006/relationships"><Relationship Id="rId1" Type="http://schemas.microsoft.com/office/2006/relationships/activeXControlBinary" Target="activeX88.bin"/></Relationships>
</file>

<file path=word/activeX/_rels/activeX89.xml.rels><?xml version="1.0" encoding="UTF-8" standalone="yes"?>
<Relationships xmlns="http://schemas.openxmlformats.org/package/2006/relationships"><Relationship Id="rId1" Type="http://schemas.microsoft.com/office/2006/relationships/activeXControlBinary" Target="activeX89.bin"/></Relationships>
</file>

<file path=word/activeX/_rels/activeX90.xml.rels><?xml version="1.0" encoding="UTF-8" standalone="yes"?>
<Relationships xmlns="http://schemas.openxmlformats.org/package/2006/relationships"><Relationship Id="rId1" Type="http://schemas.microsoft.com/office/2006/relationships/activeXControlBinary" Target="activeX90.bin"/></Relationships>
</file>

<file path=word/activeX/_rels/activeX91.xml.rels><?xml version="1.0" encoding="UTF-8" standalone="yes"?>
<Relationships xmlns="http://schemas.openxmlformats.org/package/2006/relationships"><Relationship Id="rId1" Type="http://schemas.microsoft.com/office/2006/relationships/activeXControlBinary" Target="activeX91.bin"/></Relationships>
</file>

<file path=word/activeX/_rels/activeX92.xml.rels><?xml version="1.0" encoding="UTF-8" standalone="yes"?>
<Relationships xmlns="http://schemas.openxmlformats.org/package/2006/relationships"><Relationship Id="rId1" Type="http://schemas.microsoft.com/office/2006/relationships/activeXControlBinary" Target="activeX92.bin"/></Relationships>
</file>

<file path=word/activeX/_rels/activeX93.xml.rels><?xml version="1.0" encoding="UTF-8" standalone="yes"?>
<Relationships xmlns="http://schemas.openxmlformats.org/package/2006/relationships"><Relationship Id="rId1" Type="http://schemas.microsoft.com/office/2006/relationships/activeXControlBinary" Target="activeX93.bin"/></Relationships>
</file>

<file path=word/activeX/_rels/activeX94.xml.rels><?xml version="1.0" encoding="UTF-8" standalone="yes"?>
<Relationships xmlns="http://schemas.openxmlformats.org/package/2006/relationships"><Relationship Id="rId1" Type="http://schemas.microsoft.com/office/2006/relationships/activeXControlBinary" Target="activeX94.bin"/></Relationships>
</file>

<file path=word/activeX/_rels/activeX95.xml.rels><?xml version="1.0" encoding="UTF-8" standalone="yes"?>
<Relationships xmlns="http://schemas.openxmlformats.org/package/2006/relationships"><Relationship Id="rId1" Type="http://schemas.microsoft.com/office/2006/relationships/activeXControlBinary" Target="activeX95.bin"/></Relationships>
</file>

<file path=word/activeX/_rels/activeX96.xml.rels><?xml version="1.0" encoding="UTF-8" standalone="yes"?>
<Relationships xmlns="http://schemas.openxmlformats.org/package/2006/relationships"><Relationship Id="rId1" Type="http://schemas.microsoft.com/office/2006/relationships/activeXControlBinary" Target="activeX96.bin"/></Relationships>
</file>

<file path=word/activeX/_rels/activeX97.xml.rels><?xml version="1.0" encoding="UTF-8" standalone="yes"?>
<Relationships xmlns="http://schemas.openxmlformats.org/package/2006/relationships"><Relationship Id="rId1" Type="http://schemas.microsoft.com/office/2006/relationships/activeXControlBinary" Target="activeX97.bin"/></Relationships>
</file>

<file path=word/activeX/_rels/activeX98.xml.rels><?xml version="1.0" encoding="UTF-8" standalone="yes"?>
<Relationships xmlns="http://schemas.openxmlformats.org/package/2006/relationships"><Relationship Id="rId1" Type="http://schemas.microsoft.com/office/2006/relationships/activeXControlBinary" Target="activeX98.bin"/></Relationships>
</file>

<file path=word/activeX/_rels/activeX99.xml.rels><?xml version="1.0" encoding="UTF-8" standalone="yes"?>
<Relationships xmlns="http://schemas.openxmlformats.org/package/2006/relationships"><Relationship Id="rId1" Type="http://schemas.microsoft.com/office/2006/relationships/activeXControlBinary" Target="activeX99.bin"/></Relationships>
</file>

<file path=word/activeX/_rels/activeX100.xml.rels><?xml version="1.0" encoding="UTF-8" standalone="yes"?>
<Relationships xmlns="http://schemas.openxmlformats.org/package/2006/relationships"><Relationship Id="rId1" Type="http://schemas.microsoft.com/office/2006/relationships/activeXControlBinary" Target="activeX100.bin"/></Relationships>
</file>

<file path=word/activeX/_rels/activeX101.xml.rels><?xml version="1.0" encoding="UTF-8" standalone="yes"?>
<Relationships xmlns="http://schemas.openxmlformats.org/package/2006/relationships"><Relationship Id="rId1" Type="http://schemas.microsoft.com/office/2006/relationships/activeXControlBinary" Target="activeX101.bin"/></Relationships>
</file>

<file path=word/activeX/_rels/activeX102.xml.rels><?xml version="1.0" encoding="UTF-8" standalone="yes"?>
<Relationships xmlns="http://schemas.openxmlformats.org/package/2006/relationships"><Relationship Id="rId1" Type="http://schemas.microsoft.com/office/2006/relationships/activeXControlBinary" Target="activeX102.bin"/></Relationships>
</file>

<file path=word/activeX/_rels/activeX103.xml.rels><?xml version="1.0" encoding="UTF-8" standalone="yes"?>
<Relationships xmlns="http://schemas.openxmlformats.org/package/2006/relationships"><Relationship Id="rId1" Type="http://schemas.microsoft.com/office/2006/relationships/activeXControlBinary" Target="activeX103.bin"/></Relationships>
</file>

<file path=word/activeX/_rels/activeX104.xml.rels><?xml version="1.0" encoding="UTF-8" standalone="yes"?>
<Relationships xmlns="http://schemas.openxmlformats.org/package/2006/relationships"><Relationship Id="rId1" Type="http://schemas.microsoft.com/office/2006/relationships/activeXControlBinary" Target="activeX104.bin"/></Relationships>
</file>

<file path=word/activeX/_rels/activeX105.xml.rels><?xml version="1.0" encoding="UTF-8" standalone="yes"?>
<Relationships xmlns="http://schemas.openxmlformats.org/package/2006/relationships"><Relationship Id="rId1" Type="http://schemas.microsoft.com/office/2006/relationships/activeXControlBinary" Target="activeX105.bin"/></Relationships>
</file>

<file path=word/activeX/_rels/activeX106.xml.rels><?xml version="1.0" encoding="UTF-8" standalone="yes"?>
<Relationships xmlns="http://schemas.openxmlformats.org/package/2006/relationships"><Relationship Id="rId1" Type="http://schemas.microsoft.com/office/2006/relationships/activeXControlBinary" Target="activeX106.bin"/></Relationships>
</file>

<file path=word/activeX/_rels/activeX107.xml.rels><?xml version="1.0" encoding="UTF-8" standalone="yes"?>
<Relationships xmlns="http://schemas.openxmlformats.org/package/2006/relationships"><Relationship Id="rId1" Type="http://schemas.microsoft.com/office/2006/relationships/activeXControlBinary" Target="activeX107.bin"/></Relationships>
</file>

<file path=word/activeX/_rels/activeX108.xml.rels><?xml version="1.0" encoding="UTF-8" standalone="yes"?>
<Relationships xmlns="http://schemas.openxmlformats.org/package/2006/relationships"><Relationship Id="rId1" Type="http://schemas.microsoft.com/office/2006/relationships/activeXControlBinary" Target="activeX108.bin"/></Relationships>
</file>

<file path=word/activeX/_rels/activeX109.xml.rels><?xml version="1.0" encoding="UTF-8" standalone="yes"?>
<Relationships xmlns="http://schemas.openxmlformats.org/package/2006/relationships"><Relationship Id="rId1" Type="http://schemas.microsoft.com/office/2006/relationships/activeXControlBinary" Target="activeX109.bin"/></Relationships>
</file>

<file path=word/activeX/_rels/activeX110.xml.rels><?xml version="1.0" encoding="UTF-8" standalone="yes"?>
<Relationships xmlns="http://schemas.openxmlformats.org/package/2006/relationships"><Relationship Id="rId1" Type="http://schemas.microsoft.com/office/2006/relationships/activeXControlBinary" Target="activeX110.bin"/></Relationships>
</file>

<file path=word/activeX/_rels/activeX111.xml.rels><?xml version="1.0" encoding="UTF-8" standalone="yes"?>
<Relationships xmlns="http://schemas.openxmlformats.org/package/2006/relationships"><Relationship Id="rId1" Type="http://schemas.microsoft.com/office/2006/relationships/activeXControlBinary" Target="activeX111.bin"/></Relationships>
</file>

<file path=word/activeX/_rels/activeX112.xml.rels><?xml version="1.0" encoding="UTF-8" standalone="yes"?>
<Relationships xmlns="http://schemas.openxmlformats.org/package/2006/relationships"><Relationship Id="rId1" Type="http://schemas.microsoft.com/office/2006/relationships/activeXControlBinary" Target="activeX112.bin"/></Relationships>
</file>

<file path=word/activeX/activeX1.xml><?xml version="1.0" encoding="utf-8"?>
<ax:ocx xmlns:ax="http://schemas.microsoft.com/office/2006/activeX" xmlns:r="http://schemas.openxmlformats.org/officeDocument/2006/relationships" ax:classid="{5512D11A-5CC6-11CF-8D67-00AA00BDCE1D}" ax:persistence="persistStream" r:id="rId1"/>
</file>

<file path=word/activeX/activeX2.xml><?xml version="1.0" encoding="utf-8"?>
<ax:ocx xmlns:ax="http://schemas.microsoft.com/office/2006/activeX" xmlns:r="http://schemas.openxmlformats.org/officeDocument/2006/relationships" ax:classid="{5512D116-5CC6-11CF-8D67-00AA00BDCE1D}" ax:persistence="persistStream" r:id="rId1"/>
</file>

<file path=word/activeX/activeX3.xml><?xml version="1.0" encoding="utf-8"?>
<ax:ocx xmlns:ax="http://schemas.microsoft.com/office/2006/activeX" xmlns:r="http://schemas.openxmlformats.org/officeDocument/2006/relationships" ax:classid="{5512D11A-5CC6-11CF-8D67-00AA00BDCE1D}" ax:persistence="persistStream" r:id="rId1"/>
</file>

<file path=word/activeX/activeX4.xml><?xml version="1.0" encoding="utf-8"?>
<ax:ocx xmlns:ax="http://schemas.microsoft.com/office/2006/activeX" xmlns:r="http://schemas.openxmlformats.org/officeDocument/2006/relationships" ax:classid="{5512D11A-5CC6-11CF-8D67-00AA00BDCE1D}" ax:persistence="persistStream" r:id="rId1"/>
</file>

<file path=word/activeX/activeX5.xml><?xml version="1.0" encoding="utf-8"?>
<ax:ocx xmlns:ax="http://schemas.microsoft.com/office/2006/activeX" xmlns:r="http://schemas.openxmlformats.org/officeDocument/2006/relationships" ax:classid="{5512D116-5CC6-11CF-8D67-00AA00BDCE1D}" ax:persistence="persistStream" r:id="rId1"/>
</file>

<file path=word/activeX/activeX6.xml><?xml version="1.0" encoding="utf-8"?>
<ax:ocx xmlns:ax="http://schemas.microsoft.com/office/2006/activeX" xmlns:r="http://schemas.openxmlformats.org/officeDocument/2006/relationships" ax:classid="{5512D116-5CC6-11CF-8D67-00AA00BDCE1D}" ax:persistence="persistStream" r:id="rId1"/>
</file>

<file path=word/activeX/activeX7.xml><?xml version="1.0" encoding="utf-8"?>
<ax:ocx xmlns:ax="http://schemas.microsoft.com/office/2006/activeX" xmlns:r="http://schemas.openxmlformats.org/officeDocument/2006/relationships" ax:classid="{5512D116-5CC6-11CF-8D67-00AA00BDCE1D}" ax:persistence="persistStream" r:id="rId1"/>
</file>

<file path=word/activeX/activeX8.xml><?xml version="1.0" encoding="utf-8"?>
<ax:ocx xmlns:ax="http://schemas.microsoft.com/office/2006/activeX" xmlns:r="http://schemas.openxmlformats.org/officeDocument/2006/relationships" ax:classid="{5512D124-5CC6-11CF-8D67-00AA00BDCE1D}" ax:persistence="persistStream" r:id="rId1"/>
</file>

<file path=word/activeX/activeX9.xml><?xml version="1.0" encoding="utf-8"?>
<ax:ocx xmlns:ax="http://schemas.microsoft.com/office/2006/activeX" xmlns:r="http://schemas.openxmlformats.org/officeDocument/2006/relationships" ax:classid="{5512D124-5CC6-11CF-8D67-00AA00BDCE1D}" ax:persistence="persistStream" r:id="rId1"/>
</file>

<file path=word/activeX/activeX10.xml><?xml version="1.0" encoding="utf-8"?>
<ax:ocx xmlns:ax="http://schemas.microsoft.com/office/2006/activeX" xmlns:r="http://schemas.openxmlformats.org/officeDocument/2006/relationships" ax:classid="{5512D124-5CC6-11CF-8D67-00AA00BDCE1D}" ax:persistence="persistStream" r:id="rId1"/>
</file>

<file path=word/activeX/activeX11.xml><?xml version="1.0" encoding="utf-8"?>
<ax:ocx xmlns:ax="http://schemas.microsoft.com/office/2006/activeX" xmlns:r="http://schemas.openxmlformats.org/officeDocument/2006/relationships" ax:classid="{5512D110-5CC6-11CF-8D67-00AA00BDCE1D}" ax:persistence="persistStream" r:id="rId1"/>
</file>

<file path=word/activeX/activeX12.xml><?xml version="1.0" encoding="utf-8"?>
<ax:ocx xmlns:ax="http://schemas.microsoft.com/office/2006/activeX" xmlns:r="http://schemas.openxmlformats.org/officeDocument/2006/relationships" ax:classid="{5512D124-5CC6-11CF-8D67-00AA00BDCE1D}" ax:persistence="persistStream" r:id="rId1"/>
</file>

<file path=word/activeX/activeX13.xml><?xml version="1.0" encoding="utf-8"?>
<ax:ocx xmlns:ax="http://schemas.microsoft.com/office/2006/activeX" xmlns:r="http://schemas.openxmlformats.org/officeDocument/2006/relationships" ax:classid="{5512D124-5CC6-11CF-8D67-00AA00BDCE1D}" ax:persistence="persistStream" r:id="rId1"/>
</file>

<file path=word/activeX/activeX14.xml><?xml version="1.0" encoding="utf-8"?>
<ax:ocx xmlns:ax="http://schemas.microsoft.com/office/2006/activeX" xmlns:r="http://schemas.openxmlformats.org/officeDocument/2006/relationships" ax:classid="{5512D11A-5CC6-11CF-8D67-00AA00BDCE1D}" ax:persistence="persistStream" r:id="rId1"/>
</file>

<file path=word/activeX/activeX15.xml><?xml version="1.0" encoding="utf-8"?>
<ax:ocx xmlns:ax="http://schemas.microsoft.com/office/2006/activeX" xmlns:r="http://schemas.openxmlformats.org/officeDocument/2006/relationships" ax:classid="{5512D124-5CC6-11CF-8D67-00AA00BDCE1D}" ax:persistence="persistStream" r:id="rId1"/>
</file>

<file path=word/activeX/activeX16.xml><?xml version="1.0" encoding="utf-8"?>
<ax:ocx xmlns:ax="http://schemas.microsoft.com/office/2006/activeX" xmlns:r="http://schemas.openxmlformats.org/officeDocument/2006/relationships" ax:classid="{5512D11A-5CC6-11CF-8D67-00AA00BDCE1D}" ax:persistence="persistStream" r:id="rId1"/>
</file>

<file path=word/activeX/activeX17.xml><?xml version="1.0" encoding="utf-8"?>
<ax:ocx xmlns:ax="http://schemas.microsoft.com/office/2006/activeX" xmlns:r="http://schemas.openxmlformats.org/officeDocument/2006/relationships" ax:classid="{5512D124-5CC6-11CF-8D67-00AA00BDCE1D}" ax:persistence="persistStream" r:id="rId1"/>
</file>

<file path=word/activeX/activeX18.xml><?xml version="1.0" encoding="utf-8"?>
<ax:ocx xmlns:ax="http://schemas.microsoft.com/office/2006/activeX" xmlns:r="http://schemas.openxmlformats.org/officeDocument/2006/relationships" ax:classid="{5512D11A-5CC6-11CF-8D67-00AA00BDCE1D}" ax:persistence="persistStream" r:id="rId1"/>
</file>

<file path=word/activeX/activeX19.xml><?xml version="1.0" encoding="utf-8"?>
<ax:ocx xmlns:ax="http://schemas.microsoft.com/office/2006/activeX" xmlns:r="http://schemas.openxmlformats.org/officeDocument/2006/relationships" ax:classid="{5512D124-5CC6-11CF-8D67-00AA00BDCE1D}" ax:persistence="persistStream" r:id="rId1"/>
</file>

<file path=word/activeX/activeX20.xml><?xml version="1.0" encoding="utf-8"?>
<ax:ocx xmlns:ax="http://schemas.microsoft.com/office/2006/activeX" xmlns:r="http://schemas.openxmlformats.org/officeDocument/2006/relationships" ax:classid="{5512D124-5CC6-11CF-8D67-00AA00BDCE1D}" ax:persistence="persistStream" r:id="rId1"/>
</file>

<file path=word/activeX/activeX21.xml><?xml version="1.0" encoding="utf-8"?>
<ax:ocx xmlns:ax="http://schemas.microsoft.com/office/2006/activeX" xmlns:r="http://schemas.openxmlformats.org/officeDocument/2006/relationships" ax:classid="{5512D110-5CC6-11CF-8D67-00AA00BDCE1D}" ax:persistence="persistStream" r:id="rId1"/>
</file>

<file path=word/activeX/activeX22.xml><?xml version="1.0" encoding="utf-8"?>
<ax:ocx xmlns:ax="http://schemas.microsoft.com/office/2006/activeX" xmlns:r="http://schemas.openxmlformats.org/officeDocument/2006/relationships" ax:classid="{5512D124-5CC6-11CF-8D67-00AA00BDCE1D}" ax:persistence="persistStream" r:id="rId1"/>
</file>

<file path=word/activeX/activeX23.xml><?xml version="1.0" encoding="utf-8"?>
<ax:ocx xmlns:ax="http://schemas.microsoft.com/office/2006/activeX" xmlns:r="http://schemas.openxmlformats.org/officeDocument/2006/relationships" ax:classid="{5512D124-5CC6-11CF-8D67-00AA00BDCE1D}" ax:persistence="persistStream" r:id="rId1"/>
</file>

<file path=word/activeX/activeX24.xml><?xml version="1.0" encoding="utf-8"?>
<ax:ocx xmlns:ax="http://schemas.microsoft.com/office/2006/activeX" xmlns:r="http://schemas.openxmlformats.org/officeDocument/2006/relationships" ax:classid="{5512D124-5CC6-11CF-8D67-00AA00BDCE1D}" ax:persistence="persistStream" r:id="rId1"/>
</file>

<file path=word/activeX/activeX25.xml><?xml version="1.0" encoding="utf-8"?>
<ax:ocx xmlns:ax="http://schemas.microsoft.com/office/2006/activeX" xmlns:r="http://schemas.openxmlformats.org/officeDocument/2006/relationships" ax:classid="{5512D118-5CC6-11CF-8D67-00AA00BDCE1D}" ax:persistence="persistStream" r:id="rId1"/>
</file>

<file path=word/activeX/activeX26.xml><?xml version="1.0" encoding="utf-8"?>
<ax:ocx xmlns:ax="http://schemas.microsoft.com/office/2006/activeX" xmlns:r="http://schemas.openxmlformats.org/officeDocument/2006/relationships" ax:classid="{5512D118-5CC6-11CF-8D67-00AA00BDCE1D}" ax:persistence="persistStream" r:id="rId1"/>
</file>

<file path=word/activeX/activeX27.xml><?xml version="1.0" encoding="utf-8"?>
<ax:ocx xmlns:ax="http://schemas.microsoft.com/office/2006/activeX" xmlns:r="http://schemas.openxmlformats.org/officeDocument/2006/relationships" ax:classid="{5512D118-5CC6-11CF-8D67-00AA00BDCE1D}" ax:persistence="persistStream" r:id="rId1"/>
</file>

<file path=word/activeX/activeX28.xml><?xml version="1.0" encoding="utf-8"?>
<ax:ocx xmlns:ax="http://schemas.microsoft.com/office/2006/activeX" xmlns:r="http://schemas.openxmlformats.org/officeDocument/2006/relationships" ax:classid="{5512D118-5CC6-11CF-8D67-00AA00BDCE1D}" ax:persistence="persistStream" r:id="rId1"/>
</file>

<file path=word/activeX/activeX29.xml><?xml version="1.0" encoding="utf-8"?>
<ax:ocx xmlns:ax="http://schemas.microsoft.com/office/2006/activeX" xmlns:r="http://schemas.openxmlformats.org/officeDocument/2006/relationships" ax:classid="{5512D124-5CC6-11CF-8D67-00AA00BDCE1D}" ax:persistence="persistStream" r:id="rId1"/>
</file>

<file path=word/activeX/activeX30.xml><?xml version="1.0" encoding="utf-8"?>
<ax:ocx xmlns:ax="http://schemas.microsoft.com/office/2006/activeX" xmlns:r="http://schemas.openxmlformats.org/officeDocument/2006/relationships" ax:classid="{5512D110-5CC6-11CF-8D67-00AA00BDCE1D}" ax:persistence="persistStream" r:id="rId1"/>
</file>

<file path=word/activeX/activeX31.xml><?xml version="1.0" encoding="utf-8"?>
<ax:ocx xmlns:ax="http://schemas.microsoft.com/office/2006/activeX" xmlns:r="http://schemas.openxmlformats.org/officeDocument/2006/relationships" ax:classid="{5512D110-5CC6-11CF-8D67-00AA00BDCE1D}" ax:persistence="persistStream" r:id="rId1"/>
</file>

<file path=word/activeX/activeX32.xml><?xml version="1.0" encoding="utf-8"?>
<ax:ocx xmlns:ax="http://schemas.microsoft.com/office/2006/activeX" xmlns:r="http://schemas.openxmlformats.org/officeDocument/2006/relationships" ax:classid="{5512D110-5CC6-11CF-8D67-00AA00BDCE1D}" ax:persistence="persistStream" r:id="rId1"/>
</file>

<file path=word/activeX/activeX33.xml><?xml version="1.0" encoding="utf-8"?>
<ax:ocx xmlns:ax="http://schemas.microsoft.com/office/2006/activeX" xmlns:r="http://schemas.openxmlformats.org/officeDocument/2006/relationships" ax:classid="{5512D124-5CC6-11CF-8D67-00AA00BDCE1D}" ax:persistence="persistStream" r:id="rId1"/>
</file>

<file path=word/activeX/activeX34.xml><?xml version="1.0" encoding="utf-8"?>
<ax:ocx xmlns:ax="http://schemas.microsoft.com/office/2006/activeX" xmlns:r="http://schemas.openxmlformats.org/officeDocument/2006/relationships" ax:classid="{5512D118-5CC6-11CF-8D67-00AA00BDCE1D}" ax:persistence="persistStream" r:id="rId1"/>
</file>

<file path=word/activeX/activeX35.xml><?xml version="1.0" encoding="utf-8"?>
<ax:ocx xmlns:ax="http://schemas.microsoft.com/office/2006/activeX" xmlns:r="http://schemas.openxmlformats.org/officeDocument/2006/relationships" ax:classid="{5512D118-5CC6-11CF-8D67-00AA00BDCE1D}" ax:persistence="persistStream" r:id="rId1"/>
</file>

<file path=word/activeX/activeX36.xml><?xml version="1.0" encoding="utf-8"?>
<ax:ocx xmlns:ax="http://schemas.microsoft.com/office/2006/activeX" xmlns:r="http://schemas.openxmlformats.org/officeDocument/2006/relationships" ax:classid="{5512D124-5CC6-11CF-8D67-00AA00BDCE1D}" ax:persistence="persistStream" r:id="rId1"/>
</file>

<file path=word/activeX/activeX37.xml><?xml version="1.0" encoding="utf-8"?>
<ax:ocx xmlns:ax="http://schemas.microsoft.com/office/2006/activeX" xmlns:r="http://schemas.openxmlformats.org/officeDocument/2006/relationships" ax:classid="{5512D110-5CC6-11CF-8D67-00AA00BDCE1D}" ax:persistence="persistStream" r:id="rId1"/>
</file>

<file path=word/activeX/activeX38.xml><?xml version="1.0" encoding="utf-8"?>
<ax:ocx xmlns:ax="http://schemas.microsoft.com/office/2006/activeX" xmlns:r="http://schemas.openxmlformats.org/officeDocument/2006/relationships" ax:classid="{5512D124-5CC6-11CF-8D67-00AA00BDCE1D}" ax:persistence="persistStream" r:id="rId1"/>
</file>

<file path=word/activeX/activeX39.xml><?xml version="1.0" encoding="utf-8"?>
<ax:ocx xmlns:ax="http://schemas.microsoft.com/office/2006/activeX" xmlns:r="http://schemas.openxmlformats.org/officeDocument/2006/relationships" ax:classid="{5512D124-5CC6-11CF-8D67-00AA00BDCE1D}" ax:persistence="persistStream" r:id="rId1"/>
</file>

<file path=word/activeX/activeX40.xml><?xml version="1.0" encoding="utf-8"?>
<ax:ocx xmlns:ax="http://schemas.microsoft.com/office/2006/activeX" xmlns:r="http://schemas.openxmlformats.org/officeDocument/2006/relationships" ax:classid="{5512D124-5CC6-11CF-8D67-00AA00BDCE1D}" ax:persistence="persistStream" r:id="rId1"/>
</file>

<file path=word/activeX/activeX41.xml><?xml version="1.0" encoding="utf-8"?>
<ax:ocx xmlns:ax="http://schemas.microsoft.com/office/2006/activeX" xmlns:r="http://schemas.openxmlformats.org/officeDocument/2006/relationships" ax:classid="{5512D110-5CC6-11CF-8D67-00AA00BDCE1D}" ax:persistence="persistStream" r:id="rId1"/>
</file>

<file path=word/activeX/activeX42.xml><?xml version="1.0" encoding="utf-8"?>
<ax:ocx xmlns:ax="http://schemas.microsoft.com/office/2006/activeX" xmlns:r="http://schemas.openxmlformats.org/officeDocument/2006/relationships" ax:classid="{5512D110-5CC6-11CF-8D67-00AA00BDCE1D}" ax:persistence="persistStream" r:id="rId1"/>
</file>

<file path=word/activeX/activeX43.xml><?xml version="1.0" encoding="utf-8"?>
<ax:ocx xmlns:ax="http://schemas.microsoft.com/office/2006/activeX" xmlns:r="http://schemas.openxmlformats.org/officeDocument/2006/relationships" ax:classid="{5512D124-5CC6-11CF-8D67-00AA00BDCE1D}" ax:persistence="persistStream" r:id="rId1"/>
</file>

<file path=word/activeX/activeX44.xml><?xml version="1.0" encoding="utf-8"?>
<ax:ocx xmlns:ax="http://schemas.microsoft.com/office/2006/activeX" xmlns:r="http://schemas.openxmlformats.org/officeDocument/2006/relationships" ax:classid="{5512D118-5CC6-11CF-8D67-00AA00BDCE1D}" ax:persistence="persistStream" r:id="rId1"/>
</file>

<file path=word/activeX/activeX45.xml><?xml version="1.0" encoding="utf-8"?>
<ax:ocx xmlns:ax="http://schemas.microsoft.com/office/2006/activeX" xmlns:r="http://schemas.openxmlformats.org/officeDocument/2006/relationships" ax:classid="{5512D118-5CC6-11CF-8D67-00AA00BDCE1D}" ax:persistence="persistStream" r:id="rId1"/>
</file>

<file path=word/activeX/activeX46.xml><?xml version="1.0" encoding="utf-8"?>
<ax:ocx xmlns:ax="http://schemas.microsoft.com/office/2006/activeX" xmlns:r="http://schemas.openxmlformats.org/officeDocument/2006/relationships" ax:classid="{5512D124-5CC6-11CF-8D67-00AA00BDCE1D}" ax:persistence="persistStream" r:id="rId1"/>
</file>

<file path=word/activeX/activeX47.xml><?xml version="1.0" encoding="utf-8"?>
<ax:ocx xmlns:ax="http://schemas.microsoft.com/office/2006/activeX" xmlns:r="http://schemas.openxmlformats.org/officeDocument/2006/relationships" ax:classid="{5512D11A-5CC6-11CF-8D67-00AA00BDCE1D}" ax:persistence="persistStream" r:id="rId1"/>
</file>

<file path=word/activeX/activeX48.xml><?xml version="1.0" encoding="utf-8"?>
<ax:ocx xmlns:ax="http://schemas.microsoft.com/office/2006/activeX" xmlns:r="http://schemas.openxmlformats.org/officeDocument/2006/relationships" ax:classid="{5512D118-5CC6-11CF-8D67-00AA00BDCE1D}" ax:persistence="persistStream" r:id="rId1"/>
</file>

<file path=word/activeX/activeX49.xml><?xml version="1.0" encoding="utf-8"?>
<ax:ocx xmlns:ax="http://schemas.microsoft.com/office/2006/activeX" xmlns:r="http://schemas.openxmlformats.org/officeDocument/2006/relationships" ax:classid="{5512D118-5CC6-11CF-8D67-00AA00BDCE1D}" ax:persistence="persistStream" r:id="rId1"/>
</file>

<file path=word/activeX/activeX50.xml><?xml version="1.0" encoding="utf-8"?>
<ax:ocx xmlns:ax="http://schemas.microsoft.com/office/2006/activeX" xmlns:r="http://schemas.openxmlformats.org/officeDocument/2006/relationships" ax:classid="{5512D124-5CC6-11CF-8D67-00AA00BDCE1D}" ax:persistence="persistStream" r:id="rId1"/>
</file>

<file path=word/activeX/activeX51.xml><?xml version="1.0" encoding="utf-8"?>
<ax:ocx xmlns:ax="http://schemas.microsoft.com/office/2006/activeX" xmlns:r="http://schemas.openxmlformats.org/officeDocument/2006/relationships" ax:classid="{5512D11A-5CC6-11CF-8D67-00AA00BDCE1D}" ax:persistence="persistStream" r:id="rId1"/>
</file>

<file path=word/activeX/activeX52.xml><?xml version="1.0" encoding="utf-8"?>
<ax:ocx xmlns:ax="http://schemas.microsoft.com/office/2006/activeX" xmlns:r="http://schemas.openxmlformats.org/officeDocument/2006/relationships" ax:classid="{5512D110-5CC6-11CF-8D67-00AA00BDCE1D}" ax:persistence="persistStream" r:id="rId1"/>
</file>

<file path=word/activeX/activeX53.xml><?xml version="1.0" encoding="utf-8"?>
<ax:ocx xmlns:ax="http://schemas.microsoft.com/office/2006/activeX" xmlns:r="http://schemas.openxmlformats.org/officeDocument/2006/relationships" ax:classid="{5512D118-5CC6-11CF-8D67-00AA00BDCE1D}" ax:persistence="persistStream" r:id="rId1"/>
</file>

<file path=word/activeX/activeX54.xml><?xml version="1.0" encoding="utf-8"?>
<ax:ocx xmlns:ax="http://schemas.microsoft.com/office/2006/activeX" xmlns:r="http://schemas.openxmlformats.org/officeDocument/2006/relationships" ax:classid="{5512D118-5CC6-11CF-8D67-00AA00BDCE1D}" ax:persistence="persistStream" r:id="rId1"/>
</file>

<file path=word/activeX/activeX55.xml><?xml version="1.0" encoding="utf-8"?>
<ax:ocx xmlns:ax="http://schemas.microsoft.com/office/2006/activeX" xmlns:r="http://schemas.openxmlformats.org/officeDocument/2006/relationships" ax:classid="{5512D124-5CC6-11CF-8D67-00AA00BDCE1D}" ax:persistence="persistStream" r:id="rId1"/>
</file>

<file path=word/activeX/activeX56.xml><?xml version="1.0" encoding="utf-8"?>
<ax:ocx xmlns:ax="http://schemas.microsoft.com/office/2006/activeX" xmlns:r="http://schemas.openxmlformats.org/officeDocument/2006/relationships" ax:classid="{5512D11A-5CC6-11CF-8D67-00AA00BDCE1D}" ax:persistence="persistStream" r:id="rId1"/>
</file>

<file path=word/activeX/activeX57.xml><?xml version="1.0" encoding="utf-8"?>
<ax:ocx xmlns:ax="http://schemas.microsoft.com/office/2006/activeX" xmlns:r="http://schemas.openxmlformats.org/officeDocument/2006/relationships" ax:classid="{5512D118-5CC6-11CF-8D67-00AA00BDCE1D}" ax:persistence="persistStream" r:id="rId1"/>
</file>

<file path=word/activeX/activeX58.xml><?xml version="1.0" encoding="utf-8"?>
<ax:ocx xmlns:ax="http://schemas.microsoft.com/office/2006/activeX" xmlns:r="http://schemas.openxmlformats.org/officeDocument/2006/relationships" ax:classid="{5512D118-5CC6-11CF-8D67-00AA00BDCE1D}" ax:persistence="persistStream" r:id="rId1"/>
</file>

<file path=word/activeX/activeX59.xml><?xml version="1.0" encoding="utf-8"?>
<ax:ocx xmlns:ax="http://schemas.microsoft.com/office/2006/activeX" xmlns:r="http://schemas.openxmlformats.org/officeDocument/2006/relationships" ax:classid="{5512D124-5CC6-11CF-8D67-00AA00BDCE1D}" ax:persistence="persistStream" r:id="rId1"/>
</file>

<file path=word/activeX/activeX60.xml><?xml version="1.0" encoding="utf-8"?>
<ax:ocx xmlns:ax="http://schemas.microsoft.com/office/2006/activeX" xmlns:r="http://schemas.openxmlformats.org/officeDocument/2006/relationships" ax:classid="{5512D11A-5CC6-11CF-8D67-00AA00BDCE1D}" ax:persistence="persistStream" r:id="rId1"/>
</file>

<file path=word/activeX/activeX61.xml><?xml version="1.0" encoding="utf-8"?>
<ax:ocx xmlns:ax="http://schemas.microsoft.com/office/2006/activeX" xmlns:r="http://schemas.openxmlformats.org/officeDocument/2006/relationships" ax:classid="{5512D118-5CC6-11CF-8D67-00AA00BDCE1D}" ax:persistence="persistStream" r:id="rId1"/>
</file>

<file path=word/activeX/activeX62.xml><?xml version="1.0" encoding="utf-8"?>
<ax:ocx xmlns:ax="http://schemas.microsoft.com/office/2006/activeX" xmlns:r="http://schemas.openxmlformats.org/officeDocument/2006/relationships" ax:classid="{5512D118-5CC6-11CF-8D67-00AA00BDCE1D}" ax:persistence="persistStream" r:id="rId1"/>
</file>

<file path=word/activeX/activeX63.xml><?xml version="1.0" encoding="utf-8"?>
<ax:ocx xmlns:ax="http://schemas.microsoft.com/office/2006/activeX" xmlns:r="http://schemas.openxmlformats.org/officeDocument/2006/relationships" ax:classid="{5512D124-5CC6-11CF-8D67-00AA00BDCE1D}" ax:persistence="persistStream" r:id="rId1"/>
</file>

<file path=word/activeX/activeX64.xml><?xml version="1.0" encoding="utf-8"?>
<ax:ocx xmlns:ax="http://schemas.microsoft.com/office/2006/activeX" xmlns:r="http://schemas.openxmlformats.org/officeDocument/2006/relationships" ax:classid="{5512D11A-5CC6-11CF-8D67-00AA00BDCE1D}" ax:persistence="persistStream" r:id="rId1"/>
</file>

<file path=word/activeX/activeX65.xml><?xml version="1.0" encoding="utf-8"?>
<ax:ocx xmlns:ax="http://schemas.microsoft.com/office/2006/activeX" xmlns:r="http://schemas.openxmlformats.org/officeDocument/2006/relationships" ax:classid="{5512D118-5CC6-11CF-8D67-00AA00BDCE1D}" ax:persistence="persistStream" r:id="rId1"/>
</file>

<file path=word/activeX/activeX66.xml><?xml version="1.0" encoding="utf-8"?>
<ax:ocx xmlns:ax="http://schemas.microsoft.com/office/2006/activeX" xmlns:r="http://schemas.openxmlformats.org/officeDocument/2006/relationships" ax:classid="{5512D118-5CC6-11CF-8D67-00AA00BDCE1D}" ax:persistence="persistStream" r:id="rId1"/>
</file>

<file path=word/activeX/activeX67.xml><?xml version="1.0" encoding="utf-8"?>
<ax:ocx xmlns:ax="http://schemas.microsoft.com/office/2006/activeX" xmlns:r="http://schemas.openxmlformats.org/officeDocument/2006/relationships" ax:classid="{5512D124-5CC6-11CF-8D67-00AA00BDCE1D}" ax:persistence="persistStream" r:id="rId1"/>
</file>

<file path=word/activeX/activeX68.xml><?xml version="1.0" encoding="utf-8"?>
<ax:ocx xmlns:ax="http://schemas.microsoft.com/office/2006/activeX" xmlns:r="http://schemas.openxmlformats.org/officeDocument/2006/relationships" ax:classid="{5512D11A-5CC6-11CF-8D67-00AA00BDCE1D}" ax:persistence="persistStream" r:id="rId1"/>
</file>

<file path=word/activeX/activeX69.xml><?xml version="1.0" encoding="utf-8"?>
<ax:ocx xmlns:ax="http://schemas.microsoft.com/office/2006/activeX" xmlns:r="http://schemas.openxmlformats.org/officeDocument/2006/relationships" ax:classid="{5512D110-5CC6-11CF-8D67-00AA00BDCE1D}" ax:persistence="persistStream" r:id="rId1"/>
</file>

<file path=word/activeX/activeX70.xml><?xml version="1.0" encoding="utf-8"?>
<ax:ocx xmlns:ax="http://schemas.microsoft.com/office/2006/activeX" xmlns:r="http://schemas.openxmlformats.org/officeDocument/2006/relationships" ax:classid="{5512D118-5CC6-11CF-8D67-00AA00BDCE1D}" ax:persistence="persistStream" r:id="rId1"/>
</file>

<file path=word/activeX/activeX71.xml><?xml version="1.0" encoding="utf-8"?>
<ax:ocx xmlns:ax="http://schemas.microsoft.com/office/2006/activeX" xmlns:r="http://schemas.openxmlformats.org/officeDocument/2006/relationships" ax:classid="{5512D118-5CC6-11CF-8D67-00AA00BDCE1D}" ax:persistence="persistStream" r:id="rId1"/>
</file>

<file path=word/activeX/activeX72.xml><?xml version="1.0" encoding="utf-8"?>
<ax:ocx xmlns:ax="http://schemas.microsoft.com/office/2006/activeX" xmlns:r="http://schemas.openxmlformats.org/officeDocument/2006/relationships" ax:classid="{5512D124-5CC6-11CF-8D67-00AA00BDCE1D}" ax:persistence="persistStream" r:id="rId1"/>
</file>

<file path=word/activeX/activeX73.xml><?xml version="1.0" encoding="utf-8"?>
<ax:ocx xmlns:ax="http://schemas.microsoft.com/office/2006/activeX" xmlns:r="http://schemas.openxmlformats.org/officeDocument/2006/relationships" ax:classid="{5512D11A-5CC6-11CF-8D67-00AA00BDCE1D}" ax:persistence="persistStream" r:id="rId1"/>
</file>

<file path=word/activeX/activeX74.xml><?xml version="1.0" encoding="utf-8"?>
<ax:ocx xmlns:ax="http://schemas.microsoft.com/office/2006/activeX" xmlns:r="http://schemas.openxmlformats.org/officeDocument/2006/relationships" ax:classid="{5512D118-5CC6-11CF-8D67-00AA00BDCE1D}" ax:persistence="persistStream" r:id="rId1"/>
</file>

<file path=word/activeX/activeX75.xml><?xml version="1.0" encoding="utf-8"?>
<ax:ocx xmlns:ax="http://schemas.microsoft.com/office/2006/activeX" xmlns:r="http://schemas.openxmlformats.org/officeDocument/2006/relationships" ax:classid="{5512D118-5CC6-11CF-8D67-00AA00BDCE1D}" ax:persistence="persistStream" r:id="rId1"/>
</file>

<file path=word/activeX/activeX76.xml><?xml version="1.0" encoding="utf-8"?>
<ax:ocx xmlns:ax="http://schemas.microsoft.com/office/2006/activeX" xmlns:r="http://schemas.openxmlformats.org/officeDocument/2006/relationships" ax:classid="{5512D124-5CC6-11CF-8D67-00AA00BDCE1D}" ax:persistence="persistStream" r:id="rId1"/>
</file>

<file path=word/activeX/activeX77.xml><?xml version="1.0" encoding="utf-8"?>
<ax:ocx xmlns:ax="http://schemas.microsoft.com/office/2006/activeX" xmlns:r="http://schemas.openxmlformats.org/officeDocument/2006/relationships" ax:classid="{5512D11A-5CC6-11CF-8D67-00AA00BDCE1D}" ax:persistence="persistStream" r:id="rId1"/>
</file>

<file path=word/activeX/activeX78.xml><?xml version="1.0" encoding="utf-8"?>
<ax:ocx xmlns:ax="http://schemas.microsoft.com/office/2006/activeX" xmlns:r="http://schemas.openxmlformats.org/officeDocument/2006/relationships" ax:classid="{5512D110-5CC6-11CF-8D67-00AA00BDCE1D}" ax:persistence="persistStream" r:id="rId1"/>
</file>

<file path=word/activeX/activeX79.xml><?xml version="1.0" encoding="utf-8"?>
<ax:ocx xmlns:ax="http://schemas.microsoft.com/office/2006/activeX" xmlns:r="http://schemas.openxmlformats.org/officeDocument/2006/relationships" ax:classid="{5512D110-5CC6-11CF-8D67-00AA00BDCE1D}" ax:persistence="persistStream" r:id="rId1"/>
</file>

<file path=word/activeX/activeX80.xml><?xml version="1.0" encoding="utf-8"?>
<ax:ocx xmlns:ax="http://schemas.microsoft.com/office/2006/activeX" xmlns:r="http://schemas.openxmlformats.org/officeDocument/2006/relationships" ax:classid="{5512D118-5CC6-11CF-8D67-00AA00BDCE1D}" ax:persistence="persistStream" r:id="rId1"/>
</file>

<file path=word/activeX/activeX81.xml><?xml version="1.0" encoding="utf-8"?>
<ax:ocx xmlns:ax="http://schemas.microsoft.com/office/2006/activeX" xmlns:r="http://schemas.openxmlformats.org/officeDocument/2006/relationships" ax:classid="{5512D118-5CC6-11CF-8D67-00AA00BDCE1D}" ax:persistence="persistStream" r:id="rId1"/>
</file>

<file path=word/activeX/activeX82.xml><?xml version="1.0" encoding="utf-8"?>
<ax:ocx xmlns:ax="http://schemas.microsoft.com/office/2006/activeX" xmlns:r="http://schemas.openxmlformats.org/officeDocument/2006/relationships" ax:classid="{5512D124-5CC6-11CF-8D67-00AA00BDCE1D}" ax:persistence="persistStream" r:id="rId1"/>
</file>

<file path=word/activeX/activeX83.xml><?xml version="1.0" encoding="utf-8"?>
<ax:ocx xmlns:ax="http://schemas.microsoft.com/office/2006/activeX" xmlns:r="http://schemas.openxmlformats.org/officeDocument/2006/relationships" ax:classid="{5512D11A-5CC6-11CF-8D67-00AA00BDCE1D}" ax:persistence="persistStream" r:id="rId1"/>
</file>

<file path=word/activeX/activeX84.xml><?xml version="1.0" encoding="utf-8"?>
<ax:ocx xmlns:ax="http://schemas.microsoft.com/office/2006/activeX" xmlns:r="http://schemas.openxmlformats.org/officeDocument/2006/relationships" ax:classid="{5512D118-5CC6-11CF-8D67-00AA00BDCE1D}" ax:persistence="persistStream" r:id="rId1"/>
</file>

<file path=word/activeX/activeX85.xml><?xml version="1.0" encoding="utf-8"?>
<ax:ocx xmlns:ax="http://schemas.microsoft.com/office/2006/activeX" xmlns:r="http://schemas.openxmlformats.org/officeDocument/2006/relationships" ax:classid="{5512D118-5CC6-11CF-8D67-00AA00BDCE1D}" ax:persistence="persistStream" r:id="rId1"/>
</file>

<file path=word/activeX/activeX86.xml><?xml version="1.0" encoding="utf-8"?>
<ax:ocx xmlns:ax="http://schemas.microsoft.com/office/2006/activeX" xmlns:r="http://schemas.openxmlformats.org/officeDocument/2006/relationships" ax:classid="{5512D124-5CC6-11CF-8D67-00AA00BDCE1D}" ax:persistence="persistStream" r:id="rId1"/>
</file>

<file path=word/activeX/activeX87.xml><?xml version="1.0" encoding="utf-8"?>
<ax:ocx xmlns:ax="http://schemas.microsoft.com/office/2006/activeX" xmlns:r="http://schemas.openxmlformats.org/officeDocument/2006/relationships" ax:classid="{5512D11A-5CC6-11CF-8D67-00AA00BDCE1D}" ax:persistence="persistStream" r:id="rId1"/>
</file>

<file path=word/activeX/activeX88.xml><?xml version="1.0" encoding="utf-8"?>
<ax:ocx xmlns:ax="http://schemas.microsoft.com/office/2006/activeX" xmlns:r="http://schemas.openxmlformats.org/officeDocument/2006/relationships" ax:classid="{5512D110-5CC6-11CF-8D67-00AA00BDCE1D}" ax:persistence="persistStream" r:id="rId1"/>
</file>

<file path=word/activeX/activeX89.xml><?xml version="1.0" encoding="utf-8"?>
<ax:ocx xmlns:ax="http://schemas.microsoft.com/office/2006/activeX" xmlns:r="http://schemas.openxmlformats.org/officeDocument/2006/relationships" ax:classid="{5512D110-5CC6-11CF-8D67-00AA00BDCE1D}" ax:persistence="persistStream" r:id="rId1"/>
</file>

<file path=word/activeX/activeX90.xml><?xml version="1.0" encoding="utf-8"?>
<ax:ocx xmlns:ax="http://schemas.microsoft.com/office/2006/activeX" xmlns:r="http://schemas.openxmlformats.org/officeDocument/2006/relationships" ax:classid="{5512D118-5CC6-11CF-8D67-00AA00BDCE1D}" ax:persistence="persistStream" r:id="rId1"/>
</file>

<file path=word/activeX/activeX91.xml><?xml version="1.0" encoding="utf-8"?>
<ax:ocx xmlns:ax="http://schemas.microsoft.com/office/2006/activeX" xmlns:r="http://schemas.openxmlformats.org/officeDocument/2006/relationships" ax:classid="{5512D118-5CC6-11CF-8D67-00AA00BDCE1D}" ax:persistence="persistStream" r:id="rId1"/>
</file>

<file path=word/activeX/activeX92.xml><?xml version="1.0" encoding="utf-8"?>
<ax:ocx xmlns:ax="http://schemas.microsoft.com/office/2006/activeX" xmlns:r="http://schemas.openxmlformats.org/officeDocument/2006/relationships" ax:classid="{5512D124-5CC6-11CF-8D67-00AA00BDCE1D}" ax:persistence="persistStream" r:id="rId1"/>
</file>

<file path=word/activeX/activeX93.xml><?xml version="1.0" encoding="utf-8"?>
<ax:ocx xmlns:ax="http://schemas.microsoft.com/office/2006/activeX" xmlns:r="http://schemas.openxmlformats.org/officeDocument/2006/relationships" ax:classid="{5512D124-5CC6-11CF-8D67-00AA00BDCE1D}" ax:persistence="persistStream" r:id="rId1"/>
</file>

<file path=word/activeX/activeX94.xml><?xml version="1.0" encoding="utf-8"?>
<ax:ocx xmlns:ax="http://schemas.microsoft.com/office/2006/activeX" xmlns:r="http://schemas.openxmlformats.org/officeDocument/2006/relationships" ax:classid="{5512D124-5CC6-11CF-8D67-00AA00BDCE1D}" ax:persistence="persistStream" r:id="rId1"/>
</file>

<file path=word/activeX/activeX95.xml><?xml version="1.0" encoding="utf-8"?>
<ax:ocx xmlns:ax="http://schemas.microsoft.com/office/2006/activeX" xmlns:r="http://schemas.openxmlformats.org/officeDocument/2006/relationships" ax:classid="{5512D110-5CC6-11CF-8D67-00AA00BDCE1D}" ax:persistence="persistStream" r:id="rId1"/>
</file>

<file path=word/activeX/activeX96.xml><?xml version="1.0" encoding="utf-8"?>
<ax:ocx xmlns:ax="http://schemas.microsoft.com/office/2006/activeX" xmlns:r="http://schemas.openxmlformats.org/officeDocument/2006/relationships" ax:classid="{5512D110-5CC6-11CF-8D67-00AA00BDCE1D}" ax:persistence="persistStream" r:id="rId1"/>
</file>

<file path=word/activeX/activeX97.xml><?xml version="1.0" encoding="utf-8"?>
<ax:ocx xmlns:ax="http://schemas.microsoft.com/office/2006/activeX" xmlns:r="http://schemas.openxmlformats.org/officeDocument/2006/relationships" ax:classid="{5512D118-5CC6-11CF-8D67-00AA00BDCE1D}" ax:persistence="persistStream" r:id="rId1"/>
</file>

<file path=word/activeX/activeX98.xml><?xml version="1.0" encoding="utf-8"?>
<ax:ocx xmlns:ax="http://schemas.microsoft.com/office/2006/activeX" xmlns:r="http://schemas.openxmlformats.org/officeDocument/2006/relationships" ax:classid="{5512D118-5CC6-11CF-8D67-00AA00BDCE1D}" ax:persistence="persistStream" r:id="rId1"/>
</file>

<file path=word/activeX/activeX99.xml><?xml version="1.0" encoding="utf-8"?>
<ax:ocx xmlns:ax="http://schemas.microsoft.com/office/2006/activeX" xmlns:r="http://schemas.openxmlformats.org/officeDocument/2006/relationships" ax:classid="{5512D118-5CC6-11CF-8D67-00AA00BDCE1D}" ax:persistence="persistStream" r:id="rId1"/>
</file>

<file path=word/activeX/activeX100.xml><?xml version="1.0" encoding="utf-8"?>
<ax:ocx xmlns:ax="http://schemas.microsoft.com/office/2006/activeX" xmlns:r="http://schemas.openxmlformats.org/officeDocument/2006/relationships" ax:classid="{5512D118-5CC6-11CF-8D67-00AA00BDCE1D}" ax:persistence="persistStream" r:id="rId1"/>
</file>

<file path=word/activeX/activeX101.xml><?xml version="1.0" encoding="utf-8"?>
<ax:ocx xmlns:ax="http://schemas.microsoft.com/office/2006/activeX" xmlns:r="http://schemas.openxmlformats.org/officeDocument/2006/relationships" ax:classid="{5512D124-5CC6-11CF-8D67-00AA00BDCE1D}" ax:persistence="persistStream" r:id="rId1"/>
</file>

<file path=word/activeX/activeX102.xml><?xml version="1.0" encoding="utf-8"?>
<ax:ocx xmlns:ax="http://schemas.microsoft.com/office/2006/activeX" xmlns:r="http://schemas.openxmlformats.org/officeDocument/2006/relationships" ax:classid="{5512D118-5CC6-11CF-8D67-00AA00BDCE1D}" ax:persistence="persistStream" r:id="rId1"/>
</file>

<file path=word/activeX/activeX103.xml><?xml version="1.0" encoding="utf-8"?>
<ax:ocx xmlns:ax="http://schemas.microsoft.com/office/2006/activeX" xmlns:r="http://schemas.openxmlformats.org/officeDocument/2006/relationships" ax:classid="{5512D118-5CC6-11CF-8D67-00AA00BDCE1D}" ax:persistence="persistStream" r:id="rId1"/>
</file>

<file path=word/activeX/activeX104.xml><?xml version="1.0" encoding="utf-8"?>
<ax:ocx xmlns:ax="http://schemas.microsoft.com/office/2006/activeX" xmlns:r="http://schemas.openxmlformats.org/officeDocument/2006/relationships" ax:classid="{5512D124-5CC6-11CF-8D67-00AA00BDCE1D}" ax:persistence="persistStream" r:id="rId1"/>
</file>

<file path=word/activeX/activeX105.xml><?xml version="1.0" encoding="utf-8"?>
<ax:ocx xmlns:ax="http://schemas.microsoft.com/office/2006/activeX" xmlns:r="http://schemas.openxmlformats.org/officeDocument/2006/relationships" ax:classid="{5512D110-5CC6-11CF-8D67-00AA00BDCE1D}" ax:persistence="persistStream" r:id="rId1"/>
</file>

<file path=word/activeX/activeX106.xml><?xml version="1.0" encoding="utf-8"?>
<ax:ocx xmlns:ax="http://schemas.microsoft.com/office/2006/activeX" xmlns:r="http://schemas.openxmlformats.org/officeDocument/2006/relationships" ax:classid="{5512D118-5CC6-11CF-8D67-00AA00BDCE1D}" ax:persistence="persistStream" r:id="rId1"/>
</file>

<file path=word/activeX/activeX107.xml><?xml version="1.0" encoding="utf-8"?>
<ax:ocx xmlns:ax="http://schemas.microsoft.com/office/2006/activeX" xmlns:r="http://schemas.openxmlformats.org/officeDocument/2006/relationships" ax:classid="{5512D118-5CC6-11CF-8D67-00AA00BDCE1D}" ax:persistence="persistStream" r:id="rId1"/>
</file>

<file path=word/activeX/activeX108.xml><?xml version="1.0" encoding="utf-8"?>
<ax:ocx xmlns:ax="http://schemas.microsoft.com/office/2006/activeX" xmlns:r="http://schemas.openxmlformats.org/officeDocument/2006/relationships" ax:classid="{5512D124-5CC6-11CF-8D67-00AA00BDCE1D}" ax:persistence="persistStream" r:id="rId1"/>
</file>

<file path=word/activeX/activeX109.xml><?xml version="1.0" encoding="utf-8"?>
<ax:ocx xmlns:ax="http://schemas.microsoft.com/office/2006/activeX" xmlns:r="http://schemas.openxmlformats.org/officeDocument/2006/relationships" ax:classid="{5512D118-5CC6-11CF-8D67-00AA00BDCE1D}" ax:persistence="persistStream" r:id="rId1"/>
</file>

<file path=word/activeX/activeX110.xml><?xml version="1.0" encoding="utf-8"?>
<ax:ocx xmlns:ax="http://schemas.microsoft.com/office/2006/activeX" xmlns:r="http://schemas.openxmlformats.org/officeDocument/2006/relationships" ax:classid="{5512D118-5CC6-11CF-8D67-00AA00BDCE1D}" ax:persistence="persistStream" r:id="rId1"/>
</file>

<file path=word/activeX/activeX111.xml><?xml version="1.0" encoding="utf-8"?>
<ax:ocx xmlns:ax="http://schemas.microsoft.com/office/2006/activeX" xmlns:r="http://schemas.openxmlformats.org/officeDocument/2006/relationships" ax:classid="{5512D124-5CC6-11CF-8D67-00AA00BDCE1D}" ax:persistence="persistStream" r:id="rId1"/>
</file>

<file path=word/activeX/activeX112.xml><?xml version="1.0" encoding="utf-8"?>
<ax:ocx xmlns:ax="http://schemas.microsoft.com/office/2006/activeX" xmlns:r="http://schemas.openxmlformats.org/officeDocument/2006/relationships" ax:classid="{5512D11C-5CC6-11CF-8D67-00AA00BDCE1D}" ax:persistence="persistStream" r:id="rId1"/>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3B508924CD6D0409F255E41BC1A6D6B" ma:contentTypeVersion="0" ma:contentTypeDescription="Create a new document." ma:contentTypeScope="" ma:versionID="08e807c259d41a822aea8d42958d507f">
  <xsd:schema xmlns:xsd="http://www.w3.org/2001/XMLSchema" xmlns:xs="http://www.w3.org/2001/XMLSchema" xmlns:p="http://schemas.microsoft.com/office/2006/metadata/properties" xmlns:ns2="053a5afd-1424-405b-82d9-63deec7446f8" targetNamespace="http://schemas.microsoft.com/office/2006/metadata/properties" ma:root="true" ma:fieldsID="c3757a8e58c5938801237410e57c511c" ns2:_="">
    <xsd:import namespace="053a5afd-1424-405b-82d9-63deec7446f8"/>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3a5afd-1424-405b-82d9-63deec7446f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053a5afd-1424-405b-82d9-63deec7446f8">RZP75TDPC7SH-572-155</_dlc_DocId>
    <_dlc_DocIdUrl xmlns="053a5afd-1424-405b-82d9-63deec7446f8">
      <Url>https://sharepoint.hrsa.gov/sites/bphc/IR/WG/_layouts/DocIdRedir.aspx?ID=RZP75TDPC7SH-572-155</Url>
      <Description>RZP75TDPC7SH-572-155</Description>
    </_dlc_DocIdUrl>
  </documentManagement>
</p:properties>
</file>

<file path=customXml/itemProps1.xml><?xml version="1.0" encoding="utf-8"?>
<ds:datastoreItem xmlns:ds="http://schemas.openxmlformats.org/officeDocument/2006/customXml" ds:itemID="{9423CA6D-DB9D-4D88-8764-CF827F8C5EF9}"/>
</file>

<file path=customXml/itemProps2.xml><?xml version="1.0" encoding="utf-8"?>
<ds:datastoreItem xmlns:ds="http://schemas.openxmlformats.org/officeDocument/2006/customXml" ds:itemID="{FB76C241-FB01-4465-AF10-972BA9645161}"/>
</file>

<file path=customXml/itemProps3.xml><?xml version="1.0" encoding="utf-8"?>
<ds:datastoreItem xmlns:ds="http://schemas.openxmlformats.org/officeDocument/2006/customXml" ds:itemID="{18A92B3E-624C-4EEC-8A67-FA6DD939ECD8}"/>
</file>

<file path=customXml/itemProps4.xml><?xml version="1.0" encoding="utf-8"?>
<ds:datastoreItem xmlns:ds="http://schemas.openxmlformats.org/officeDocument/2006/customXml" ds:itemID="{CE936C9C-ED8A-463B-B055-6DA62370D93F}"/>
</file>

<file path=docProps/app.xml><?xml version="1.0" encoding="utf-8"?>
<Properties xmlns="http://schemas.openxmlformats.org/officeDocument/2006/extended-properties" xmlns:vt="http://schemas.openxmlformats.org/officeDocument/2006/docPropsVTypes">
  <Template>Normal.dotm</Template>
  <TotalTime>3</TotalTime>
  <Pages>30</Pages>
  <Words>6232</Words>
  <Characters>35529</Characters>
  <Application>Microsoft Office Word</Application>
  <DocSecurity>0</DocSecurity>
  <Lines>296</Lines>
  <Paragraphs>83</Paragraphs>
  <ScaleCrop>false</ScaleCrop>
  <HeadingPairs>
    <vt:vector size="2" baseType="variant">
      <vt:variant>
        <vt:lpstr>Title</vt:lpstr>
      </vt:variant>
      <vt:variant>
        <vt:i4>1</vt:i4>
      </vt:variant>
    </vt:vector>
  </HeadingPairs>
  <TitlesOfParts>
    <vt:vector size="1" baseType="lpstr">
      <vt:lpstr/>
    </vt:vector>
  </TitlesOfParts>
  <Company>REI Systems, Inc.</Company>
  <LinksUpToDate>false</LinksUpToDate>
  <CharactersWithSpaces>41678</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Checklist for Adding New Service - track changes</dc:title>
  <dc:creator>Eshita Shaheed</dc:creator>
  <cp:lastModifiedBy>Lisa Wald</cp:lastModifiedBy>
  <cp:revision>4</cp:revision>
  <cp:lastPrinted>2013-05-23T16:34:00Z</cp:lastPrinted>
  <dcterms:created xsi:type="dcterms:W3CDTF">2016-06-06T19:19:00Z</dcterms:created>
  <dcterms:modified xsi:type="dcterms:W3CDTF">2016-06-06T19:21:00Z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0x01010073B508924CD6D0409F255E41BC1A6D6B</vt:lpwstr>
  </property>
  <property fmtid="{D5CDD505-2E9C-101B-9397-08002B2CF9AE}" pid="3" name="_dlc_DocIdItemGuid">
    <vt:lpwstr>e5e81e59-e5f9-40f3-b486-c815f33e0d32</vt:lpwstr>
  </property>
  <property fmtid="{D5CDD505-2E9C-101B-9397-08002B2CF9AE}" pid="4" name="Order">
    <vt:r8>15500</vt:r8>
  </property>
</Properties>
</file>