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customXml/itemProps1.xml" ContentType="application/vnd.openxmlformats-officedocument.customXmlPropertie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docProps/app.xml" ContentType="application/vnd.openxmlformats-officedocument.extended-properties+xml"/>
  <Override PartName="/word/glossary/styles.xml" ContentType="application/vnd.openxmlformats-officedocument.wordprocessingml.styles+xml"/>
  <Override PartName="/word/glossary/fontTable.xml" ContentType="application/vnd.openxmlformats-officedocument.wordprocessingml.fontTable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webSettings.xml" ContentType="application/vnd.openxmlformats-officedocument.wordprocessingml.webSetting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body>
    <w:tbl>
      <w:tblPr>
        <w:tblStyle w:val="ResumeTable"/>
        <w:tblW w:w="5000" w:type="pct"/>
        <w:tblLook w:val="04A0" w:firstRow="1" w:lastRow="0" w:firstColumn="1" w:lastColumn="0" w:noHBand="0" w:noVBand="1"/>
        <w:tblCaption w:val="Resume text"/>
        <w:tblDescription w:val="Resume"/>
      </w:tblPr>
      <w:tblGrid>
        <w:gridCol w:w="1802"/>
        <w:gridCol w:w="427"/>
        <w:gridCol w:w="429"/>
        <w:gridCol w:w="7422"/>
      </w:tblGrid>
      <w:tr w:rsidR="00917E7C" w:rsidTr="00917E7C">
        <w:trPr>
          <w:trHeight w:val="666"/>
        </w:trPr>
        <w:tc>
          <w:tcPr>
            <w:tcW w:w="10080" w:type="dxa"/>
            <w:gridSpan w:val="4"/>
            <w:shd w:val="clear" w:color="auto" w:fill="F0A22E"/>
          </w:tcPr>
          <w:p w:rsidR="00917E7C" w:rsidRPr="00917E7C" w:rsidRDefault="00917E7C" w:rsidP="00917E7C">
            <w:pPr>
              <w:rPr>
                <w:b/>
              </w:rPr>
            </w:pPr>
            <w:r>
              <w:rPr>
                <w:rFonts w:ascii="Cambria" w:hAnsi="Cambria"/>
                <w:noProof/>
                <w:color w:val="0000FF"/>
                <w:lang w:eastAsia="en-US"/>
              </w:rPr>
              <w:drawing>
                <wp:anchor distT="0" distB="0" distL="114300" distR="114300" simplePos="0" relativeHeight="251659264" behindDoc="0" locked="0" layoutInCell="1" allowOverlap="1" wp14:anchorId="41401DBB" wp14:editId="53C1731D">
                  <wp:simplePos x="0" y="0"/>
                  <wp:positionH relativeFrom="column">
                    <wp:posOffset>5476875</wp:posOffset>
                  </wp:positionH>
                  <wp:positionV relativeFrom="paragraph">
                    <wp:posOffset>43180</wp:posOffset>
                  </wp:positionV>
                  <wp:extent cx="763270" cy="467360"/>
                  <wp:effectExtent l="0" t="0" r="0" b="8890"/>
                  <wp:wrapSquare wrapText="bothSides"/>
                  <wp:docPr id="2" name="Picture 2" descr="CDC_logo_electronic_color_noname.jpg">
                    <a:hlinkClick xmlns:a="http://schemas.openxmlformats.org/drawingml/2006/main" r:id="rId8" tooltip="&quot;/@api/deki/files/55/=CDC logo print color noname.eps&quot;"/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CDC_logo_electronic_color_noname.jpg">
                            <a:hlinkClick r:id="rId8" tooltip="&quot;/@api/deki/files/55/=CDC logo print color noname.eps&quot;"/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r="6822"/>
                          <a:stretch/>
                        </pic:blipFill>
                        <pic:spPr bwMode="auto">
                          <a:xfrm>
                            <a:off x="0" y="0"/>
                            <a:ext cx="763270" cy="4673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anchor>
              </w:drawing>
            </w:r>
            <w:r>
              <w:rPr>
                <w:b/>
                <w:bCs/>
                <w:color w:val="FFFFFF" w:themeColor="background1"/>
                <w:sz w:val="44"/>
                <w:lang w:val="es"/>
              </w:rPr>
              <w:t>INSTRUCCIONES GENERALES</w:t>
            </w:r>
          </w:p>
        </w:tc>
      </w:tr>
      <w:tr w:rsidR="00337C7F" w:rsidRPr="009B596D" w:rsidTr="00D90127">
        <w:trPr>
          <w:trHeight w:val="666"/>
        </w:trPr>
        <w:tc>
          <w:tcPr>
            <w:tcW w:w="1802" w:type="dxa"/>
          </w:tcPr>
          <w:p w:rsidR="00337C7F" w:rsidRPr="00D42670" w:rsidRDefault="00337C7F" w:rsidP="002D3940">
            <w:pPr>
              <w:pStyle w:val="Heading1"/>
              <w:spacing w:before="0" w:after="0"/>
              <w:outlineLvl w:val="0"/>
              <w:rPr>
                <w:rFonts w:asciiTheme="minorHAnsi" w:hAnsiTheme="minorHAnsi"/>
                <w:b/>
                <w:sz w:val="24"/>
                <w:lang w:val="es-ES_tradnl"/>
              </w:rPr>
            </w:pPr>
            <w:r>
              <w:rPr>
                <w:rFonts w:asciiTheme="minorHAnsi" w:hAnsiTheme="minorHAnsi"/>
                <w:b/>
                <w:bCs/>
                <w:sz w:val="24"/>
                <w:lang w:val="es"/>
              </w:rPr>
              <w:t>¿Por qué recibí esta caja?</w:t>
            </w:r>
          </w:p>
        </w:tc>
        <w:tc>
          <w:tcPr>
            <w:tcW w:w="427" w:type="dxa"/>
          </w:tcPr>
          <w:p w:rsidR="00337C7F" w:rsidRPr="00D42670" w:rsidRDefault="00337C7F" w:rsidP="002D3940">
            <w:pPr>
              <w:rPr>
                <w:lang w:val="es-ES_tradnl"/>
              </w:rPr>
            </w:pPr>
          </w:p>
        </w:tc>
        <w:tc>
          <w:tcPr>
            <w:tcW w:w="7851" w:type="dxa"/>
            <w:gridSpan w:val="2"/>
          </w:tcPr>
          <w:p w:rsidR="00337C7F" w:rsidRPr="00D42670" w:rsidRDefault="00337C7F" w:rsidP="009B596D">
            <w:pPr>
              <w:spacing w:after="0"/>
              <w:rPr>
                <w:sz w:val="24"/>
                <w:lang w:val="es-ES_tradnl"/>
              </w:rPr>
            </w:pPr>
            <w:r>
              <w:rPr>
                <w:color w:val="auto"/>
                <w:sz w:val="24"/>
                <w:lang w:val="es"/>
              </w:rPr>
              <w:t xml:space="preserve">Recientemente </w:t>
            </w:r>
            <w:r w:rsidR="0031736B">
              <w:rPr>
                <w:color w:val="auto"/>
                <w:sz w:val="24"/>
                <w:lang w:val="es"/>
              </w:rPr>
              <w:t>Ud.</w:t>
            </w:r>
            <w:r w:rsidR="009B596D">
              <w:rPr>
                <w:color w:val="auto"/>
                <w:sz w:val="24"/>
                <w:lang w:val="es"/>
              </w:rPr>
              <w:t xml:space="preserve"> </w:t>
            </w:r>
            <w:r>
              <w:rPr>
                <w:color w:val="auto"/>
                <w:sz w:val="24"/>
                <w:lang w:val="es"/>
              </w:rPr>
              <w:t xml:space="preserve">aceptó participar en un estudio de los CDC sobre el virus del Zika para </w:t>
            </w:r>
            <w:r w:rsidR="009B596D">
              <w:rPr>
                <w:color w:val="auto"/>
                <w:sz w:val="24"/>
                <w:lang w:val="es"/>
              </w:rPr>
              <w:t xml:space="preserve">determinar </w:t>
            </w:r>
            <w:r>
              <w:rPr>
                <w:color w:val="auto"/>
                <w:sz w:val="24"/>
                <w:lang w:val="es"/>
              </w:rPr>
              <w:t xml:space="preserve">cuánto tiempo el virus permanece en la orina y el semen. Esta caja contiene todo lo que necesita para proporcionar las muestras de orina y semen, y enviarla a los CDC para </w:t>
            </w:r>
            <w:r w:rsidR="009B596D">
              <w:rPr>
                <w:color w:val="auto"/>
                <w:sz w:val="24"/>
                <w:lang w:val="es"/>
              </w:rPr>
              <w:t>ser analizadas</w:t>
            </w:r>
            <w:r>
              <w:rPr>
                <w:color w:val="auto"/>
                <w:sz w:val="24"/>
                <w:lang w:val="es"/>
              </w:rPr>
              <w:t>.</w:t>
            </w:r>
          </w:p>
        </w:tc>
      </w:tr>
      <w:tr w:rsidR="00337C7F" w:rsidRPr="009B596D" w:rsidTr="00D90127">
        <w:tc>
          <w:tcPr>
            <w:tcW w:w="1802" w:type="dxa"/>
          </w:tcPr>
          <w:p w:rsidR="00337C7F" w:rsidRPr="00917E7C" w:rsidRDefault="00337C7F" w:rsidP="002D3940">
            <w:pPr>
              <w:pStyle w:val="Heading1"/>
              <w:outlineLvl w:val="0"/>
              <w:rPr>
                <w:rFonts w:asciiTheme="minorHAnsi" w:hAnsiTheme="minorHAnsi"/>
                <w:b/>
                <w:color w:val="F0A22E"/>
                <w:sz w:val="24"/>
              </w:rPr>
            </w:pPr>
            <w:r>
              <w:rPr>
                <w:rFonts w:asciiTheme="minorHAnsi" w:hAnsiTheme="minorHAnsi"/>
                <w:b/>
                <w:bCs/>
                <w:color w:val="F0A22E"/>
                <w:sz w:val="24"/>
                <w:lang w:val="es"/>
              </w:rPr>
              <w:t>¿Qué tengo que hacer?</w:t>
            </w:r>
          </w:p>
        </w:tc>
        <w:tc>
          <w:tcPr>
            <w:tcW w:w="427" w:type="dxa"/>
          </w:tcPr>
          <w:p w:rsidR="00337C7F" w:rsidRPr="00917E7C" w:rsidRDefault="00337C7F" w:rsidP="002D3940">
            <w:pPr>
              <w:rPr>
                <w:b/>
                <w:color w:val="F0A22E"/>
              </w:rPr>
            </w:pPr>
          </w:p>
        </w:tc>
        <w:tc>
          <w:tcPr>
            <w:tcW w:w="7851" w:type="dxa"/>
            <w:gridSpan w:val="2"/>
          </w:tcPr>
          <w:sdt>
            <w:sdtPr>
              <w:rPr>
                <w:sz w:val="24"/>
              </w:rPr>
              <w:id w:val="-1153832953"/>
            </w:sdtPr>
            <w:sdtEndPr>
              <w:rPr>
                <w:color w:val="auto"/>
              </w:rPr>
            </w:sdtEndPr>
            <w:sdtContent>
              <w:sdt>
                <w:sdtPr>
                  <w:rPr>
                    <w:color w:val="auto"/>
                    <w:sz w:val="24"/>
                  </w:rPr>
                  <w:id w:val="-862520336"/>
                  <w:placeholder>
                    <w:docPart w:val="69F76AF247274FADB4AB331AB3B97D64"/>
                  </w:placeholder>
                </w:sdtPr>
                <w:sdtEndPr/>
                <w:sdtContent>
                  <w:p w:rsidR="00BA35BF" w:rsidRPr="00D42670" w:rsidRDefault="00BA35BF" w:rsidP="00BA35BF">
                    <w:pPr>
                      <w:pStyle w:val="ResumeText"/>
                      <w:ind w:right="630"/>
                      <w:rPr>
                        <w:color w:val="auto"/>
                        <w:sz w:val="24"/>
                        <w:lang w:val="es-ES_tradnl"/>
                      </w:rPr>
                    </w:pPr>
                    <w:r>
                      <w:rPr>
                        <w:color w:val="auto"/>
                        <w:sz w:val="24"/>
                        <w:lang w:val="es"/>
                      </w:rPr>
                      <w:t>En cuanto reciba esta caja de Fedex:</w:t>
                    </w:r>
                  </w:p>
                  <w:p w:rsidR="00BA35BF" w:rsidRPr="00D42670" w:rsidRDefault="003B0965" w:rsidP="00BA35BF">
                    <w:pPr>
                      <w:pStyle w:val="ResumeText"/>
                      <w:numPr>
                        <w:ilvl w:val="0"/>
                        <w:numId w:val="2"/>
                      </w:numPr>
                      <w:ind w:right="630"/>
                      <w:rPr>
                        <w:color w:val="auto"/>
                        <w:sz w:val="24"/>
                        <w:lang w:val="es-ES_tradnl"/>
                      </w:rPr>
                    </w:pPr>
                    <w:r>
                      <w:rPr>
                        <w:color w:val="auto"/>
                        <w:sz w:val="24"/>
                        <w:lang w:val="es"/>
                      </w:rPr>
                      <w:t>Deje la caja de poliestireno extruido en la caja de cartón, pero quite la tapa</w:t>
                    </w:r>
                    <w:r w:rsidR="00616F11">
                      <w:rPr>
                        <w:color w:val="auto"/>
                        <w:sz w:val="24"/>
                        <w:lang w:val="es"/>
                      </w:rPr>
                      <w:t xml:space="preserve"> de poliestireno</w:t>
                    </w:r>
                    <w:r>
                      <w:rPr>
                        <w:color w:val="auto"/>
                        <w:sz w:val="24"/>
                        <w:lang w:val="es"/>
                      </w:rPr>
                      <w:t>.</w:t>
                    </w:r>
                  </w:p>
                  <w:p w:rsidR="00337C7F" w:rsidRPr="00D42670" w:rsidRDefault="00996984" w:rsidP="00337C7F">
                    <w:pPr>
                      <w:pStyle w:val="ResumeText"/>
                      <w:numPr>
                        <w:ilvl w:val="0"/>
                        <w:numId w:val="2"/>
                      </w:numPr>
                      <w:ind w:left="289" w:right="630" w:hanging="270"/>
                      <w:rPr>
                        <w:color w:val="auto"/>
                        <w:sz w:val="24"/>
                        <w:lang w:val="es-ES_tradnl"/>
                      </w:rPr>
                    </w:pPr>
                    <w:r>
                      <w:rPr>
                        <w:color w:val="auto"/>
                        <w:sz w:val="24"/>
                        <w:lang w:val="es"/>
                      </w:rPr>
                      <w:t xml:space="preserve">Quite los paquetes fríos y colóquelos en su congelador hasta que </w:t>
                    </w:r>
                    <w:r w:rsidR="00616F11">
                      <w:rPr>
                        <w:color w:val="auto"/>
                        <w:sz w:val="24"/>
                        <w:lang w:val="es"/>
                      </w:rPr>
                      <w:t>est</w:t>
                    </w:r>
                    <w:r w:rsidR="00616F11">
                      <w:rPr>
                        <w:rFonts w:ascii="Calibri" w:hAnsi="Calibri"/>
                        <w:color w:val="auto"/>
                        <w:sz w:val="24"/>
                        <w:lang w:val="es"/>
                      </w:rPr>
                      <w:t>é</w:t>
                    </w:r>
                    <w:r w:rsidR="00616F11">
                      <w:rPr>
                        <w:color w:val="auto"/>
                        <w:sz w:val="24"/>
                        <w:lang w:val="es"/>
                      </w:rPr>
                      <w:t xml:space="preserve"> listo para enviar sus muestras.</w:t>
                    </w:r>
                    <w:r>
                      <w:rPr>
                        <w:color w:val="auto"/>
                        <w:sz w:val="24"/>
                        <w:lang w:val="es"/>
                      </w:rPr>
                      <w:t xml:space="preserve"> Estos paquetes fríos deben estar en su congelador </w:t>
                    </w:r>
                    <w:r w:rsidRPr="00D42670">
                      <w:rPr>
                        <w:color w:val="auto"/>
                        <w:sz w:val="24"/>
                        <w:lang w:val="es"/>
                      </w:rPr>
                      <w:t>hasta</w:t>
                    </w:r>
                    <w:bookmarkStart w:id="0" w:name="_GoBack"/>
                    <w:bookmarkEnd w:id="0"/>
                    <w:r>
                      <w:rPr>
                        <w:color w:val="auto"/>
                        <w:sz w:val="24"/>
                        <w:lang w:val="es"/>
                      </w:rPr>
                      <w:t xml:space="preserve"> un mínimo de 8 horas antes de enviarnos </w:t>
                    </w:r>
                    <w:r w:rsidR="009B596D">
                      <w:rPr>
                        <w:color w:val="auto"/>
                        <w:sz w:val="24"/>
                        <w:lang w:val="es"/>
                      </w:rPr>
                      <w:t xml:space="preserve">las </w:t>
                    </w:r>
                    <w:r>
                      <w:rPr>
                        <w:color w:val="auto"/>
                        <w:sz w:val="24"/>
                        <w:lang w:val="es"/>
                      </w:rPr>
                      <w:t>muestras.</w:t>
                    </w:r>
                  </w:p>
                  <w:p w:rsidR="004A6966" w:rsidRPr="004A6966" w:rsidRDefault="004A6966" w:rsidP="004A6966">
                    <w:pPr>
                      <w:pStyle w:val="ListParagraph"/>
                      <w:numPr>
                        <w:ilvl w:val="0"/>
                        <w:numId w:val="2"/>
                      </w:numPr>
                      <w:rPr>
                        <w:color w:val="auto"/>
                        <w:sz w:val="24"/>
                        <w:lang w:val="es"/>
                      </w:rPr>
                    </w:pPr>
                    <w:r w:rsidRPr="004A6966">
                      <w:rPr>
                        <w:color w:val="auto"/>
                        <w:sz w:val="24"/>
                        <w:lang w:val="es"/>
                      </w:rPr>
                      <w:t xml:space="preserve">Asegúrese de que </w:t>
                    </w:r>
                    <w:r w:rsidR="009B596D">
                      <w:rPr>
                        <w:color w:val="auto"/>
                        <w:sz w:val="24"/>
                        <w:lang w:val="es"/>
                      </w:rPr>
                      <w:t>haya</w:t>
                    </w:r>
                    <w:r w:rsidRPr="004A6966">
                      <w:rPr>
                        <w:color w:val="auto"/>
                        <w:sz w:val="24"/>
                        <w:lang w:val="es"/>
                      </w:rPr>
                      <w:t xml:space="preserve"> una bolsita con 5 etiquetas de env</w:t>
                    </w:r>
                    <w:r w:rsidRPr="004A6966">
                      <w:rPr>
                        <w:rFonts w:ascii="Calibri" w:hAnsi="Calibri"/>
                        <w:color w:val="auto"/>
                        <w:sz w:val="24"/>
                        <w:lang w:val="es"/>
                      </w:rPr>
                      <w:t>í</w:t>
                    </w:r>
                    <w:r w:rsidRPr="004A6966">
                      <w:rPr>
                        <w:color w:val="auto"/>
                        <w:sz w:val="24"/>
                        <w:lang w:val="es"/>
                      </w:rPr>
                      <w:t>o adentro de la caja. La</w:t>
                    </w:r>
                    <w:r>
                      <w:rPr>
                        <w:color w:val="auto"/>
                        <w:sz w:val="24"/>
                        <w:lang w:val="es"/>
                      </w:rPr>
                      <w:t>s</w:t>
                    </w:r>
                    <w:r w:rsidRPr="004A6966">
                      <w:rPr>
                        <w:color w:val="auto"/>
                        <w:sz w:val="24"/>
                        <w:lang w:val="es"/>
                      </w:rPr>
                      <w:t xml:space="preserve"> utilizará cuando esté preparado para enviarnos sus muestras.</w:t>
                    </w:r>
                  </w:p>
                  <w:p w:rsidR="00731FC7" w:rsidRPr="00D42670" w:rsidRDefault="00731FC7" w:rsidP="00337C7F">
                    <w:pPr>
                      <w:pStyle w:val="ResumeText"/>
                      <w:numPr>
                        <w:ilvl w:val="0"/>
                        <w:numId w:val="2"/>
                      </w:numPr>
                      <w:ind w:left="289" w:right="630" w:hanging="270"/>
                      <w:rPr>
                        <w:color w:val="auto"/>
                        <w:sz w:val="24"/>
                        <w:lang w:val="es-ES_tradnl"/>
                      </w:rPr>
                    </w:pPr>
                    <w:r>
                      <w:rPr>
                        <w:color w:val="auto"/>
                        <w:sz w:val="24"/>
                        <w:lang w:val="es"/>
                      </w:rPr>
                      <w:t>Guarde todo el contenido de la caja hasta que esté preparado para enviar las muestras.</w:t>
                    </w:r>
                  </w:p>
                  <w:p w:rsidR="00337C7F" w:rsidRPr="00D42670" w:rsidRDefault="00BA35BF" w:rsidP="004A6966">
                    <w:pPr>
                      <w:pStyle w:val="ResumeText"/>
                      <w:numPr>
                        <w:ilvl w:val="0"/>
                        <w:numId w:val="2"/>
                      </w:numPr>
                      <w:ind w:left="289" w:right="630" w:hanging="270"/>
                      <w:rPr>
                        <w:color w:val="auto"/>
                        <w:sz w:val="24"/>
                        <w:lang w:val="es-ES_tradnl"/>
                      </w:rPr>
                    </w:pPr>
                    <w:r w:rsidRPr="004A6966">
                      <w:rPr>
                        <w:color w:val="auto"/>
                        <w:sz w:val="24"/>
                        <w:lang w:val="es"/>
                      </w:rPr>
                      <w:t xml:space="preserve">Piense en una mañana de los siguientes días de semana (lunes-jueves) que sea un buen momento para tomar las muestras de orina y semen. Es importante que tome las muestras de orina y de semen en la mañana. </w:t>
                    </w:r>
                    <w:r w:rsidRPr="004A6966">
                      <w:rPr>
                        <w:b/>
                        <w:bCs/>
                        <w:color w:val="auto"/>
                        <w:sz w:val="24"/>
                        <w:lang w:val="es"/>
                      </w:rPr>
                      <w:t>No tome muestras ni las envíe los viernes, sábados o domingos.</w:t>
                    </w:r>
                  </w:p>
                  <w:p w:rsidR="00337C7F" w:rsidRPr="00D42670" w:rsidRDefault="00BA35BF" w:rsidP="00337C7F">
                    <w:pPr>
                      <w:pStyle w:val="ResumeText"/>
                      <w:numPr>
                        <w:ilvl w:val="0"/>
                        <w:numId w:val="2"/>
                      </w:numPr>
                      <w:ind w:left="289" w:right="630" w:hanging="270"/>
                      <w:rPr>
                        <w:color w:val="auto"/>
                        <w:sz w:val="24"/>
                        <w:lang w:val="es-ES_tradnl"/>
                      </w:rPr>
                    </w:pPr>
                    <w:r>
                      <w:rPr>
                        <w:color w:val="auto"/>
                        <w:sz w:val="24"/>
                        <w:lang w:val="es"/>
                      </w:rPr>
                      <w:t xml:space="preserve">Cuando esté listo para tomar las muestras de orina y semen, siga cuidadosamente las instrucciones que aparecen en la hoja de </w:t>
                    </w:r>
                    <w:r>
                      <w:rPr>
                        <w:b/>
                        <w:bCs/>
                        <w:color w:val="auto"/>
                        <w:sz w:val="24"/>
                        <w:lang w:val="es"/>
                      </w:rPr>
                      <w:t xml:space="preserve">"Instrucciones para la recogida de muestras" </w:t>
                    </w:r>
                    <w:r>
                      <w:rPr>
                        <w:color w:val="auto"/>
                        <w:sz w:val="24"/>
                        <w:lang w:val="es"/>
                      </w:rPr>
                      <w:t>que se incluye en la caja (la hoja azul).</w:t>
                    </w:r>
                  </w:p>
                  <w:p w:rsidR="00337C7F" w:rsidRPr="00D42670" w:rsidRDefault="007F6AB5" w:rsidP="00337C7F">
                    <w:pPr>
                      <w:pStyle w:val="ResumeText"/>
                      <w:numPr>
                        <w:ilvl w:val="0"/>
                        <w:numId w:val="2"/>
                      </w:numPr>
                      <w:ind w:left="289" w:right="630" w:hanging="270"/>
                      <w:rPr>
                        <w:color w:val="auto"/>
                        <w:sz w:val="24"/>
                        <w:lang w:val="es-ES_tradnl"/>
                      </w:rPr>
                    </w:pPr>
                    <w:r>
                      <w:rPr>
                        <w:color w:val="auto"/>
                        <w:sz w:val="24"/>
                        <w:lang w:val="es"/>
                      </w:rPr>
                      <w:lastRenderedPageBreak/>
                      <w:t xml:space="preserve">Cuando haya terminado de tomar las muestras de orina y de semen, </w:t>
                    </w:r>
                    <w:r w:rsidR="00DC7807">
                      <w:rPr>
                        <w:color w:val="auto"/>
                        <w:sz w:val="24"/>
                        <w:lang w:val="es"/>
                      </w:rPr>
                      <w:t xml:space="preserve">por favor </w:t>
                    </w:r>
                    <w:r>
                      <w:rPr>
                        <w:color w:val="auto"/>
                        <w:sz w:val="24"/>
                        <w:lang w:val="es"/>
                      </w:rPr>
                      <w:t xml:space="preserve">responda las 7 preguntas que aparecen en la hoja </w:t>
                    </w:r>
                    <w:r>
                      <w:rPr>
                        <w:b/>
                        <w:bCs/>
                        <w:color w:val="auto"/>
                        <w:sz w:val="24"/>
                        <w:lang w:val="es"/>
                      </w:rPr>
                      <w:t>"Encuesta de seguimiento"</w:t>
                    </w:r>
                    <w:r>
                      <w:rPr>
                        <w:color w:val="auto"/>
                        <w:sz w:val="24"/>
                        <w:lang w:val="es"/>
                      </w:rPr>
                      <w:t xml:space="preserve"> que se incluye en la caja (la hoja roja).</w:t>
                    </w:r>
                  </w:p>
                  <w:p w:rsidR="00337C7F" w:rsidRPr="00D42670" w:rsidRDefault="007F6AB5" w:rsidP="00EA430F">
                    <w:pPr>
                      <w:pStyle w:val="ResumeText"/>
                      <w:numPr>
                        <w:ilvl w:val="0"/>
                        <w:numId w:val="2"/>
                      </w:numPr>
                      <w:ind w:left="289" w:right="630" w:hanging="270"/>
                      <w:rPr>
                        <w:color w:val="auto"/>
                        <w:sz w:val="24"/>
                        <w:lang w:val="es-ES_tradnl"/>
                      </w:rPr>
                    </w:pPr>
                    <w:r>
                      <w:rPr>
                        <w:color w:val="auto"/>
                        <w:sz w:val="24"/>
                        <w:lang w:val="es"/>
                      </w:rPr>
                      <w:t xml:space="preserve">Empaque las muestras de orina y de semen en la caja de acuerdo con la lista de verificación que aparece a continuación. </w:t>
                    </w:r>
                  </w:p>
                </w:sdtContent>
              </w:sdt>
            </w:sdtContent>
          </w:sdt>
          <w:p w:rsidR="00337C7F" w:rsidRPr="00D42670" w:rsidRDefault="00337C7F" w:rsidP="00337C7F">
            <w:pPr>
              <w:pStyle w:val="Heading2"/>
              <w:outlineLvl w:val="1"/>
              <w:rPr>
                <w:sz w:val="24"/>
                <w:lang w:val="es-ES_tradnl"/>
              </w:rPr>
            </w:pPr>
          </w:p>
        </w:tc>
      </w:tr>
      <w:tr w:rsidR="00337C7F" w:rsidRPr="009B596D" w:rsidTr="00D90127">
        <w:tc>
          <w:tcPr>
            <w:tcW w:w="2229" w:type="dxa"/>
            <w:gridSpan w:val="2"/>
          </w:tcPr>
          <w:p w:rsidR="00337C7F" w:rsidRPr="00917E7C" w:rsidRDefault="00917E7C" w:rsidP="00917E7C">
            <w:pPr>
              <w:pStyle w:val="Heading1"/>
              <w:outlineLvl w:val="0"/>
              <w:rPr>
                <w:rFonts w:asciiTheme="minorHAnsi" w:hAnsiTheme="minorHAnsi"/>
                <w:b/>
                <w:color w:val="F0A22E"/>
                <w:sz w:val="24"/>
                <w:szCs w:val="24"/>
              </w:rPr>
            </w:pPr>
            <w:r>
              <w:rPr>
                <w:rFonts w:asciiTheme="minorHAnsi" w:hAnsiTheme="minorHAnsi"/>
                <w:b/>
                <w:bCs/>
                <w:color w:val="F0A22E"/>
                <w:sz w:val="24"/>
                <w:lang w:val="es"/>
              </w:rPr>
              <w:lastRenderedPageBreak/>
              <w:t>Lista de empaque</w:t>
            </w:r>
          </w:p>
        </w:tc>
        <w:tc>
          <w:tcPr>
            <w:tcW w:w="429" w:type="dxa"/>
          </w:tcPr>
          <w:p w:rsidR="00337C7F" w:rsidRPr="00917E7C" w:rsidRDefault="00337C7F" w:rsidP="002D3940">
            <w:pPr>
              <w:rPr>
                <w:color w:val="F0A22E"/>
                <w:sz w:val="24"/>
                <w:szCs w:val="24"/>
              </w:rPr>
            </w:pPr>
          </w:p>
        </w:tc>
        <w:tc>
          <w:tcPr>
            <w:tcW w:w="7422" w:type="dxa"/>
          </w:tcPr>
          <w:sdt>
            <w:sdtPr>
              <w:rPr>
                <w:b/>
                <w:bCs/>
                <w:caps/>
              </w:rPr>
              <w:id w:val="302434271"/>
            </w:sdtPr>
            <w:sdtEndPr>
              <w:rPr>
                <w:b w:val="0"/>
                <w:bCs w:val="0"/>
                <w:caps w:val="0"/>
                <w:highlight w:val="yellow"/>
              </w:rPr>
            </w:sdtEndPr>
            <w:sdtContent>
              <w:p w:rsidR="003B0965" w:rsidRPr="00D42670" w:rsidRDefault="003B0965" w:rsidP="00731FC7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color w:val="auto"/>
                    <w:sz w:val="32"/>
                    <w:szCs w:val="24"/>
                    <w:lang w:val="es-ES_tradnl"/>
                  </w:rPr>
                </w:pPr>
                <w:r>
                  <w:rPr>
                    <w:color w:val="auto"/>
                    <w:sz w:val="24"/>
                    <w:lang w:val="es"/>
                  </w:rPr>
                  <w:t xml:space="preserve">Asegúrese de que las tapas de cada recipiente de muestra estén bien cerradas y aseguradas con </w:t>
                </w:r>
                <w:r w:rsidR="009B596D">
                  <w:rPr>
                    <w:color w:val="auto"/>
                    <w:sz w:val="24"/>
                    <w:lang w:val="es"/>
                  </w:rPr>
                  <w:t xml:space="preserve">una tira </w:t>
                </w:r>
                <w:r>
                  <w:rPr>
                    <w:color w:val="auto"/>
                    <w:sz w:val="24"/>
                    <w:lang w:val="es"/>
                  </w:rPr>
                  <w:t xml:space="preserve">de cinta de embalar por encima de la tapa y </w:t>
                </w:r>
                <w:r w:rsidR="009B596D">
                  <w:rPr>
                    <w:color w:val="auto"/>
                    <w:sz w:val="24"/>
                    <w:lang w:val="es"/>
                  </w:rPr>
                  <w:t xml:space="preserve">adherida </w:t>
                </w:r>
                <w:r>
                  <w:rPr>
                    <w:color w:val="auto"/>
                    <w:sz w:val="24"/>
                    <w:lang w:val="es"/>
                  </w:rPr>
                  <w:t>a los lados del recipiente.</w:t>
                </w:r>
              </w:p>
              <w:p w:rsidR="00731FC7" w:rsidRPr="00D42670" w:rsidRDefault="00A77B55" w:rsidP="00731FC7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color w:val="auto"/>
                    <w:sz w:val="24"/>
                    <w:szCs w:val="24"/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>Coloque las muestras de orina y de semen por separado, en bolsas con cierre de cremallera sellado y toallitas de papel absorbente. Quite el aire sobrante antes de cerrar herméticamente las bolsas para que quepan en la caja de poliestireno extruido.</w:t>
                </w:r>
              </w:p>
              <w:p w:rsidR="00731FC7" w:rsidRPr="00D42670" w:rsidRDefault="00731FC7" w:rsidP="002D394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color w:val="auto"/>
                    <w:sz w:val="24"/>
                    <w:szCs w:val="24"/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 xml:space="preserve">Coloque las muestras cuidadosamente en el 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 xml:space="preserve">centro </w:t>
                </w:r>
                <w:r>
                  <w:rPr>
                    <w:color w:val="auto"/>
                    <w:sz w:val="24"/>
                    <w:szCs w:val="24"/>
                    <w:lang w:val="es"/>
                  </w:rPr>
                  <w:t>de la caja de poliestireno extruido.</w:t>
                </w:r>
              </w:p>
              <w:p w:rsidR="00731FC7" w:rsidRPr="00D42670" w:rsidRDefault="00731FC7" w:rsidP="002D394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color w:val="auto"/>
                    <w:sz w:val="24"/>
                    <w:szCs w:val="24"/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>Saque los paquetes fríos del congelador y colóquelos a ambos lados de las muestras.</w:t>
                </w:r>
              </w:p>
              <w:p w:rsidR="002D79C2" w:rsidRPr="00D42670" w:rsidRDefault="009B596D" w:rsidP="002D394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 xml:space="preserve">En este punto, vea </w:t>
                </w:r>
                <w:r w:rsidR="00731FC7" w:rsidRPr="00DC7807">
                  <w:rPr>
                    <w:color w:val="auto"/>
                    <w:sz w:val="24"/>
                    <w:szCs w:val="24"/>
                    <w:lang w:val="es"/>
                  </w:rPr>
                  <w:t xml:space="preserve">que su paquete quede igual que el de la </w:t>
                </w:r>
                <w:r w:rsidR="00731FC7" w:rsidRPr="00D42670">
                  <w:rPr>
                    <w:b/>
                    <w:color w:val="auto"/>
                    <w:sz w:val="24"/>
                    <w:szCs w:val="24"/>
                    <w:lang w:val="es"/>
                  </w:rPr>
                  <w:t>foto</w:t>
                </w:r>
                <w:r w:rsidR="00DC7807" w:rsidRPr="00D42670">
                  <w:rPr>
                    <w:b/>
                    <w:color w:val="auto"/>
                    <w:sz w:val="24"/>
                    <w:szCs w:val="24"/>
                    <w:lang w:val="es"/>
                  </w:rPr>
                  <w:t xml:space="preserve"> #1</w:t>
                </w:r>
                <w:r w:rsidR="00731FC7" w:rsidRPr="00DC7807">
                  <w:rPr>
                    <w:color w:val="auto"/>
                    <w:sz w:val="24"/>
                    <w:szCs w:val="24"/>
                    <w:lang w:val="es"/>
                  </w:rPr>
                  <w:t>.</w:t>
                </w:r>
                <w:r w:rsidR="002D79C2">
                  <w:rPr>
                    <w:color w:val="auto"/>
                    <w:sz w:val="24"/>
                    <w:szCs w:val="24"/>
                    <w:lang w:val="es"/>
                  </w:rPr>
                  <w:t>Coloque la tapa de poliestireno extruido en la caja</w:t>
                </w:r>
              </w:p>
              <w:p w:rsidR="00546592" w:rsidRPr="00D42670" w:rsidRDefault="00546592" w:rsidP="002D394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 xml:space="preserve">Coloque la encuesta de seguimiento 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 xml:space="preserve">completada </w:t>
                </w:r>
                <w:r>
                  <w:rPr>
                    <w:color w:val="auto"/>
                    <w:sz w:val="24"/>
                    <w:szCs w:val="24"/>
                    <w:lang w:val="es"/>
                  </w:rPr>
                  <w:t>encima de la tapa de poliestireno extruido</w:t>
                </w:r>
                <w:r w:rsidR="00DC7807">
                  <w:rPr>
                    <w:color w:val="auto"/>
                    <w:sz w:val="24"/>
                    <w:szCs w:val="24"/>
                    <w:lang w:val="es"/>
                  </w:rPr>
                  <w:t xml:space="preserve"> como 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>en</w:t>
                </w:r>
                <w:r w:rsidR="00DC7807">
                  <w:rPr>
                    <w:color w:val="auto"/>
                    <w:sz w:val="24"/>
                    <w:szCs w:val="24"/>
                    <w:lang w:val="es"/>
                  </w:rPr>
                  <w:t xml:space="preserve"> la </w:t>
                </w:r>
                <w:r w:rsidR="00DC7807" w:rsidRPr="00D42670">
                  <w:rPr>
                    <w:b/>
                    <w:color w:val="auto"/>
                    <w:sz w:val="24"/>
                    <w:szCs w:val="24"/>
                    <w:lang w:val="es"/>
                  </w:rPr>
                  <w:t>foto #2</w:t>
                </w:r>
                <w:r>
                  <w:rPr>
                    <w:color w:val="auto"/>
                    <w:sz w:val="24"/>
                    <w:szCs w:val="24"/>
                    <w:lang w:val="es"/>
                  </w:rPr>
                  <w:t>.</w:t>
                </w:r>
              </w:p>
              <w:p w:rsidR="00DC7807" w:rsidRPr="00D42670" w:rsidRDefault="00DC7807" w:rsidP="00DC7807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lang w:val="es-ES_tradnl"/>
                  </w:rPr>
                </w:pPr>
                <w:r>
                  <w:rPr>
                    <w:color w:val="auto"/>
                    <w:sz w:val="24"/>
                    <w:lang w:val="es"/>
                  </w:rPr>
                  <w:t xml:space="preserve">Asegúrese de que la bolsita con las </w:t>
                </w:r>
                <w:r w:rsidRPr="004A6966">
                  <w:rPr>
                    <w:color w:val="auto"/>
                    <w:sz w:val="24"/>
                    <w:lang w:val="es"/>
                  </w:rPr>
                  <w:t>5 etiquetas de env</w:t>
                </w:r>
                <w:r w:rsidRPr="004A6966">
                  <w:rPr>
                    <w:rFonts w:ascii="Calibri" w:hAnsi="Calibri"/>
                    <w:color w:val="auto"/>
                    <w:sz w:val="24"/>
                    <w:lang w:val="es"/>
                  </w:rPr>
                  <w:t>í</w:t>
                </w:r>
                <w:r w:rsidRPr="004A6966">
                  <w:rPr>
                    <w:color w:val="auto"/>
                    <w:sz w:val="24"/>
                    <w:lang w:val="es"/>
                  </w:rPr>
                  <w:t>o</w:t>
                </w:r>
                <w:r>
                  <w:rPr>
                    <w:color w:val="auto"/>
                    <w:sz w:val="24"/>
                    <w:lang w:val="es"/>
                  </w:rPr>
                  <w:t xml:space="preserve"> y el rollo de cinta de embalar no estén adentro de la caja.  </w:t>
                </w:r>
              </w:p>
              <w:p w:rsidR="00996984" w:rsidRPr="00D42670" w:rsidRDefault="00996984" w:rsidP="002D394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>Quédese con el rollo de cinta de embalar para usarlo en los próximos kits de recogida de muestras.</w:t>
                </w:r>
              </w:p>
              <w:p w:rsidR="00DC7807" w:rsidRPr="00D42670" w:rsidRDefault="002D79C2" w:rsidP="00D4267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lang w:val="es-ES_tradnl"/>
                  </w:rPr>
                </w:pPr>
                <w:r w:rsidRPr="009541F3">
                  <w:rPr>
                    <w:color w:val="auto"/>
                    <w:sz w:val="24"/>
                    <w:szCs w:val="24"/>
                    <w:lang w:val="es"/>
                  </w:rPr>
                  <w:t>Cierre y precinte la caja de cartón con la cinta de embalar que le proporcionamos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 xml:space="preserve">En un lado </w:t>
                </w:r>
                <w:r w:rsidR="00DC7807" w:rsidRPr="009541F3">
                  <w:rPr>
                    <w:color w:val="auto"/>
                    <w:sz w:val="24"/>
                    <w:szCs w:val="24"/>
                    <w:lang w:val="es"/>
                  </w:rPr>
                  <w:t xml:space="preserve">de la caja, 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t>coloque las etiquetas UN3373, la etiqueta con la dirección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 xml:space="preserve"> de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t xml:space="preserve"> 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 xml:space="preserve">los 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t>CDC, la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>s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t xml:space="preserve"> etiqueta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>s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t xml:space="preserve"> con su dirección, 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lastRenderedPageBreak/>
                  <w:t xml:space="preserve">y la etiqueta con el nombre “Responsible Party” (Persona Encargada) 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 xml:space="preserve">como se 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t xml:space="preserve">muestra en la </w:t>
                </w:r>
                <w:r w:rsidR="009541F3" w:rsidRPr="00D42670">
                  <w:rPr>
                    <w:b/>
                    <w:color w:val="auto"/>
                    <w:sz w:val="24"/>
                    <w:szCs w:val="24"/>
                    <w:lang w:val="es"/>
                  </w:rPr>
                  <w:t>foto #3</w:t>
                </w:r>
                <w:r w:rsidR="009541F3" w:rsidRPr="009541F3">
                  <w:rPr>
                    <w:color w:val="auto"/>
                    <w:sz w:val="24"/>
                    <w:szCs w:val="24"/>
                    <w:lang w:val="es"/>
                  </w:rPr>
                  <w:t xml:space="preserve">.   </w:t>
                </w:r>
              </w:p>
              <w:p w:rsidR="009541F3" w:rsidRPr="00D42670" w:rsidRDefault="009541F3" w:rsidP="00D4267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 xml:space="preserve">Coloque la etiqueta 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 xml:space="preserve">de retorno </w:t>
                </w:r>
                <w:r>
                  <w:rPr>
                    <w:color w:val="auto"/>
                    <w:sz w:val="24"/>
                    <w:szCs w:val="24"/>
                    <w:lang w:val="es"/>
                  </w:rPr>
                  <w:t xml:space="preserve">de FedEx en la parte de arriba de la caja como </w:t>
                </w:r>
                <w:r w:rsidR="009B596D">
                  <w:rPr>
                    <w:color w:val="auto"/>
                    <w:sz w:val="24"/>
                    <w:szCs w:val="24"/>
                    <w:lang w:val="es"/>
                  </w:rPr>
                  <w:t>en</w:t>
                </w:r>
                <w:r>
                  <w:rPr>
                    <w:color w:val="auto"/>
                    <w:sz w:val="24"/>
                    <w:szCs w:val="24"/>
                    <w:lang w:val="es"/>
                  </w:rPr>
                  <w:t xml:space="preserve"> la </w:t>
                </w:r>
                <w:r w:rsidRPr="00D42670">
                  <w:rPr>
                    <w:b/>
                    <w:color w:val="auto"/>
                    <w:sz w:val="24"/>
                    <w:szCs w:val="24"/>
                    <w:lang w:val="es"/>
                  </w:rPr>
                  <w:t>foto #4</w:t>
                </w:r>
                <w:r>
                  <w:rPr>
                    <w:color w:val="auto"/>
                    <w:sz w:val="24"/>
                    <w:szCs w:val="24"/>
                    <w:lang w:val="es"/>
                  </w:rPr>
                  <w:t xml:space="preserve">.  </w:t>
                </w:r>
              </w:p>
              <w:p w:rsidR="00337C7F" w:rsidRPr="00D42670" w:rsidRDefault="002D79C2" w:rsidP="002D3940">
                <w:pPr>
                  <w:pStyle w:val="ResumeText"/>
                  <w:numPr>
                    <w:ilvl w:val="0"/>
                    <w:numId w:val="1"/>
                  </w:numPr>
                  <w:ind w:left="289" w:right="720" w:hanging="270"/>
                  <w:rPr>
                    <w:lang w:val="es-ES_tradnl"/>
                  </w:rPr>
                </w:pPr>
                <w:r>
                  <w:rPr>
                    <w:color w:val="auto"/>
                    <w:sz w:val="24"/>
                    <w:szCs w:val="24"/>
                    <w:lang w:val="es"/>
                  </w:rPr>
                  <w:t>Programe la recogida con Fedex utilizando la siguiente información.</w:t>
                </w:r>
              </w:p>
            </w:sdtContent>
          </w:sdt>
        </w:tc>
      </w:tr>
      <w:tr w:rsidR="00104615" w:rsidRPr="009541F3" w:rsidTr="00D90127">
        <w:trPr>
          <w:trHeight w:val="1898"/>
        </w:trPr>
        <w:tc>
          <w:tcPr>
            <w:tcW w:w="1802" w:type="dxa"/>
            <w:tcBorders>
              <w:top w:val="single" w:sz="4" w:space="0" w:color="F0A22E"/>
            </w:tcBorders>
          </w:tcPr>
          <w:p w:rsidR="000E7CE6" w:rsidRDefault="00104615" w:rsidP="00104615">
            <w:pPr>
              <w:pStyle w:val="Heading1"/>
              <w:outlineLvl w:val="0"/>
              <w:rPr>
                <w:rFonts w:asciiTheme="minorHAnsi" w:hAnsiTheme="minorHAnsi"/>
                <w:b/>
                <w:sz w:val="24"/>
              </w:rPr>
            </w:pPr>
            <w:r>
              <w:rPr>
                <w:rFonts w:asciiTheme="minorHAnsi" w:hAnsiTheme="minorHAnsi"/>
                <w:b/>
                <w:bCs/>
                <w:color w:val="F0A22E"/>
                <w:sz w:val="24"/>
                <w:lang w:val="es"/>
              </w:rPr>
              <w:lastRenderedPageBreak/>
              <w:t xml:space="preserve">Programar </w:t>
            </w:r>
            <w:r>
              <w:rPr>
                <w:rFonts w:asciiTheme="minorHAnsi" w:hAnsiTheme="minorHAnsi"/>
                <w:color w:val="F0A22E"/>
                <w:sz w:val="24"/>
                <w:lang w:val="es"/>
              </w:rPr>
              <w:br/>
            </w:r>
            <w:r>
              <w:rPr>
                <w:rFonts w:asciiTheme="minorHAnsi" w:hAnsiTheme="minorHAnsi"/>
                <w:b/>
                <w:bCs/>
                <w:color w:val="F0A22E"/>
                <w:sz w:val="24"/>
                <w:lang w:val="es"/>
              </w:rPr>
              <w:t>la recogida de muestras</w:t>
            </w:r>
          </w:p>
          <w:p w:rsidR="000E7CE6" w:rsidRPr="000E7CE6" w:rsidRDefault="000E7CE6" w:rsidP="000E7CE6"/>
          <w:p w:rsidR="000E7CE6" w:rsidRPr="000E7CE6" w:rsidRDefault="000E7CE6" w:rsidP="000E7CE6"/>
          <w:p w:rsidR="00104615" w:rsidRPr="000E7CE6" w:rsidRDefault="00104615" w:rsidP="004A55CF"/>
        </w:tc>
        <w:tc>
          <w:tcPr>
            <w:tcW w:w="427" w:type="dxa"/>
            <w:tcBorders>
              <w:top w:val="single" w:sz="4" w:space="0" w:color="F0A22E"/>
            </w:tcBorders>
          </w:tcPr>
          <w:p w:rsidR="00104615" w:rsidRDefault="00104615" w:rsidP="00104615"/>
        </w:tc>
        <w:tc>
          <w:tcPr>
            <w:tcW w:w="7851" w:type="dxa"/>
            <w:gridSpan w:val="2"/>
            <w:tcBorders>
              <w:top w:val="single" w:sz="4" w:space="0" w:color="F0A22E"/>
            </w:tcBorders>
          </w:tcPr>
          <w:sdt>
            <w:sdtPr>
              <w:rPr>
                <w:rFonts w:asciiTheme="minorHAnsi" w:eastAsiaTheme="minorEastAsia" w:hAnsiTheme="minorHAnsi" w:cstheme="minorBidi"/>
                <w:b w:val="0"/>
                <w:bCs w:val="0"/>
                <w:caps w:val="0"/>
                <w:color w:val="595959" w:themeColor="text1" w:themeTint="A6"/>
              </w:rPr>
              <w:id w:val="-691765356"/>
            </w:sdtPr>
            <w:sdtEndPr/>
            <w:sdtContent>
              <w:p w:rsidR="00104615" w:rsidRDefault="009541F3" w:rsidP="00104615">
                <w:pPr>
                  <w:pStyle w:val="Heading2"/>
                  <w:outlineLvl w:val="1"/>
                  <w:rPr>
                    <w:rFonts w:asciiTheme="minorHAnsi" w:hAnsiTheme="minorHAnsi"/>
                    <w:color w:val="auto"/>
                    <w:sz w:val="24"/>
                    <w:lang w:val="es"/>
                  </w:rPr>
                </w:pPr>
                <w:r w:rsidRPr="00D42670">
                  <w:rPr>
                    <w:rFonts w:asciiTheme="minorHAnsi" w:eastAsiaTheme="minorEastAsia" w:hAnsiTheme="minorHAnsi" w:cstheme="minorBidi"/>
                    <w:b w:val="0"/>
                    <w:bCs w:val="0"/>
                    <w:caps w:val="0"/>
                    <w:color w:val="595959" w:themeColor="text1" w:themeTint="A6"/>
                    <w:sz w:val="24"/>
                    <w:szCs w:val="24"/>
                    <w:lang w:val="es-ES_tradnl"/>
                  </w:rPr>
                  <w:t>Por favor l</w:t>
                </w:r>
                <w:r w:rsidR="00104615" w:rsidRPr="009541F3">
                  <w:rPr>
                    <w:rFonts w:asciiTheme="minorHAnsi" w:hAnsiTheme="minorHAnsi"/>
                    <w:caps w:val="0"/>
                    <w:color w:val="auto"/>
                    <w:sz w:val="24"/>
                    <w:szCs w:val="24"/>
                    <w:lang w:val="es"/>
                  </w:rPr>
                  <w:t>lame</w:t>
                </w:r>
                <w:r w:rsidR="00104615">
                  <w:rPr>
                    <w:rFonts w:asciiTheme="minorHAnsi" w:hAnsiTheme="minorHAnsi"/>
                    <w:caps w:val="0"/>
                    <w:color w:val="auto"/>
                    <w:sz w:val="24"/>
                    <w:lang w:val="es"/>
                  </w:rPr>
                  <w:t xml:space="preserve"> a FedEx para programar la recogida en su casa, preferiblemente </w:t>
                </w:r>
                <w:r w:rsidR="009B596D">
                  <w:rPr>
                    <w:rFonts w:asciiTheme="minorHAnsi" w:hAnsiTheme="minorHAnsi"/>
                    <w:caps w:val="0"/>
                    <w:color w:val="auto"/>
                    <w:sz w:val="24"/>
                    <w:lang w:val="es"/>
                  </w:rPr>
                  <w:t>en la mañana d</w:t>
                </w:r>
                <w:r w:rsidR="00104615">
                  <w:rPr>
                    <w:rFonts w:asciiTheme="minorHAnsi" w:hAnsiTheme="minorHAnsi"/>
                    <w:caps w:val="0"/>
                    <w:color w:val="auto"/>
                    <w:sz w:val="24"/>
                    <w:lang w:val="es"/>
                  </w:rPr>
                  <w:t>el mismo día en que tomó las muestras</w:t>
                </w:r>
                <w:r>
                  <w:rPr>
                    <w:rFonts w:asciiTheme="minorHAnsi" w:hAnsiTheme="minorHAnsi"/>
                    <w:caps w:val="0"/>
                    <w:color w:val="auto"/>
                    <w:sz w:val="24"/>
                    <w:lang w:val="es"/>
                  </w:rPr>
                  <w:t>.</w:t>
                </w:r>
                <w:r w:rsidR="00104615">
                  <w:rPr>
                    <w:rFonts w:asciiTheme="minorHAnsi" w:hAnsiTheme="minorHAnsi"/>
                    <w:b w:val="0"/>
                    <w:bCs w:val="0"/>
                    <w:caps w:val="0"/>
                    <w:color w:val="auto"/>
                    <w:sz w:val="24"/>
                    <w:lang w:val="es"/>
                  </w:rPr>
                  <w:t xml:space="preserve"> </w:t>
                </w:r>
              </w:p>
              <w:p w:rsidR="009541F3" w:rsidRDefault="009541F3" w:rsidP="00D42670">
                <w:pPr>
                  <w:rPr>
                    <w:sz w:val="28"/>
                    <w:lang w:val="es"/>
                  </w:rPr>
                </w:pPr>
                <w:r w:rsidRPr="00D42670">
                  <w:rPr>
                    <w:b/>
                    <w:sz w:val="28"/>
                    <w:lang w:val="es"/>
                  </w:rPr>
                  <w:t>FedEx: 1-800-463-3339</w:t>
                </w:r>
              </w:p>
              <w:p w:rsidR="004E7E81" w:rsidRDefault="009541F3" w:rsidP="00104615">
                <w:pPr>
                  <w:rPr>
                    <w:color w:val="auto"/>
                    <w:sz w:val="24"/>
                    <w:lang w:val="es"/>
                  </w:rPr>
                </w:pPr>
                <w:r w:rsidRPr="00D42670">
                  <w:rPr>
                    <w:sz w:val="24"/>
                    <w:lang w:val="es"/>
                  </w:rPr>
                  <w:t xml:space="preserve">En la etiqueta </w:t>
                </w:r>
                <w:r w:rsidR="009B596D">
                  <w:rPr>
                    <w:sz w:val="24"/>
                    <w:lang w:val="es"/>
                  </w:rPr>
                  <w:t>de retorno</w:t>
                </w:r>
                <w:r w:rsidR="004E7E81" w:rsidRPr="00D42670">
                  <w:rPr>
                    <w:sz w:val="24"/>
                    <w:lang w:val="es"/>
                  </w:rPr>
                  <w:t xml:space="preserve"> de FedEx pa</w:t>
                </w:r>
                <w:r w:rsidR="009B596D" w:rsidRPr="009B596D">
                  <w:rPr>
                    <w:sz w:val="24"/>
                    <w:lang w:val="es"/>
                  </w:rPr>
                  <w:t>ra enviar muestras de regreso a los</w:t>
                </w:r>
                <w:r w:rsidR="004E7E81" w:rsidRPr="00D42670">
                  <w:rPr>
                    <w:sz w:val="24"/>
                    <w:lang w:val="es"/>
                  </w:rPr>
                  <w:t xml:space="preserve"> CDC</w:t>
                </w:r>
                <w:r w:rsidR="009B596D" w:rsidRPr="009B596D">
                  <w:rPr>
                    <w:sz w:val="24"/>
                    <w:lang w:val="es"/>
                  </w:rPr>
                  <w:t>, encontrar</w:t>
                </w:r>
                <w:r w:rsidR="009B596D">
                  <w:rPr>
                    <w:sz w:val="24"/>
                    <w:lang w:val="es"/>
                  </w:rPr>
                  <w:t>á</w:t>
                </w:r>
                <w:r w:rsidRPr="00D42670">
                  <w:rPr>
                    <w:sz w:val="24"/>
                    <w:lang w:val="es"/>
                  </w:rPr>
                  <w:t xml:space="preserve"> tres conjuntos de números </w:t>
                </w:r>
                <w:r w:rsidR="004E7E81" w:rsidRPr="00D42670">
                  <w:rPr>
                    <w:sz w:val="24"/>
                    <w:lang w:val="es"/>
                  </w:rPr>
                  <w:t xml:space="preserve">cerca del código de barras. FedEx le pedirá los números que se encuentran en medio y que están </w:t>
                </w:r>
                <w:r w:rsidR="009B596D">
                  <w:rPr>
                    <w:sz w:val="24"/>
                    <w:lang w:val="es"/>
                  </w:rPr>
                  <w:t xml:space="preserve">en </w:t>
                </w:r>
                <w:r w:rsidR="004E7E81" w:rsidRPr="00D42670">
                  <w:rPr>
                    <w:sz w:val="24"/>
                    <w:lang w:val="es"/>
                  </w:rPr>
                  <w:t xml:space="preserve">paréntesis (vea el círculo rojo en la </w:t>
                </w:r>
                <w:r w:rsidR="004E7E81" w:rsidRPr="00D42670">
                  <w:rPr>
                    <w:b/>
                    <w:sz w:val="24"/>
                    <w:lang w:val="es"/>
                  </w:rPr>
                  <w:t>foto #5</w:t>
                </w:r>
                <w:r w:rsidR="004E7E81" w:rsidRPr="00D42670">
                  <w:rPr>
                    <w:sz w:val="24"/>
                    <w:lang w:val="es"/>
                  </w:rPr>
                  <w:t>)</w:t>
                </w:r>
                <w:r w:rsidR="009B596D">
                  <w:rPr>
                    <w:sz w:val="24"/>
                    <w:lang w:val="es"/>
                  </w:rPr>
                  <w:t xml:space="preserve"> y también confirmar</w:t>
                </w:r>
                <w:r w:rsidR="009B596D">
                  <w:rPr>
                    <w:rFonts w:ascii="Calibri" w:hAnsi="Calibri"/>
                    <w:sz w:val="24"/>
                    <w:lang w:val="es"/>
                  </w:rPr>
                  <w:t>á</w:t>
                </w:r>
                <w:r w:rsidR="004E7E81">
                  <w:rPr>
                    <w:sz w:val="24"/>
                    <w:lang w:val="es"/>
                  </w:rPr>
                  <w:t xml:space="preserve">n su dirección. Deje el paquete afuera de su puerta y FedEx lo recogerá </w:t>
                </w:r>
                <w:r w:rsidR="009B596D">
                  <w:rPr>
                    <w:sz w:val="24"/>
                    <w:lang w:val="es"/>
                  </w:rPr>
                  <w:t xml:space="preserve">en algún momento </w:t>
                </w:r>
                <w:r w:rsidR="004E7E81">
                  <w:rPr>
                    <w:sz w:val="24"/>
                    <w:lang w:val="es"/>
                  </w:rPr>
                  <w:t xml:space="preserve">durante el día en que </w:t>
                </w:r>
                <w:r w:rsidR="009B596D">
                  <w:rPr>
                    <w:sz w:val="24"/>
                    <w:lang w:val="es"/>
                  </w:rPr>
                  <w:t xml:space="preserve">Ud. </w:t>
                </w:r>
                <w:r w:rsidR="004E7E81">
                  <w:rPr>
                    <w:sz w:val="24"/>
                    <w:lang w:val="es"/>
                  </w:rPr>
                  <w:t>llam</w:t>
                </w:r>
                <w:r w:rsidR="009B596D">
                  <w:rPr>
                    <w:rFonts w:ascii="Calibri" w:hAnsi="Calibri"/>
                    <w:sz w:val="24"/>
                    <w:lang w:val="es"/>
                  </w:rPr>
                  <w:t>ó</w:t>
                </w:r>
                <w:r w:rsidR="004E7E81">
                  <w:rPr>
                    <w:sz w:val="24"/>
                    <w:lang w:val="es"/>
                  </w:rPr>
                  <w:t xml:space="preserve">.  </w:t>
                </w:r>
              </w:p>
              <w:p w:rsidR="00104615" w:rsidRPr="00D42670" w:rsidRDefault="00104615" w:rsidP="00104615">
                <w:pPr>
                  <w:rPr>
                    <w:color w:val="auto"/>
                    <w:sz w:val="24"/>
                    <w:lang w:val="es-ES_tradnl"/>
                  </w:rPr>
                </w:pPr>
                <w:r>
                  <w:rPr>
                    <w:color w:val="auto"/>
                    <w:sz w:val="24"/>
                    <w:lang w:val="es"/>
                  </w:rPr>
                  <w:t xml:space="preserve">Si tiene algún problema, </w:t>
                </w:r>
                <w:r w:rsidR="009B596D">
                  <w:rPr>
                    <w:color w:val="auto"/>
                    <w:sz w:val="24"/>
                    <w:lang w:val="es"/>
                  </w:rPr>
                  <w:t xml:space="preserve">por favor póngase en contacto con nosotros </w:t>
                </w:r>
                <w:r>
                  <w:rPr>
                    <w:color w:val="auto"/>
                    <w:sz w:val="24"/>
                    <w:lang w:val="es"/>
                  </w:rPr>
                  <w:t xml:space="preserve">en </w:t>
                </w:r>
                <w:hyperlink r:id="rId10" w:history="1">
                  <w:r>
                    <w:rPr>
                      <w:rStyle w:val="Hyperlink"/>
                      <w:sz w:val="24"/>
                      <w:lang w:val="es"/>
                    </w:rPr>
                    <w:t>ZikaMalesStudy@cdc.gov</w:t>
                  </w:r>
                </w:hyperlink>
                <w:r>
                  <w:rPr>
                    <w:color w:val="auto"/>
                    <w:sz w:val="24"/>
                    <w:lang w:val="es"/>
                  </w:rPr>
                  <w:t xml:space="preserve"> o llame al 970.266.3558.</w:t>
                </w:r>
              </w:p>
              <w:p w:rsidR="00104615" w:rsidRPr="00D42670" w:rsidRDefault="00D42670" w:rsidP="00104615">
                <w:pPr>
                  <w:rPr>
                    <w:lang w:val="es-ES_tradnl"/>
                  </w:rPr>
                </w:pPr>
              </w:p>
            </w:sdtContent>
          </w:sdt>
        </w:tc>
      </w:tr>
    </w:tbl>
    <w:p w:rsidR="004A55CF" w:rsidRPr="00D42670" w:rsidRDefault="004A55CF" w:rsidP="004A55CF">
      <w:pPr>
        <w:rPr>
          <w:b/>
          <w:color w:val="auto"/>
          <w:sz w:val="36"/>
          <w:lang w:val="es-ES_tradnl"/>
        </w:rPr>
      </w:pPr>
    </w:p>
    <w:p w:rsidR="00104615" w:rsidRPr="00D42670" w:rsidRDefault="004A55CF" w:rsidP="004A55CF">
      <w:pPr>
        <w:spacing w:before="0" w:after="200" w:line="276" w:lineRule="auto"/>
        <w:rPr>
          <w:b/>
          <w:color w:val="auto"/>
          <w:sz w:val="36"/>
          <w:lang w:val="es-ES_tradnl"/>
        </w:rPr>
      </w:pPr>
      <w:r w:rsidRPr="00D42670">
        <w:rPr>
          <w:b/>
          <w:color w:val="auto"/>
          <w:sz w:val="36"/>
          <w:lang w:val="es-ES_tradnl"/>
        </w:rPr>
        <w:br w:type="page"/>
      </w:r>
      <w:r>
        <w:rPr>
          <w:b/>
          <w:noProof/>
          <w:color w:val="auto"/>
          <w:sz w:val="36"/>
          <w:lang w:eastAsia="en-US"/>
        </w:rPr>
        <w:lastRenderedPageBreak/>
        <mc:AlternateContent>
          <mc:Choice Requires="wps">
            <w:drawing>
              <wp:anchor distT="0" distB="0" distL="114300" distR="114300" simplePos="0" relativeHeight="251661312" behindDoc="0" locked="0" layoutInCell="1" allowOverlap="1" wp14:anchorId="7AF1AE2B" wp14:editId="24B3A654">
                <wp:simplePos x="0" y="0"/>
                <wp:positionH relativeFrom="column">
                  <wp:posOffset>937616</wp:posOffset>
                </wp:positionH>
                <wp:positionV relativeFrom="paragraph">
                  <wp:posOffset>8084566</wp:posOffset>
                </wp:positionV>
                <wp:extent cx="876935" cy="272415"/>
                <wp:effectExtent l="0" t="0" r="18415" b="13335"/>
                <wp:wrapNone/>
                <wp:docPr id="11" name="Oval 1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76935" cy="272415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FF0000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oval w14:anchorId="2F6FD212" id="Oval 11" o:spid="_x0000_s1026" style="position:absolute;margin-left:73.85pt;margin-top:636.6pt;width:69.05pt;height:21.45pt;z-index:251661312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xGxc3lAIAAIQFAAAOAAAAZHJzL2Uyb0RvYy54bWysVEtv2zAMvg/YfxB0X51kSR9GnSJokWFA&#10;sRZrh54VWYoFyKImKXGyXz9Kst1gLXYYloMiiuTHhz/y+ubQarIXziswFZ2eTSgRhkOtzLaiP57X&#10;ny4p8YGZmmkwoqJH4enN8uOH686WYgYN6Fo4giDGl52taBOCLYvC80a0zJ+BFQaVElzLAopuW9SO&#10;dYje6mI2mZwXHbjaOuDCe3y9y0q6TPhSCh4epPQiEF1RzC2k06VzE89iec3KrWO2UbxPg/1DFi1T&#10;BoOOUHcsMLJz6g1Uq7gDDzKccWgLkFJxkWrAaqaTP6p5apgVqRZsjrdjm/z/g+Xf9o+OqBq/3ZQS&#10;w1r8Rg97pgmK2JvO+hJNnuyj6yWP11joQbo2/mMJ5JD6eRz7KQ6BcHy8vDi/+ryghKNqdjGbTxcR&#10;s3h1ts6HLwJaEi8VFVor62PFrGT7ex+y9WAVnw2sldb4zkpt4ulBqzq+JcFtN7faESygouv1BH99&#10;xBMzjB9di1hbribdwlGLDPtdSOwI5j9LmSQuihGWcS5MmGZVw2qRoy1Og0X2Ro9UrDYIGJElZjli&#10;9wCDZQYZsHPdvX10FYnKo/Pkb4ll59EjRQYTRudWGXDvAWisqo+c7Ycm5dbELm2gPiJfHORB8pav&#10;FX66e+bDI3M4OThjuA3CAx5SQ1dR6G+UNOB+vfce7ZHQqKWkw0msqP+5Y05Qor8apPrVdD6Po5uE&#10;+eJihoI71WxONWbX3gJ+fWQzZpeu0T7o4SodtC+4NFYxKqqY4Ri7ojy4QbgNeUPg2uFitUpmOK6W&#10;hXvzZHkEj12NvHw+vDBne/4GJP43GKb2DYezbfQ0sNoFkCoR/LWvfb9x1BNx+rUUd8mpnKxel+fy&#10;NwAAAP//AwBQSwMEFAAGAAgAAAAhABx8BabfAAAADQEAAA8AAABkcnMvZG93bnJldi54bWxMT8tO&#10;wzAQvCPxD9YicaNO3KapQpyKVuIAnCiIsxtvk6jxOordNvD1LCd629kZzaNcT64XZxxD50lDOktA&#10;INXedtRo+Px4fliBCNGQNb0n1PCNAdbV7U1pCusv9I7nXWwEm1AojIY2xqGQMtQtOhNmfkBi7uBH&#10;ZyLDsZF2NBc2d71USbKUznTECa0ZcNtifdydHOe+bRZKfalNdux/tq/mkA3Wv2h9fzc9PYKIOMV/&#10;MfzV5+pQcae9P5ENome8yHOW8qHyuQLBErXKeM2eX/N0mYKsSnm9ovoFAAD//wMAUEsBAi0AFAAG&#10;AAgAAAAhALaDOJL+AAAA4QEAABMAAAAAAAAAAAAAAAAAAAAAAFtDb250ZW50X1R5cGVzXS54bWxQ&#10;SwECLQAUAAYACAAAACEAOP0h/9YAAACUAQAACwAAAAAAAAAAAAAAAAAvAQAAX3JlbHMvLnJlbHNQ&#10;SwECLQAUAAYACAAAACEAcRsXN5QCAACEBQAADgAAAAAAAAAAAAAAAAAuAgAAZHJzL2Uyb0RvYy54&#10;bWxQSwECLQAUAAYACAAAACEAHHwFpt8AAAANAQAADwAAAAAAAAAAAAAAAADuBAAAZHJzL2Rvd25y&#10;ZXYueG1sUEsFBgAAAAAEAAQA8wAAAPoFAAAAAA==&#10;" filled="f" strokecolor="red" strokeweight="2pt"/>
            </w:pict>
          </mc:Fallback>
        </mc:AlternateContent>
      </w:r>
      <w:r>
        <w:rPr>
          <w:b/>
          <w:noProof/>
          <w:color w:val="auto"/>
          <w:sz w:val="36"/>
          <w:lang w:eastAsia="en-US"/>
        </w:rPr>
        <w:drawing>
          <wp:inline distT="0" distB="0" distL="0" distR="0" wp14:anchorId="56090F3F">
            <wp:extent cx="6534785" cy="9392920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534785" cy="939292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</w:p>
    <w:sectPr w:rsidR="00104615" w:rsidRPr="00D42670" w:rsidSect="006C6578">
      <w:footerReference w:type="default" r:id="rId12"/>
      <w:pgSz w:w="12240" w:h="15840" w:code="1"/>
      <w:pgMar w:top="1080" w:right="1080" w:bottom="1080" w:left="1080" w:header="720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endnote w:type="separator" w:id="-1">
    <w:p w:rsidR="006D6F6F" w:rsidRDefault="006D6F6F" w:rsidP="008B5D54">
      <w:pPr>
        <w:spacing w:after="0" w:line="240" w:lineRule="auto"/>
      </w:pPr>
      <w:r>
        <w:separator/>
      </w:r>
    </w:p>
  </w:endnote>
  <w:endnote w:type="continuationSeparator" w:id="0">
    <w:p w:rsidR="006D6F6F" w:rsidRDefault="006D6F6F" w:rsidP="008B5D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Segoe UI">
    <w:panose1 w:val="020B0502040204020203"/>
    <w:charset w:val="00"/>
    <w:family w:val="swiss"/>
    <w:pitch w:val="variable"/>
    <w:sig w:usb0="E10022FF" w:usb1="C000E47F" w:usb2="00000029" w:usb3="00000000" w:csb0="000001D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sdt>
    <w:sdtPr>
      <w:id w:val="1115954976"/>
      <w:docPartObj>
        <w:docPartGallery w:val="Page Numbers (Bottom of Page)"/>
        <w:docPartUnique/>
      </w:docPartObj>
    </w:sdtPr>
    <w:sdtEndPr>
      <w:rPr>
        <w:noProof/>
      </w:rPr>
    </w:sdtEndPr>
    <w:sdtContent>
      <w:p w:rsidR="00946A80" w:rsidRDefault="00946A80">
        <w:pPr>
          <w:pStyle w:val="Footer"/>
          <w:jc w:val="right"/>
        </w:pPr>
        <w:r>
          <w:rPr>
            <w:lang w:val="es"/>
          </w:rPr>
          <w:fldChar w:fldCharType="begin"/>
        </w:r>
        <w:r>
          <w:rPr>
            <w:lang w:val="es"/>
          </w:rPr>
          <w:instrText xml:space="preserve"> PAGE   \* MERGEFORMAT </w:instrText>
        </w:r>
        <w:r>
          <w:rPr>
            <w:lang w:val="es"/>
          </w:rPr>
          <w:fldChar w:fldCharType="separate"/>
        </w:r>
        <w:r w:rsidR="00D42670">
          <w:rPr>
            <w:noProof/>
            <w:lang w:val="es"/>
          </w:rPr>
          <w:t>4</w:t>
        </w:r>
        <w:r>
          <w:rPr>
            <w:noProof/>
            <w:lang w:val="es"/>
          </w:rPr>
          <w:fldChar w:fldCharType="end"/>
        </w:r>
      </w:p>
    </w:sdtContent>
  </w:sdt>
  <w:p w:rsidR="008B5D54" w:rsidRDefault="008B5D54">
    <w:pPr>
      <w:pStyle w:val="Footer"/>
    </w:pP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footnote w:type="separator" w:id="-1">
    <w:p w:rsidR="006D6F6F" w:rsidRDefault="006D6F6F" w:rsidP="008B5D54">
      <w:pPr>
        <w:spacing w:after="0" w:line="240" w:lineRule="auto"/>
      </w:pPr>
      <w:r>
        <w:separator/>
      </w:r>
    </w:p>
  </w:footnote>
  <w:footnote w:type="continuationSeparator" w:id="0">
    <w:p w:rsidR="006D6F6F" w:rsidRDefault="006D6F6F" w:rsidP="008B5D54">
      <w:pPr>
        <w:spacing w:after="0"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abstractNum w:abstractNumId="0" w15:restartNumberingAfterBreak="0">
    <w:nsid w:val="09B50565"/>
    <w:multiLevelType w:val="hybridMultilevel"/>
    <w:tmpl w:val="301048F2"/>
    <w:lvl w:ilvl="0" w:tplc="E208DCBA">
      <w:start w:val="1"/>
      <w:numFmt w:val="decimal"/>
      <w:lvlText w:val="%1."/>
      <w:lvlJc w:val="left"/>
      <w:pPr>
        <w:ind w:left="720" w:hanging="360"/>
      </w:pPr>
      <w:rPr>
        <w:rFonts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15375EC"/>
    <w:multiLevelType w:val="hybridMultilevel"/>
    <w:tmpl w:val="17A6A7E2"/>
    <w:lvl w:ilvl="0" w:tplc="22F0CAB6">
      <w:start w:val="1"/>
      <w:numFmt w:val="decimal"/>
      <w:lvlText w:val="%1."/>
      <w:lvlJc w:val="left"/>
      <w:pPr>
        <w:ind w:left="379" w:hanging="360"/>
      </w:pPr>
      <w:rPr>
        <w:rFonts w:asciiTheme="minorHAnsi" w:eastAsiaTheme="minorEastAsia" w:hAnsiTheme="minorHAnsi" w:cstheme="minorBidi"/>
        <w:b/>
      </w:rPr>
    </w:lvl>
    <w:lvl w:ilvl="1" w:tplc="04090019" w:tentative="1">
      <w:start w:val="1"/>
      <w:numFmt w:val="lowerLetter"/>
      <w:lvlText w:val="%2."/>
      <w:lvlJc w:val="left"/>
      <w:pPr>
        <w:ind w:left="1099" w:hanging="360"/>
      </w:pPr>
    </w:lvl>
    <w:lvl w:ilvl="2" w:tplc="0409001B" w:tentative="1">
      <w:start w:val="1"/>
      <w:numFmt w:val="lowerRoman"/>
      <w:lvlText w:val="%3."/>
      <w:lvlJc w:val="right"/>
      <w:pPr>
        <w:ind w:left="1819" w:hanging="180"/>
      </w:pPr>
    </w:lvl>
    <w:lvl w:ilvl="3" w:tplc="0409000F" w:tentative="1">
      <w:start w:val="1"/>
      <w:numFmt w:val="decimal"/>
      <w:lvlText w:val="%4."/>
      <w:lvlJc w:val="left"/>
      <w:pPr>
        <w:ind w:left="2539" w:hanging="360"/>
      </w:pPr>
    </w:lvl>
    <w:lvl w:ilvl="4" w:tplc="04090019" w:tentative="1">
      <w:start w:val="1"/>
      <w:numFmt w:val="lowerLetter"/>
      <w:lvlText w:val="%5."/>
      <w:lvlJc w:val="left"/>
      <w:pPr>
        <w:ind w:left="3259" w:hanging="360"/>
      </w:pPr>
    </w:lvl>
    <w:lvl w:ilvl="5" w:tplc="0409001B" w:tentative="1">
      <w:start w:val="1"/>
      <w:numFmt w:val="lowerRoman"/>
      <w:lvlText w:val="%6."/>
      <w:lvlJc w:val="right"/>
      <w:pPr>
        <w:ind w:left="3979" w:hanging="180"/>
      </w:pPr>
    </w:lvl>
    <w:lvl w:ilvl="6" w:tplc="0409000F" w:tentative="1">
      <w:start w:val="1"/>
      <w:numFmt w:val="decimal"/>
      <w:lvlText w:val="%7."/>
      <w:lvlJc w:val="left"/>
      <w:pPr>
        <w:ind w:left="4699" w:hanging="360"/>
      </w:pPr>
    </w:lvl>
    <w:lvl w:ilvl="7" w:tplc="04090019" w:tentative="1">
      <w:start w:val="1"/>
      <w:numFmt w:val="lowerLetter"/>
      <w:lvlText w:val="%8."/>
      <w:lvlJc w:val="left"/>
      <w:pPr>
        <w:ind w:left="5419" w:hanging="360"/>
      </w:pPr>
    </w:lvl>
    <w:lvl w:ilvl="8" w:tplc="0409001B" w:tentative="1">
      <w:start w:val="1"/>
      <w:numFmt w:val="lowerRoman"/>
      <w:lvlText w:val="%9."/>
      <w:lvlJc w:val="right"/>
      <w:pPr>
        <w:ind w:left="6139" w:hanging="180"/>
      </w:pPr>
    </w:lvl>
  </w:abstractNum>
  <w:abstractNum w:abstractNumId="2" w15:restartNumberingAfterBreak="0">
    <w:nsid w:val="79645342"/>
    <w:multiLevelType w:val="hybridMultilevel"/>
    <w:tmpl w:val="1C0A2E66"/>
    <w:lvl w:ilvl="0" w:tplc="50286644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  <w:b/>
        <w:color w:val="auto"/>
        <w:sz w:val="24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2"/>
  </w:num>
  <w:num w:numId="2">
    <w:abstractNumId w:val="1"/>
  </w:num>
  <w:num w:numId="3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sl="http://schemas.openxmlformats.org/schemaLibrary/2006/main" mc:Ignorable="w14 w15">
  <w:zoom w:percent="100"/>
  <w:removeDateAndTime/>
  <w:defaultTabStop w:val="720"/>
  <w:drawingGridHorizontalSpacing w:val="110"/>
  <w:displayHorizontalDrawingGridEvery w:val="2"/>
  <w:displayVerticalDrawingGridEvery w:val="2"/>
  <w:characterSpacingControl w:val="doNotCompress"/>
  <w:hdrShapeDefaults>
    <o:shapedefaults v:ext="edit" spidmax="3072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6D6F6F"/>
    <w:rsid w:val="000E7CE6"/>
    <w:rsid w:val="00104615"/>
    <w:rsid w:val="002D79C2"/>
    <w:rsid w:val="0031736B"/>
    <w:rsid w:val="00337C7F"/>
    <w:rsid w:val="00394BFC"/>
    <w:rsid w:val="003B0965"/>
    <w:rsid w:val="00457977"/>
    <w:rsid w:val="004A55CF"/>
    <w:rsid w:val="004A6966"/>
    <w:rsid w:val="004E7E81"/>
    <w:rsid w:val="00546592"/>
    <w:rsid w:val="00616F11"/>
    <w:rsid w:val="006C6578"/>
    <w:rsid w:val="006D6F6F"/>
    <w:rsid w:val="006F05FA"/>
    <w:rsid w:val="00731FC7"/>
    <w:rsid w:val="00786764"/>
    <w:rsid w:val="007F6AB5"/>
    <w:rsid w:val="008B5D54"/>
    <w:rsid w:val="00917E7C"/>
    <w:rsid w:val="0092307B"/>
    <w:rsid w:val="00946A80"/>
    <w:rsid w:val="009541F3"/>
    <w:rsid w:val="00996984"/>
    <w:rsid w:val="009B596D"/>
    <w:rsid w:val="00A77B55"/>
    <w:rsid w:val="00B55735"/>
    <w:rsid w:val="00B608AC"/>
    <w:rsid w:val="00B960A4"/>
    <w:rsid w:val="00BA35BF"/>
    <w:rsid w:val="00C476AA"/>
    <w:rsid w:val="00D42670"/>
    <w:rsid w:val="00D90127"/>
    <w:rsid w:val="00DC57CC"/>
    <w:rsid w:val="00DC7807"/>
    <w:rsid w:val="00DF5C62"/>
    <w:rsid w:val="00E53FD2"/>
    <w:rsid w:val="00EF3A2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0721"/>
    <o:shapelayout v:ext="edit">
      <o:idmap v:ext="edit" data="1"/>
    </o:shapelayout>
  </w:shapeDefaults>
  <w:decimalSymbol w:val="."/>
  <w:listSeparator w:val=","/>
  <w15:docId w15:val="{E9B6FC9B-94B8-4B1E-A81B-CEE29B118E8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  <w:rsid w:val="00337C7F"/>
    <w:pPr>
      <w:spacing w:before="40" w:after="160" w:line="288" w:lineRule="auto"/>
    </w:pPr>
    <w:rPr>
      <w:rFonts w:eastAsiaTheme="minorEastAsia"/>
      <w:color w:val="595959" w:themeColor="text1" w:themeTint="A6"/>
      <w:kern w:val="20"/>
      <w:sz w:val="20"/>
      <w:szCs w:val="20"/>
      <w:lang w:eastAsia="ja-JP"/>
    </w:rPr>
  </w:style>
  <w:style w:type="paragraph" w:styleId="Heading1">
    <w:name w:val="heading 1"/>
    <w:basedOn w:val="Normal"/>
    <w:next w:val="Normal"/>
    <w:link w:val="Heading1Char"/>
    <w:unhideWhenUsed/>
    <w:qFormat/>
    <w:rsid w:val="00337C7F"/>
    <w:pPr>
      <w:jc w:val="right"/>
      <w:outlineLvl w:val="0"/>
    </w:pPr>
    <w:rPr>
      <w:rFonts w:asciiTheme="majorHAnsi" w:eastAsiaTheme="majorEastAsia" w:hAnsiTheme="majorHAnsi" w:cstheme="majorBidi"/>
      <w:caps/>
      <w:color w:val="F0A22E" w:themeColor="accent1"/>
      <w:sz w:val="21"/>
      <w:szCs w:val="21"/>
    </w:rPr>
  </w:style>
  <w:style w:type="paragraph" w:styleId="Heading2">
    <w:name w:val="heading 2"/>
    <w:basedOn w:val="Normal"/>
    <w:next w:val="Normal"/>
    <w:link w:val="Heading2Char"/>
    <w:unhideWhenUsed/>
    <w:qFormat/>
    <w:rsid w:val="00337C7F"/>
    <w:pPr>
      <w:keepNext/>
      <w:keepLines/>
      <w:spacing w:after="40"/>
      <w:outlineLvl w:val="1"/>
    </w:pPr>
    <w:rPr>
      <w:rFonts w:asciiTheme="majorHAnsi" w:eastAsiaTheme="majorEastAsia" w:hAnsiTheme="majorHAnsi" w:cstheme="majorBidi"/>
      <w:b/>
      <w:bCs/>
      <w:caps/>
      <w:color w:val="404040" w:themeColor="text1" w:themeTint="B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8B5D54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8B5D54"/>
  </w:style>
  <w:style w:type="paragraph" w:styleId="Footer">
    <w:name w:val="footer"/>
    <w:basedOn w:val="Normal"/>
    <w:link w:val="FooterChar"/>
    <w:uiPriority w:val="99"/>
    <w:unhideWhenUsed/>
    <w:rsid w:val="008B5D54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8B5D54"/>
  </w:style>
  <w:style w:type="character" w:customStyle="1" w:styleId="Heading1Char">
    <w:name w:val="Heading 1 Char"/>
    <w:basedOn w:val="DefaultParagraphFont"/>
    <w:link w:val="Heading1"/>
    <w:rsid w:val="00337C7F"/>
    <w:rPr>
      <w:rFonts w:asciiTheme="majorHAnsi" w:eastAsiaTheme="majorEastAsia" w:hAnsiTheme="majorHAnsi" w:cstheme="majorBidi"/>
      <w:caps/>
      <w:color w:val="F0A22E" w:themeColor="accent1"/>
      <w:kern w:val="20"/>
      <w:sz w:val="21"/>
      <w:szCs w:val="21"/>
      <w:lang w:eastAsia="ja-JP"/>
    </w:rPr>
  </w:style>
  <w:style w:type="character" w:customStyle="1" w:styleId="Heading2Char">
    <w:name w:val="Heading 2 Char"/>
    <w:basedOn w:val="DefaultParagraphFont"/>
    <w:link w:val="Heading2"/>
    <w:rsid w:val="00337C7F"/>
    <w:rPr>
      <w:rFonts w:asciiTheme="majorHAnsi" w:eastAsiaTheme="majorEastAsia" w:hAnsiTheme="majorHAnsi" w:cstheme="majorBidi"/>
      <w:b/>
      <w:bCs/>
      <w:caps/>
      <w:color w:val="404040" w:themeColor="text1" w:themeTint="BF"/>
      <w:kern w:val="20"/>
      <w:sz w:val="20"/>
      <w:szCs w:val="20"/>
      <w:lang w:eastAsia="ja-JP"/>
    </w:rPr>
  </w:style>
  <w:style w:type="paragraph" w:customStyle="1" w:styleId="ResumeText">
    <w:name w:val="Resume Text"/>
    <w:basedOn w:val="Normal"/>
    <w:qFormat/>
    <w:rsid w:val="00337C7F"/>
    <w:pPr>
      <w:spacing w:after="40"/>
      <w:ind w:right="1440"/>
    </w:pPr>
  </w:style>
  <w:style w:type="table" w:customStyle="1" w:styleId="ResumeTable">
    <w:name w:val="Resume Table"/>
    <w:basedOn w:val="TableNormal"/>
    <w:uiPriority w:val="99"/>
    <w:rsid w:val="00337C7F"/>
    <w:pPr>
      <w:spacing w:before="40" w:after="160" w:line="288" w:lineRule="auto"/>
    </w:pPr>
    <w:rPr>
      <w:rFonts w:eastAsiaTheme="minorEastAsia"/>
      <w:color w:val="595959" w:themeColor="text1" w:themeTint="A6"/>
      <w:sz w:val="20"/>
      <w:szCs w:val="20"/>
      <w:lang w:eastAsia="ja-JP"/>
    </w:rPr>
    <w:tblPr>
      <w:tblBorders>
        <w:insideH w:val="single" w:sz="4" w:space="0" w:color="F0A22E" w:themeColor="accent1"/>
      </w:tblBorders>
      <w:tblCellMar>
        <w:top w:w="144" w:type="dxa"/>
        <w:left w:w="0" w:type="dxa"/>
        <w:bottom w:w="144" w:type="dxa"/>
        <w:right w:w="0" w:type="dxa"/>
      </w:tblCellMar>
    </w:tblPr>
  </w:style>
  <w:style w:type="paragraph" w:customStyle="1" w:styleId="Name">
    <w:name w:val="Name"/>
    <w:basedOn w:val="Normal"/>
    <w:next w:val="Normal"/>
    <w:qFormat/>
    <w:rsid w:val="00337C7F"/>
    <w:pPr>
      <w:pBdr>
        <w:top w:val="single" w:sz="4" w:space="4" w:color="F0A22E" w:themeColor="accent1"/>
        <w:left w:val="single" w:sz="4" w:space="6" w:color="F0A22E" w:themeColor="accent1"/>
        <w:bottom w:val="single" w:sz="4" w:space="4" w:color="F0A22E" w:themeColor="accent1"/>
        <w:right w:val="single" w:sz="4" w:space="6" w:color="F0A22E" w:themeColor="accent1"/>
      </w:pBdr>
      <w:shd w:val="clear" w:color="auto" w:fill="F0A22E" w:themeFill="accent1"/>
      <w:spacing w:before="240"/>
      <w:ind w:left="144" w:right="144"/>
    </w:pPr>
    <w:rPr>
      <w:rFonts w:asciiTheme="majorHAnsi" w:eastAsiaTheme="majorEastAsia" w:hAnsiTheme="majorHAnsi" w:cstheme="majorBidi"/>
      <w:caps/>
      <w:color w:val="FFFFFF" w:themeColor="background1"/>
      <w:sz w:val="32"/>
      <w:szCs w:val="32"/>
    </w:rPr>
  </w:style>
  <w:style w:type="paragraph" w:styleId="ListParagraph">
    <w:name w:val="List Paragraph"/>
    <w:basedOn w:val="Normal"/>
    <w:uiPriority w:val="34"/>
    <w:qFormat/>
    <w:rsid w:val="00337C7F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104615"/>
    <w:pPr>
      <w:spacing w:before="0"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04615"/>
    <w:rPr>
      <w:rFonts w:ascii="Segoe UI" w:eastAsiaTheme="minorEastAsia" w:hAnsi="Segoe UI" w:cs="Segoe UI"/>
      <w:color w:val="595959" w:themeColor="text1" w:themeTint="A6"/>
      <w:kern w:val="20"/>
      <w:sz w:val="18"/>
      <w:szCs w:val="18"/>
      <w:lang w:eastAsia="ja-JP"/>
    </w:rPr>
  </w:style>
  <w:style w:type="character" w:styleId="Hyperlink">
    <w:name w:val="Hyperlink"/>
    <w:basedOn w:val="DefaultParagraphFont"/>
    <w:uiPriority w:val="99"/>
    <w:unhideWhenUsed/>
    <w:rsid w:val="00104615"/>
    <w:rPr>
      <w:color w:val="AD1F1F" w:themeColor="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yperlink" Target="http://brandidentitystandards.cdc.gov/@api/deki/files/55/=CDC_logo_print_color_noname.eps" TargetMode="External"/><Relationship Id="rId13" Type="http://schemas.openxmlformats.org/officeDocument/2006/relationships/fontTable" Target="fontTable.xml"/><Relationship Id="rId1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footer" Target="footer1.xml"/><Relationship Id="rId17" Type="http://schemas.openxmlformats.org/officeDocument/2006/relationships/customXml" Target="../customXml/item3.xml"/><Relationship Id="rId2" Type="http://schemas.openxmlformats.org/officeDocument/2006/relationships/numbering" Target="numbering.xml"/><Relationship Id="rId16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image" Target="media/image2.png"/><Relationship Id="rId5" Type="http://schemas.openxmlformats.org/officeDocument/2006/relationships/webSettings" Target="webSettings.xml"/><Relationship Id="rId15" Type="http://schemas.openxmlformats.org/officeDocument/2006/relationships/theme" Target="theme/theme1.xml"/><Relationship Id="rId10" Type="http://schemas.openxmlformats.org/officeDocument/2006/relationships/hyperlink" Target="mailto:ZikaMalesStudy@cdc.gov" TargetMode="External"/><Relationship Id="rId19" Type="http://schemas.openxmlformats.org/officeDocument/2006/relationships/customXml" Target="../customXml/item5.xml"/><Relationship Id="rId4" Type="http://schemas.openxmlformats.org/officeDocument/2006/relationships/settings" Target="settings.xml"/><Relationship Id="rId9" Type="http://schemas.openxmlformats.org/officeDocument/2006/relationships/image" Target="media/image1.jpeg"/><Relationship Id="rId14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docParts>
    <w:docPart>
      <w:docPartPr>
        <w:name w:val="69F76AF247274FADB4AB331AB3B97D6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6B3A102-A2B0-434A-A484-E75DF540FE27}"/>
      </w:docPartPr>
      <w:docPartBody>
        <w:p w:rsidR="00283A7B" w:rsidRDefault="004D6E16" w:rsidP="004D6E16">
          <w:pPr>
            <w:pStyle w:val="69F76AF247274FADB4AB331AB3B97D64"/>
          </w:pPr>
          <w:r>
            <w:t>[Professional or technical skills]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Segoe UI">
    <w:panose1 w:val="020B0502040204020203"/>
    <w:charset w:val="00"/>
    <w:family w:val="swiss"/>
    <w:pitch w:val="variable"/>
    <w:sig w:usb0="E10022FF" w:usb1="C000E47F" w:usb2="00000029" w:usb3="00000000" w:csb0="000001DF" w:csb1="00000000"/>
  </w:font>
  <w:font w:name="Calibri Light">
    <w:panose1 w:val="020F0302020204030204"/>
    <w:charset w:val="00"/>
    <w:family w:val="swiss"/>
    <w:pitch w:val="variable"/>
    <w:sig w:usb0="A00002EF" w:usb1="4000207B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sl="http://schemas.openxmlformats.org/schemaLibrary/2006/main" mc:Ignorable="w14 w15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4D6E16"/>
    <w:rsid w:val="00283A7B"/>
    <w:rsid w:val="004D6E16"/>
    <w:rsid w:val="0063204F"/>
    <w:rsid w:val="00A9348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3204F"/>
    <w:rPr>
      <w:color w:val="808080"/>
    </w:rPr>
  </w:style>
  <w:style w:type="paragraph" w:customStyle="1" w:styleId="0E3E831FBE4A4F3B874753FDBE4E4A7F">
    <w:name w:val="0E3E831FBE4A4F3B874753FDBE4E4A7F"/>
    <w:rsid w:val="004D6E16"/>
  </w:style>
  <w:style w:type="paragraph" w:customStyle="1" w:styleId="118F9288719745AFBEE356BE5E06E050">
    <w:name w:val="118F9288719745AFBEE356BE5E06E050"/>
    <w:rsid w:val="004D6E16"/>
  </w:style>
  <w:style w:type="paragraph" w:customStyle="1" w:styleId="12BC1EA46B444B6E81D4E893985F9800">
    <w:name w:val="12BC1EA46B444B6E81D4E893985F9800"/>
    <w:rsid w:val="004D6E16"/>
  </w:style>
  <w:style w:type="paragraph" w:customStyle="1" w:styleId="847EB3893489467FA8918387BCD0CE3E">
    <w:name w:val="847EB3893489467FA8918387BCD0CE3E"/>
    <w:rsid w:val="004D6E16"/>
  </w:style>
  <w:style w:type="paragraph" w:customStyle="1" w:styleId="DF581A4C3A7F4F10A945C6BD6DCE0323">
    <w:name w:val="DF581A4C3A7F4F10A945C6BD6DCE0323"/>
    <w:rsid w:val="004D6E16"/>
  </w:style>
  <w:style w:type="paragraph" w:customStyle="1" w:styleId="B8A11FF5BED84FE88F13FC5872B3C105">
    <w:name w:val="B8A11FF5BED84FE88F13FC5872B3C105"/>
    <w:rsid w:val="004D6E16"/>
  </w:style>
  <w:style w:type="paragraph" w:customStyle="1" w:styleId="5D9CC42FF1884D00B9E77B82222A995C">
    <w:name w:val="5D9CC42FF1884D00B9E77B82222A995C"/>
    <w:rsid w:val="004D6E16"/>
  </w:style>
  <w:style w:type="paragraph" w:customStyle="1" w:styleId="382EC29B4EF34169AFA52F2C1EED5F03">
    <w:name w:val="382EC29B4EF34169AFA52F2C1EED5F03"/>
    <w:rsid w:val="004D6E16"/>
  </w:style>
  <w:style w:type="paragraph" w:customStyle="1" w:styleId="54BB45384F41459DA57F2A950BB8E0A5">
    <w:name w:val="54BB45384F41459DA57F2A950BB8E0A5"/>
    <w:rsid w:val="004D6E16"/>
  </w:style>
  <w:style w:type="paragraph" w:customStyle="1" w:styleId="63F0CC590A784823BB15644E43FDA6D7">
    <w:name w:val="63F0CC590A784823BB15644E43FDA6D7"/>
    <w:rsid w:val="004D6E16"/>
  </w:style>
  <w:style w:type="paragraph" w:customStyle="1" w:styleId="69F76AF247274FADB4AB331AB3B97D64">
    <w:name w:val="69F76AF247274FADB4AB331AB3B97D64"/>
    <w:rsid w:val="004D6E16"/>
  </w:style>
  <w:style w:type="paragraph" w:customStyle="1" w:styleId="FAB604763945456296E27FEE8ED8A98C">
    <w:name w:val="FAB604763945456296E27FEE8ED8A98C"/>
    <w:rsid w:val="0063204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optimizeForBrowser/>
</w:webSettings>
</file>

<file path=word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E1675BCD6DD14785997454A76BE123" ma:contentTypeVersion="1" ma:contentTypeDescription="Create a new document." ma:contentTypeScope="" ma:versionID="dcffad3d561468c4820eac721b6064da">
  <xsd:schema xmlns:xsd="http://www.w3.org/2001/XMLSchema" xmlns:xs="http://www.w3.org/2001/XMLSchema" xmlns:p="http://schemas.microsoft.com/office/2006/metadata/properties" xmlns:ns2="81daf041-c113-401c-bf82-107f5d396711" xmlns:ns3="d335559b-c20a-4874-978e-77d2be77e01f" targetNamespace="http://schemas.microsoft.com/office/2006/metadata/properties" ma:root="true" ma:fieldsID="dcdf1238ccbd3aadd3b7288261a54d3a" ns2:_="" ns3:_="">
    <xsd:import namespace="81daf041-c113-401c-bf82-107f5d396711"/>
    <xsd:import namespace="d335559b-c20a-4874-978e-77d2be77e01f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ydlv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af041-c113-401c-bf82-107f5d39671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35559b-c20a-4874-978e-77d2be77e01f" elementFormDefault="qualified">
    <xsd:import namespace="http://schemas.microsoft.com/office/2006/documentManagement/types"/>
    <xsd:import namespace="http://schemas.microsoft.com/office/infopath/2007/PartnerControls"/>
    <xsd:element name="ydlv" ma:index="11" nillable="true" ma:displayName="OMB Control Number" ma:internalName="ydlv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dlv xmlns="d335559b-c20a-4874-978e-77d2be77e01f" xsi:nil="true"/>
    <_dlc_DocId xmlns="81daf041-c113-401c-bf82-107f5d396711">PFY6PPX2AYTS-2589-1075</_dlc_DocId>
    <_dlc_DocIdUrl xmlns="81daf041-c113-401c-bf82-107f5d396711">
      <Url>https://esp.cdc.gov/sites/ncezid/OD/policy/PRA/_layouts/15/DocIdRedir.aspx?ID=PFY6PPX2AYTS-2589-1075</Url>
      <Description>PFY6PPX2AYTS-2589-1075</Description>
    </_dlc_DocIdUrl>
  </documentManagement>
</p:properties>
</file>

<file path=customXml/itemProps1.xml><?xml version="1.0" encoding="utf-8"?>
<ds:datastoreItem xmlns:ds="http://schemas.openxmlformats.org/officeDocument/2006/customXml" ds:itemID="{6F536217-C8BB-456A-B452-F7F5BEA8E5A7}"/>
</file>

<file path=customXml/itemProps2.xml><?xml version="1.0" encoding="utf-8"?>
<ds:datastoreItem xmlns:ds="http://schemas.openxmlformats.org/officeDocument/2006/customXml" ds:itemID="{9F6D52B9-EE76-4C40-937E-01C0584C722D}"/>
</file>

<file path=customXml/itemProps3.xml><?xml version="1.0" encoding="utf-8"?>
<ds:datastoreItem xmlns:ds="http://schemas.openxmlformats.org/officeDocument/2006/customXml" ds:itemID="{BFAE52D5-F459-4FEF-9EE8-4E49705E31F8}"/>
</file>

<file path=customXml/itemProps4.xml><?xml version="1.0" encoding="utf-8"?>
<ds:datastoreItem xmlns:ds="http://schemas.openxmlformats.org/officeDocument/2006/customXml" ds:itemID="{54327D73-C580-42B9-8E79-2FA01D49FDF4}"/>
</file>

<file path=customXml/itemProps5.xml><?xml version="1.0" encoding="utf-8"?>
<ds:datastoreItem xmlns:ds="http://schemas.openxmlformats.org/officeDocument/2006/customXml" ds:itemID="{D7C49919-52E7-4955-A49F-3D9FA9B39AE5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4</Pages>
  <Words>605</Words>
  <Characters>3451</Characters>
  <Application>Microsoft Office Word</Application>
  <DocSecurity>4</DocSecurity>
  <Lines>28</Lines>
  <Paragraphs>8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Centers for Disease Control and Prevention</Company>
  <LinksUpToDate>false</LinksUpToDate>
  <CharactersWithSpaces>4048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Hook, Sarah A. (CDC/OID/NCEZID)</dc:creator>
  <cp:keywords/>
  <dc:description/>
  <cp:lastModifiedBy>Hook, Sarah A. (CDC/OID/NCEZID)</cp:lastModifiedBy>
  <cp:revision>2</cp:revision>
  <dcterms:created xsi:type="dcterms:W3CDTF">2016-05-12T20:30:00Z</dcterms:created>
  <dcterms:modified xsi:type="dcterms:W3CDTF">2016-05-12T20:30:00Z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0x01010008E1675BCD6DD14785997454A76BE123</vt:lpwstr>
  </property>
  <property fmtid="{D5CDD505-2E9C-101B-9397-08002B2CF9AE}" pid="3" name="_dlc_DocIdItemGuid">
    <vt:lpwstr>198aba31-8fef-46e3-b572-071e36e5b8cc</vt:lpwstr>
  </property>
</Properties>
</file>