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charts/chart1.xml" ContentType="application/vnd.openxmlformats-officedocument.drawingml.chart+xml"/>
  <Override PartName="/word/charts/chart2.xml" ContentType="application/vnd.openxmlformats-officedocument.drawingml.chart+xml"/>
  <Override PartName="/word/charts/chart3.xml" ContentType="application/vnd.openxmlformats-officedocument.drawingml.chart+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6833F4" w:rsidRPr="00E22AB3" w:rsidRDefault="006833F4">
      <w:pPr>
        <w:rPr>
          <w:rFonts w:ascii="Times New Roman" w:hAnsi="Times New Roman" w:cs="Times New Roman"/>
          <w:b/>
          <w:bCs/>
        </w:rPr>
      </w:pP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HHS/CDC/NCIPC</w:t>
      </w: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SUPPORTING STATEMENT FOR</w:t>
      </w: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OMB INFORMATION COLLECTION REQUEST</w:t>
      </w:r>
    </w:p>
    <w:p w:rsidR="006833F4" w:rsidRPr="00CE6EC4" w:rsidRDefault="006833F4" w:rsidP="006833F4">
      <w:pPr>
        <w:suppressLineNumbers/>
        <w:spacing w:after="0" w:line="240" w:lineRule="auto"/>
        <w:rPr>
          <w:rFonts w:ascii="Times New Roman" w:hAnsi="Times New Roman" w:cs="Times New Roman"/>
          <w:sz w:val="24"/>
          <w:szCs w:val="24"/>
        </w:rPr>
      </w:pPr>
    </w:p>
    <w:p w:rsidR="006833F4" w:rsidRPr="00CE6EC4" w:rsidRDefault="006833F4" w:rsidP="006833F4">
      <w:pPr>
        <w:suppressLineNumbers/>
        <w:spacing w:after="0" w:line="240" w:lineRule="auto"/>
        <w:rPr>
          <w:rFonts w:ascii="Times New Roman" w:hAnsi="Times New Roman" w:cs="Times New Roman"/>
          <w:sz w:val="24"/>
          <w:szCs w:val="24"/>
        </w:rPr>
      </w:pP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Part</w:t>
      </w:r>
      <w:r w:rsidR="00B0224C">
        <w:rPr>
          <w:rFonts w:ascii="Times New Roman" w:hAnsi="Times New Roman" w:cs="Times New Roman"/>
          <w:sz w:val="24"/>
          <w:szCs w:val="24"/>
        </w:rPr>
        <w:t xml:space="preserve"> </w:t>
      </w:r>
      <w:r w:rsidRPr="00CE6EC4">
        <w:rPr>
          <w:rFonts w:ascii="Times New Roman" w:hAnsi="Times New Roman" w:cs="Times New Roman"/>
          <w:sz w:val="24"/>
          <w:szCs w:val="24"/>
        </w:rPr>
        <w:t>B</w:t>
      </w:r>
    </w:p>
    <w:p w:rsidR="006833F4" w:rsidRPr="00CE6EC4" w:rsidRDefault="006833F4" w:rsidP="006833F4">
      <w:pPr>
        <w:suppressLineNumbers/>
        <w:spacing w:after="0" w:line="240" w:lineRule="auto"/>
        <w:jc w:val="center"/>
        <w:rPr>
          <w:rFonts w:ascii="Times New Roman" w:hAnsi="Times New Roman" w:cs="Times New Roman"/>
          <w:sz w:val="24"/>
          <w:szCs w:val="24"/>
        </w:rPr>
      </w:pPr>
    </w:p>
    <w:p w:rsidR="00D8715D" w:rsidRPr="00CE6EC4" w:rsidRDefault="009C2D75" w:rsidP="006833F4">
      <w:pPr>
        <w:suppressLineNumbers/>
        <w:spacing w:after="0" w:line="240" w:lineRule="auto"/>
        <w:jc w:val="center"/>
        <w:rPr>
          <w:rFonts w:ascii="Times New Roman" w:hAnsi="Times New Roman" w:cs="Times New Roman"/>
          <w:sz w:val="24"/>
          <w:szCs w:val="24"/>
        </w:rPr>
      </w:pPr>
      <w:r>
        <w:rPr>
          <w:rFonts w:ascii="Times New Roman" w:hAnsi="Times New Roman" w:cs="Times New Roman"/>
          <w:sz w:val="24"/>
          <w:szCs w:val="24"/>
        </w:rPr>
        <w:t>March</w:t>
      </w:r>
      <w:r w:rsidR="00B0507F">
        <w:rPr>
          <w:rFonts w:ascii="Times New Roman" w:hAnsi="Times New Roman" w:cs="Times New Roman"/>
          <w:sz w:val="24"/>
          <w:szCs w:val="24"/>
        </w:rPr>
        <w:t xml:space="preserve"> 23, 2014</w:t>
      </w:r>
    </w:p>
    <w:p w:rsidR="006833F4" w:rsidRPr="00E22AB3" w:rsidRDefault="006833F4" w:rsidP="006833F4">
      <w:pPr>
        <w:suppressLineNumbers/>
        <w:spacing w:after="0" w:line="240" w:lineRule="auto"/>
        <w:jc w:val="center"/>
        <w:rPr>
          <w:rFonts w:ascii="Times New Roman" w:hAnsi="Times New Roman" w:cs="Times New Roman"/>
        </w:rPr>
      </w:pPr>
    </w:p>
    <w:p w:rsidR="00D25D72" w:rsidRPr="00055598" w:rsidRDefault="00D25D72" w:rsidP="00D25D72">
      <w:pPr>
        <w:suppressLineNumbers/>
        <w:spacing w:after="0" w:line="240" w:lineRule="auto"/>
        <w:jc w:val="center"/>
        <w:rPr>
          <w:rFonts w:ascii="Times New Roman" w:hAnsi="Times New Roman" w:cs="Times New Roman"/>
          <w:b/>
          <w:i/>
          <w:sz w:val="28"/>
          <w:szCs w:val="28"/>
        </w:rPr>
      </w:pPr>
      <w:r w:rsidRPr="00055598">
        <w:rPr>
          <w:rFonts w:ascii="Times New Roman" w:hAnsi="Times New Roman" w:cs="Times New Roman"/>
          <w:b/>
          <w:sz w:val="28"/>
          <w:szCs w:val="28"/>
        </w:rPr>
        <w:t>Improving the Understanding of</w:t>
      </w:r>
      <w:r w:rsidR="00231DE7">
        <w:rPr>
          <w:rFonts w:ascii="Times New Roman" w:hAnsi="Times New Roman" w:cs="Times New Roman"/>
          <w:b/>
          <w:sz w:val="28"/>
          <w:szCs w:val="28"/>
        </w:rPr>
        <w:t xml:space="preserve"> </w:t>
      </w:r>
      <w:r w:rsidRPr="00055598">
        <w:rPr>
          <w:rFonts w:ascii="Times New Roman" w:hAnsi="Times New Roman" w:cs="Times New Roman"/>
          <w:b/>
          <w:sz w:val="28"/>
          <w:szCs w:val="28"/>
        </w:rPr>
        <w:t>Traumatic Brain Injury through</w:t>
      </w:r>
      <w:r w:rsidR="00B257DB" w:rsidRPr="00055598">
        <w:rPr>
          <w:rFonts w:ascii="Times New Roman" w:hAnsi="Times New Roman" w:cs="Times New Roman"/>
          <w:b/>
          <w:sz w:val="28"/>
          <w:szCs w:val="28"/>
        </w:rPr>
        <w:br/>
      </w:r>
      <w:r w:rsidRPr="00055598">
        <w:rPr>
          <w:rFonts w:ascii="Times New Roman" w:hAnsi="Times New Roman" w:cs="Times New Roman"/>
          <w:b/>
          <w:sz w:val="28"/>
          <w:szCs w:val="28"/>
        </w:rPr>
        <w:t>Policy and Program Evaluation Research</w:t>
      </w:r>
    </w:p>
    <w:p w:rsidR="006833F4" w:rsidRPr="00E22AB3" w:rsidRDefault="006833F4" w:rsidP="006833F4">
      <w:pPr>
        <w:suppressLineNumbers/>
        <w:spacing w:after="0" w:line="240" w:lineRule="auto"/>
        <w:jc w:val="center"/>
        <w:rPr>
          <w:rFonts w:ascii="Times New Roman" w:hAnsi="Times New Roman" w:cs="Times New Roman"/>
        </w:rPr>
      </w:pP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Supported by:</w:t>
      </w:r>
    </w:p>
    <w:p w:rsidR="006833F4" w:rsidRPr="00CE6EC4" w:rsidRDefault="006833F4" w:rsidP="006833F4">
      <w:pPr>
        <w:suppressLineNumbers/>
        <w:spacing w:after="0" w:line="240" w:lineRule="auto"/>
        <w:jc w:val="center"/>
        <w:rPr>
          <w:rFonts w:ascii="Times New Roman" w:hAnsi="Times New Roman" w:cs="Times New Roman"/>
          <w:sz w:val="24"/>
          <w:szCs w:val="24"/>
        </w:rPr>
      </w:pPr>
    </w:p>
    <w:p w:rsidR="006833F4" w:rsidRPr="00CE6EC4" w:rsidRDefault="006833F4" w:rsidP="006833F4">
      <w:pPr>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Department of Health and Human Services</w:t>
      </w:r>
    </w:p>
    <w:p w:rsidR="006833F4" w:rsidRPr="00CE6EC4" w:rsidRDefault="006833F4" w:rsidP="006833F4">
      <w:pPr>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Centers for Disease Control and Prevention</w:t>
      </w:r>
    </w:p>
    <w:p w:rsidR="006833F4" w:rsidRPr="00CE6EC4" w:rsidRDefault="006833F4" w:rsidP="006833F4">
      <w:pPr>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National Center for Injury Prevention and Control</w:t>
      </w:r>
    </w:p>
    <w:p w:rsidR="006833F4" w:rsidRPr="00CE6EC4" w:rsidRDefault="006833F4" w:rsidP="006833F4">
      <w:pPr>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 xml:space="preserve">Division of </w:t>
      </w:r>
      <w:r w:rsidR="00F31D04">
        <w:rPr>
          <w:rFonts w:ascii="Times New Roman" w:hAnsi="Times New Roman" w:cs="Times New Roman"/>
          <w:sz w:val="24"/>
          <w:szCs w:val="24"/>
        </w:rPr>
        <w:t>Unintentional Injury</w:t>
      </w:r>
      <w:r w:rsidRPr="00CE6EC4">
        <w:rPr>
          <w:rFonts w:ascii="Times New Roman" w:hAnsi="Times New Roman" w:cs="Times New Roman"/>
          <w:sz w:val="24"/>
          <w:szCs w:val="24"/>
        </w:rPr>
        <w:t xml:space="preserve"> Prevention</w:t>
      </w:r>
    </w:p>
    <w:p w:rsidR="006833F4" w:rsidRPr="00CE6EC4" w:rsidRDefault="006833F4" w:rsidP="006833F4">
      <w:pPr>
        <w:spacing w:after="0" w:line="240" w:lineRule="auto"/>
        <w:jc w:val="center"/>
        <w:rPr>
          <w:rFonts w:ascii="Times New Roman" w:hAnsi="Times New Roman" w:cs="Times New Roman"/>
          <w:sz w:val="24"/>
          <w:szCs w:val="24"/>
        </w:rPr>
      </w:pPr>
    </w:p>
    <w:p w:rsidR="006833F4" w:rsidRPr="00CE6EC4" w:rsidRDefault="006833F4" w:rsidP="006833F4">
      <w:pPr>
        <w:spacing w:after="0" w:line="240" w:lineRule="auto"/>
        <w:jc w:val="center"/>
        <w:rPr>
          <w:rFonts w:ascii="Times New Roman" w:hAnsi="Times New Roman" w:cs="Times New Roman"/>
          <w:sz w:val="24"/>
          <w:szCs w:val="24"/>
        </w:rPr>
      </w:pPr>
    </w:p>
    <w:p w:rsidR="006833F4" w:rsidRPr="00CE6EC4" w:rsidRDefault="006833F4" w:rsidP="006833F4">
      <w:pPr>
        <w:suppressLineNumbers/>
        <w:spacing w:after="0" w:line="240" w:lineRule="auto"/>
        <w:jc w:val="center"/>
        <w:rPr>
          <w:rFonts w:ascii="Times New Roman" w:hAnsi="Times New Roman" w:cs="Times New Roman"/>
          <w:sz w:val="24"/>
          <w:szCs w:val="24"/>
        </w:rPr>
      </w:pPr>
      <w:r w:rsidRPr="00CE6EC4">
        <w:rPr>
          <w:rFonts w:ascii="Times New Roman" w:hAnsi="Times New Roman" w:cs="Times New Roman"/>
          <w:sz w:val="24"/>
          <w:szCs w:val="24"/>
        </w:rPr>
        <w:t>Government Project Officers:</w:t>
      </w:r>
    </w:p>
    <w:p w:rsidR="002C4F22" w:rsidRPr="00CE6EC4" w:rsidRDefault="002C4F22" w:rsidP="006833F4">
      <w:pPr>
        <w:autoSpaceDE w:val="0"/>
        <w:autoSpaceDN w:val="0"/>
        <w:adjustRightInd w:val="0"/>
        <w:spacing w:after="0" w:line="240" w:lineRule="auto"/>
        <w:jc w:val="center"/>
        <w:rPr>
          <w:rFonts w:ascii="Times New Roman" w:hAnsi="Times New Roman" w:cs="Times New Roman"/>
          <w:b/>
          <w:bCs/>
          <w:sz w:val="24"/>
          <w:szCs w:val="24"/>
          <w:u w:val="single"/>
        </w:rPr>
      </w:pPr>
    </w:p>
    <w:p w:rsidR="002C4F22" w:rsidRPr="00C0679F" w:rsidRDefault="002C4F22" w:rsidP="006833F4">
      <w:pPr>
        <w:autoSpaceDE w:val="0"/>
        <w:autoSpaceDN w:val="0"/>
        <w:adjustRightInd w:val="0"/>
        <w:spacing w:after="0" w:line="240" w:lineRule="auto"/>
        <w:jc w:val="center"/>
        <w:rPr>
          <w:rFonts w:ascii="Times New Roman" w:hAnsi="Times New Roman" w:cs="Times New Roman"/>
          <w:b/>
          <w:bCs/>
          <w:sz w:val="24"/>
          <w:szCs w:val="24"/>
          <w:u w:val="single"/>
        </w:rPr>
      </w:pPr>
      <w:r w:rsidRPr="00C0679F">
        <w:rPr>
          <w:rFonts w:ascii="Times New Roman" w:hAnsi="Times New Roman" w:cs="Times New Roman"/>
          <w:b/>
          <w:bCs/>
          <w:sz w:val="24"/>
          <w:szCs w:val="24"/>
          <w:u w:val="single"/>
        </w:rPr>
        <w:t>Point of Contact for OMB</w:t>
      </w:r>
      <w:r w:rsidR="00C0679F" w:rsidRPr="00C0679F">
        <w:rPr>
          <w:rFonts w:ascii="Times New Roman" w:hAnsi="Times New Roman" w:cs="Times New Roman"/>
          <w:b/>
          <w:bCs/>
          <w:sz w:val="24"/>
          <w:szCs w:val="24"/>
          <w:u w:val="single"/>
        </w:rPr>
        <w:t>:</w:t>
      </w:r>
    </w:p>
    <w:p w:rsidR="00C0679F" w:rsidRPr="00515ADC" w:rsidRDefault="00C0679F" w:rsidP="00C0679F">
      <w:pPr>
        <w:autoSpaceDE w:val="0"/>
        <w:autoSpaceDN w:val="0"/>
        <w:adjustRightInd w:val="0"/>
        <w:spacing w:after="0" w:line="240" w:lineRule="auto"/>
        <w:jc w:val="center"/>
        <w:rPr>
          <w:rFonts w:ascii="Times New Roman" w:hAnsi="Times New Roman" w:cs="Times New Roman"/>
          <w:b/>
          <w:bCs/>
          <w:sz w:val="24"/>
          <w:szCs w:val="24"/>
        </w:rPr>
      </w:pPr>
      <w:r>
        <w:rPr>
          <w:rFonts w:ascii="Times New Roman" w:hAnsi="Times New Roman" w:cs="Times New Roman"/>
          <w:bCs/>
          <w:sz w:val="24"/>
          <w:szCs w:val="24"/>
        </w:rPr>
        <w:t>Lisa Garbarino</w:t>
      </w:r>
    </w:p>
    <w:p w:rsidR="00C0679F" w:rsidRDefault="00C0679F" w:rsidP="00C0679F">
      <w:pPr>
        <w:autoSpaceDE w:val="0"/>
        <w:autoSpaceDN w:val="0"/>
        <w:adjustRightInd w:val="0"/>
        <w:spacing w:after="0" w:line="240" w:lineRule="auto"/>
        <w:jc w:val="center"/>
        <w:rPr>
          <w:rFonts w:ascii="Times New Roman" w:hAnsi="Times New Roman" w:cs="Times New Roman"/>
          <w:bCs/>
          <w:sz w:val="24"/>
          <w:szCs w:val="24"/>
        </w:rPr>
      </w:pPr>
      <w:r>
        <w:rPr>
          <w:rFonts w:ascii="Times New Roman" w:hAnsi="Times New Roman" w:cs="Times New Roman"/>
          <w:bCs/>
          <w:sz w:val="24"/>
          <w:szCs w:val="24"/>
        </w:rPr>
        <w:t>4770 Buford Hwy NE</w:t>
      </w:r>
    </w:p>
    <w:p w:rsidR="00C0679F" w:rsidRPr="001668A0" w:rsidRDefault="00C0679F" w:rsidP="00C0679F">
      <w:pPr>
        <w:autoSpaceDE w:val="0"/>
        <w:autoSpaceDN w:val="0"/>
        <w:adjustRightInd w:val="0"/>
        <w:spacing w:after="0" w:line="240" w:lineRule="auto"/>
        <w:jc w:val="center"/>
        <w:rPr>
          <w:rFonts w:ascii="Times New Roman" w:hAnsi="Times New Roman" w:cs="Times New Roman"/>
          <w:bCs/>
          <w:sz w:val="24"/>
          <w:szCs w:val="24"/>
        </w:rPr>
      </w:pPr>
      <w:r w:rsidRPr="001668A0">
        <w:rPr>
          <w:rFonts w:ascii="Times New Roman" w:hAnsi="Times New Roman" w:cs="Times New Roman"/>
          <w:bCs/>
          <w:sz w:val="24"/>
          <w:szCs w:val="24"/>
        </w:rPr>
        <w:t>Atlanta, GA 30341</w:t>
      </w:r>
      <w:r>
        <w:rPr>
          <w:rFonts w:ascii="Times New Roman" w:hAnsi="Times New Roman" w:cs="Times New Roman"/>
          <w:bCs/>
          <w:sz w:val="24"/>
          <w:szCs w:val="24"/>
        </w:rPr>
        <w:t>, Mailstop F-62</w:t>
      </w:r>
    </w:p>
    <w:p w:rsidR="00C0679F" w:rsidRPr="001668A0" w:rsidRDefault="00C0679F" w:rsidP="00C0679F">
      <w:pPr>
        <w:autoSpaceDE w:val="0"/>
        <w:autoSpaceDN w:val="0"/>
        <w:adjustRightInd w:val="0"/>
        <w:spacing w:after="0" w:line="240" w:lineRule="auto"/>
        <w:jc w:val="center"/>
        <w:rPr>
          <w:rFonts w:ascii="Times New Roman" w:hAnsi="Times New Roman" w:cs="Times New Roman"/>
          <w:bCs/>
          <w:sz w:val="24"/>
          <w:szCs w:val="24"/>
        </w:rPr>
      </w:pPr>
      <w:r w:rsidRPr="001668A0">
        <w:rPr>
          <w:rFonts w:ascii="Times New Roman" w:hAnsi="Times New Roman" w:cs="Times New Roman"/>
          <w:bCs/>
          <w:sz w:val="24"/>
          <w:szCs w:val="24"/>
        </w:rPr>
        <w:t>Telephone</w:t>
      </w:r>
      <w:r>
        <w:rPr>
          <w:rFonts w:ascii="Times New Roman" w:hAnsi="Times New Roman" w:cs="Times New Roman"/>
          <w:bCs/>
          <w:sz w:val="24"/>
          <w:szCs w:val="24"/>
        </w:rPr>
        <w:t>: (770) 488-1496</w:t>
      </w:r>
      <w:r w:rsidRPr="001668A0">
        <w:rPr>
          <w:rFonts w:ascii="Times New Roman" w:hAnsi="Times New Roman" w:cs="Times New Roman"/>
          <w:bCs/>
          <w:sz w:val="24"/>
          <w:szCs w:val="24"/>
        </w:rPr>
        <w:t xml:space="preserve"> </w:t>
      </w:r>
    </w:p>
    <w:p w:rsidR="00C0679F" w:rsidRPr="001668A0" w:rsidRDefault="00C0679F" w:rsidP="00C0679F">
      <w:pPr>
        <w:autoSpaceDE w:val="0"/>
        <w:autoSpaceDN w:val="0"/>
        <w:adjustRightInd w:val="0"/>
        <w:spacing w:after="0" w:line="240" w:lineRule="auto"/>
        <w:jc w:val="center"/>
        <w:rPr>
          <w:rFonts w:ascii="Times New Roman" w:hAnsi="Times New Roman" w:cs="Times New Roman"/>
          <w:bCs/>
          <w:sz w:val="24"/>
          <w:szCs w:val="24"/>
        </w:rPr>
      </w:pPr>
      <w:r w:rsidRPr="001668A0">
        <w:rPr>
          <w:rFonts w:ascii="Times New Roman" w:hAnsi="Times New Roman" w:cs="Times New Roman"/>
          <w:bCs/>
          <w:sz w:val="24"/>
          <w:szCs w:val="24"/>
        </w:rPr>
        <w:t xml:space="preserve">Fax: </w:t>
      </w:r>
      <w:r>
        <w:rPr>
          <w:rFonts w:ascii="Times New Roman" w:hAnsi="Times New Roman" w:cs="Times New Roman"/>
          <w:bCs/>
          <w:sz w:val="24"/>
          <w:szCs w:val="24"/>
        </w:rPr>
        <w:t>(770) 488-3551</w:t>
      </w:r>
    </w:p>
    <w:p w:rsidR="00C0679F" w:rsidRPr="00515ADC" w:rsidRDefault="00C0679F" w:rsidP="00C0679F">
      <w:pPr>
        <w:autoSpaceDE w:val="0"/>
        <w:autoSpaceDN w:val="0"/>
        <w:adjustRightInd w:val="0"/>
        <w:spacing w:after="0" w:line="240" w:lineRule="auto"/>
        <w:jc w:val="center"/>
        <w:rPr>
          <w:rFonts w:ascii="Times New Roman" w:hAnsi="Times New Roman" w:cs="Times New Roman"/>
          <w:bCs/>
          <w:sz w:val="24"/>
          <w:szCs w:val="24"/>
        </w:rPr>
      </w:pPr>
      <w:r w:rsidRPr="001668A0">
        <w:rPr>
          <w:rFonts w:ascii="Times New Roman" w:hAnsi="Times New Roman" w:cs="Times New Roman"/>
          <w:bCs/>
          <w:sz w:val="24"/>
          <w:szCs w:val="24"/>
        </w:rPr>
        <w:t>Electronic Mail:</w:t>
      </w:r>
      <w:r>
        <w:rPr>
          <w:rFonts w:ascii="Times New Roman" w:hAnsi="Times New Roman" w:cs="Times New Roman"/>
          <w:bCs/>
          <w:sz w:val="24"/>
          <w:szCs w:val="24"/>
        </w:rPr>
        <w:t xml:space="preserve"> LGT1@cdc.gov</w:t>
      </w:r>
    </w:p>
    <w:p w:rsidR="00C0679F" w:rsidRPr="00CE6EC4" w:rsidRDefault="00C0679F" w:rsidP="006833F4">
      <w:pPr>
        <w:autoSpaceDE w:val="0"/>
        <w:autoSpaceDN w:val="0"/>
        <w:adjustRightInd w:val="0"/>
        <w:spacing w:after="0" w:line="240" w:lineRule="auto"/>
        <w:jc w:val="center"/>
        <w:rPr>
          <w:rFonts w:ascii="Times New Roman" w:hAnsi="Times New Roman" w:cs="Times New Roman"/>
          <w:b/>
          <w:bCs/>
          <w:sz w:val="24"/>
          <w:szCs w:val="24"/>
          <w:highlight w:val="yellow"/>
          <w:u w:val="single"/>
        </w:rPr>
      </w:pPr>
    </w:p>
    <w:p w:rsidR="00D4462D" w:rsidRPr="00CE6EC4" w:rsidRDefault="00D4462D" w:rsidP="006833F4">
      <w:pPr>
        <w:autoSpaceDE w:val="0"/>
        <w:autoSpaceDN w:val="0"/>
        <w:adjustRightInd w:val="0"/>
        <w:spacing w:after="0" w:line="240" w:lineRule="auto"/>
        <w:jc w:val="center"/>
        <w:rPr>
          <w:rFonts w:ascii="Times New Roman" w:hAnsi="Times New Roman" w:cs="Times New Roman"/>
          <w:b/>
          <w:bCs/>
          <w:sz w:val="24"/>
          <w:szCs w:val="24"/>
          <w:highlight w:val="yellow"/>
        </w:rPr>
      </w:pPr>
    </w:p>
    <w:p w:rsidR="00751A15" w:rsidRDefault="00751A15" w:rsidP="006833F4">
      <w:pPr>
        <w:suppressLineNumbers/>
        <w:spacing w:after="0" w:line="240" w:lineRule="auto"/>
        <w:jc w:val="center"/>
        <w:rPr>
          <w:rFonts w:ascii="Times New Roman" w:hAnsi="Times New Roman" w:cs="Times New Roman"/>
          <w:b/>
          <w:caps/>
          <w:sz w:val="24"/>
          <w:szCs w:val="24"/>
        </w:rPr>
        <w:sectPr w:rsidR="00751A15" w:rsidSect="00342D47">
          <w:headerReference w:type="default" r:id="rId107"/>
          <w:footerReference w:type="even" r:id="rId108"/>
          <w:footerReference w:type="default" r:id="rId109"/>
          <w:headerReference w:type="first" r:id="rId110"/>
          <w:footerReference w:type="first" r:id="rId111"/>
          <w:type w:val="continuous"/>
          <w:pgSz w:w="12240" w:h="15840" w:code="1"/>
          <w:pgMar w:top="1440" w:right="1440" w:bottom="1440" w:left="1440" w:header="720" w:footer="720" w:gutter="0"/>
          <w:pgNumType w:fmt="lowerRoman" w:start="1"/>
          <w:cols w:space="720"/>
          <w:docGrid w:linePitch="360"/>
        </w:sectPr>
      </w:pPr>
    </w:p>
    <w:p w:rsidR="006833F4" w:rsidRDefault="006833F4" w:rsidP="006833F4">
      <w:pPr>
        <w:suppressLineNumbers/>
        <w:spacing w:after="0" w:line="240" w:lineRule="auto"/>
        <w:jc w:val="center"/>
        <w:rPr>
          <w:rFonts w:ascii="Times New Roman" w:hAnsi="Times New Roman" w:cs="Times New Roman"/>
          <w:b/>
          <w:caps/>
          <w:sz w:val="24"/>
          <w:szCs w:val="24"/>
        </w:rPr>
      </w:pPr>
      <w:r w:rsidRPr="00ED35D4">
        <w:rPr>
          <w:rFonts w:ascii="Times New Roman" w:hAnsi="Times New Roman" w:cs="Times New Roman"/>
          <w:b/>
          <w:caps/>
          <w:sz w:val="24"/>
          <w:szCs w:val="24"/>
        </w:rPr>
        <w:lastRenderedPageBreak/>
        <w:t>Table of Contents</w:t>
      </w:r>
    </w:p>
    <w:p w:rsidR="00D92977" w:rsidRDefault="00D92977" w:rsidP="006833F4">
      <w:pPr>
        <w:suppressLineNumbers/>
        <w:spacing w:after="0" w:line="240" w:lineRule="auto"/>
        <w:jc w:val="center"/>
        <w:rPr>
          <w:rFonts w:ascii="Times New Roman" w:hAnsi="Times New Roman" w:cs="Times New Roman"/>
          <w:b/>
          <w:caps/>
          <w:sz w:val="24"/>
          <w:szCs w:val="24"/>
        </w:rPr>
      </w:pPr>
    </w:p>
    <w:p w:rsidR="00D92977" w:rsidRPr="00ED35D4" w:rsidRDefault="00D92977" w:rsidP="006833F4">
      <w:pPr>
        <w:suppressLineNumbers/>
        <w:spacing w:after="0" w:line="240" w:lineRule="auto"/>
        <w:jc w:val="center"/>
        <w:rPr>
          <w:rFonts w:ascii="Times New Roman" w:hAnsi="Times New Roman" w:cs="Times New Roman"/>
          <w:b/>
          <w:caps/>
          <w:sz w:val="24"/>
          <w:szCs w:val="24"/>
        </w:rPr>
      </w:pPr>
    </w:p>
    <w:p w:rsidR="006833F4" w:rsidRPr="00905EC2" w:rsidRDefault="006833F4" w:rsidP="006833F4">
      <w:pPr>
        <w:suppressLineNumbers/>
        <w:tabs>
          <w:tab w:val="left" w:pos="-108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280"/>
          <w:tab w:val="right" w:pos="8820"/>
          <w:tab w:val="left" w:pos="9360"/>
          <w:tab w:val="left" w:pos="10080"/>
          <w:tab w:val="left" w:pos="10800"/>
        </w:tabs>
        <w:spacing w:after="0" w:line="240" w:lineRule="auto"/>
        <w:rPr>
          <w:rFonts w:ascii="Times New Roman" w:hAnsi="Times New Roman" w:cs="Times New Roman"/>
          <w:sz w:val="24"/>
          <w:szCs w:val="24"/>
        </w:rPr>
      </w:pPr>
    </w:p>
    <w:p w:rsidR="006833F4" w:rsidRPr="00055598" w:rsidRDefault="006833F4" w:rsidP="00055598">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360" w:hanging="360"/>
        <w:rPr>
          <w:rFonts w:ascii="Times New Roman" w:hAnsi="Times New Roman" w:cs="Times New Roman"/>
          <w:b/>
          <w:sz w:val="24"/>
          <w:szCs w:val="24"/>
        </w:rPr>
      </w:pPr>
      <w:r w:rsidRPr="00905EC2">
        <w:rPr>
          <w:rFonts w:ascii="Times New Roman" w:hAnsi="Times New Roman" w:cs="Times New Roman"/>
          <w:b/>
          <w:bCs/>
          <w:sz w:val="24"/>
          <w:szCs w:val="24"/>
        </w:rPr>
        <w:t>B</w:t>
      </w:r>
      <w:r w:rsidRPr="00905EC2">
        <w:rPr>
          <w:rFonts w:ascii="Times New Roman" w:hAnsi="Times New Roman" w:cs="Times New Roman"/>
          <w:sz w:val="24"/>
          <w:szCs w:val="24"/>
        </w:rPr>
        <w:t>.</w:t>
      </w:r>
      <w:r w:rsidRPr="00905EC2">
        <w:rPr>
          <w:rFonts w:ascii="Times New Roman" w:hAnsi="Times New Roman" w:cs="Times New Roman"/>
          <w:sz w:val="24"/>
          <w:szCs w:val="24"/>
        </w:rPr>
        <w:tab/>
      </w:r>
      <w:r w:rsidRPr="00055598">
        <w:rPr>
          <w:rFonts w:ascii="Times New Roman" w:hAnsi="Times New Roman" w:cs="Times New Roman"/>
          <w:b/>
          <w:bCs/>
          <w:caps/>
          <w:sz w:val="24"/>
          <w:szCs w:val="24"/>
        </w:rPr>
        <w:t>Collection of Information Employing statistical procedures</w:t>
      </w:r>
    </w:p>
    <w:p w:rsidR="006833F4" w:rsidRPr="00905EC2" w:rsidRDefault="006833F4" w:rsidP="00524855">
      <w:pPr>
        <w:suppressLineNumbers/>
        <w:tabs>
          <w:tab w:val="left" w:pos="-1080"/>
          <w:tab w:val="left" w:pos="-720"/>
          <w:tab w:val="left" w:pos="0"/>
          <w:tab w:val="left" w:pos="72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720" w:hanging="720"/>
        <w:rPr>
          <w:rFonts w:ascii="Times New Roman" w:hAnsi="Times New Roman" w:cs="Times New Roman"/>
          <w:sz w:val="24"/>
          <w:szCs w:val="24"/>
        </w:rPr>
      </w:pPr>
      <w:r w:rsidRPr="00905EC2">
        <w:rPr>
          <w:rFonts w:ascii="Times New Roman" w:hAnsi="Times New Roman" w:cs="Times New Roman"/>
          <w:sz w:val="24"/>
          <w:szCs w:val="24"/>
        </w:rPr>
        <w:t>1.</w:t>
      </w:r>
      <w:r w:rsidR="00FD69E8">
        <w:rPr>
          <w:rFonts w:ascii="Times New Roman" w:hAnsi="Times New Roman" w:cs="Times New Roman"/>
          <w:sz w:val="24"/>
          <w:szCs w:val="24"/>
        </w:rPr>
        <w:tab/>
      </w:r>
      <w:r w:rsidRPr="00905EC2">
        <w:rPr>
          <w:rFonts w:ascii="Times New Roman" w:hAnsi="Times New Roman" w:cs="Times New Roman"/>
          <w:sz w:val="24"/>
          <w:szCs w:val="24"/>
        </w:rPr>
        <w:t>Respondent Universe and Sampling Methods</w:t>
      </w:r>
    </w:p>
    <w:p w:rsidR="006833F4" w:rsidRPr="00055598" w:rsidRDefault="006833F4" w:rsidP="00524855">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720" w:hanging="720"/>
        <w:rPr>
          <w:rFonts w:ascii="Times New Roman" w:hAnsi="Times New Roman" w:cs="Times New Roman"/>
          <w:sz w:val="24"/>
          <w:szCs w:val="24"/>
        </w:rPr>
      </w:pPr>
      <w:r w:rsidRPr="00905EC2">
        <w:rPr>
          <w:rFonts w:ascii="Times New Roman" w:hAnsi="Times New Roman" w:cs="Times New Roman"/>
          <w:sz w:val="24"/>
          <w:szCs w:val="24"/>
        </w:rPr>
        <w:t>2.</w:t>
      </w:r>
      <w:r w:rsidR="00327C83">
        <w:rPr>
          <w:rFonts w:ascii="Times New Roman" w:hAnsi="Times New Roman" w:cs="Times New Roman"/>
          <w:sz w:val="24"/>
          <w:szCs w:val="24"/>
        </w:rPr>
        <w:t xml:space="preserve"> </w:t>
      </w:r>
      <w:r w:rsidR="00FD69E8">
        <w:rPr>
          <w:rFonts w:ascii="Times New Roman" w:hAnsi="Times New Roman" w:cs="Times New Roman"/>
          <w:sz w:val="24"/>
          <w:szCs w:val="24"/>
        </w:rPr>
        <w:tab/>
      </w:r>
      <w:r w:rsidRPr="00905EC2">
        <w:rPr>
          <w:rFonts w:ascii="Times New Roman" w:hAnsi="Times New Roman" w:cs="Times New Roman"/>
          <w:sz w:val="24"/>
          <w:szCs w:val="24"/>
        </w:rPr>
        <w:t xml:space="preserve">Procedures for </w:t>
      </w:r>
      <w:r w:rsidRPr="00055598">
        <w:rPr>
          <w:rFonts w:ascii="Times New Roman" w:hAnsi="Times New Roman" w:cs="Times New Roman"/>
          <w:sz w:val="24"/>
          <w:szCs w:val="24"/>
        </w:rPr>
        <w:t>Collection of Information</w:t>
      </w:r>
    </w:p>
    <w:p w:rsidR="006833F4" w:rsidRPr="00905EC2" w:rsidRDefault="006833F4" w:rsidP="00524855">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720" w:hanging="720"/>
        <w:rPr>
          <w:rFonts w:ascii="Times New Roman" w:hAnsi="Times New Roman" w:cs="Times New Roman"/>
          <w:sz w:val="24"/>
          <w:szCs w:val="24"/>
        </w:rPr>
      </w:pPr>
      <w:r w:rsidRPr="00905EC2">
        <w:rPr>
          <w:rFonts w:ascii="Times New Roman" w:hAnsi="Times New Roman" w:cs="Times New Roman"/>
          <w:sz w:val="24"/>
          <w:szCs w:val="24"/>
        </w:rPr>
        <w:t>3.</w:t>
      </w:r>
      <w:r w:rsidR="00327C83">
        <w:rPr>
          <w:rFonts w:ascii="Times New Roman" w:hAnsi="Times New Roman" w:cs="Times New Roman"/>
          <w:sz w:val="24"/>
          <w:szCs w:val="24"/>
        </w:rPr>
        <w:t xml:space="preserve"> </w:t>
      </w:r>
      <w:r w:rsidR="00FD69E8">
        <w:rPr>
          <w:rFonts w:ascii="Times New Roman" w:hAnsi="Times New Roman" w:cs="Times New Roman"/>
          <w:sz w:val="24"/>
          <w:szCs w:val="24"/>
        </w:rPr>
        <w:tab/>
      </w:r>
      <w:r w:rsidRPr="00905EC2">
        <w:rPr>
          <w:rFonts w:ascii="Times New Roman" w:hAnsi="Times New Roman" w:cs="Times New Roman"/>
          <w:sz w:val="24"/>
          <w:szCs w:val="24"/>
        </w:rPr>
        <w:t>Methods to Maximize Response Rates and Deal with Non</w:t>
      </w:r>
      <w:r w:rsidR="0027016B">
        <w:rPr>
          <w:rFonts w:ascii="Times New Roman" w:hAnsi="Times New Roman" w:cs="Times New Roman"/>
          <w:sz w:val="24"/>
          <w:szCs w:val="24"/>
        </w:rPr>
        <w:t>r</w:t>
      </w:r>
      <w:r w:rsidRPr="00905EC2">
        <w:rPr>
          <w:rFonts w:ascii="Times New Roman" w:hAnsi="Times New Roman" w:cs="Times New Roman"/>
          <w:sz w:val="24"/>
          <w:szCs w:val="24"/>
        </w:rPr>
        <w:t>esponse</w:t>
      </w:r>
    </w:p>
    <w:p w:rsidR="006833F4" w:rsidRPr="00905EC2" w:rsidRDefault="006833F4" w:rsidP="00524855">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720" w:hanging="720"/>
        <w:rPr>
          <w:rFonts w:ascii="Times New Roman" w:hAnsi="Times New Roman" w:cs="Times New Roman"/>
          <w:sz w:val="24"/>
          <w:szCs w:val="24"/>
        </w:rPr>
      </w:pPr>
      <w:r w:rsidRPr="00905EC2">
        <w:rPr>
          <w:rFonts w:ascii="Times New Roman" w:hAnsi="Times New Roman" w:cs="Times New Roman"/>
          <w:sz w:val="24"/>
          <w:szCs w:val="24"/>
        </w:rPr>
        <w:t>4.</w:t>
      </w:r>
      <w:r w:rsidR="00327C83">
        <w:rPr>
          <w:rFonts w:ascii="Times New Roman" w:hAnsi="Times New Roman" w:cs="Times New Roman"/>
          <w:sz w:val="24"/>
          <w:szCs w:val="24"/>
        </w:rPr>
        <w:t xml:space="preserve"> </w:t>
      </w:r>
      <w:r w:rsidR="00FD69E8">
        <w:rPr>
          <w:rFonts w:ascii="Times New Roman" w:hAnsi="Times New Roman" w:cs="Times New Roman"/>
          <w:sz w:val="24"/>
          <w:szCs w:val="24"/>
        </w:rPr>
        <w:tab/>
      </w:r>
      <w:r w:rsidRPr="00905EC2">
        <w:rPr>
          <w:rFonts w:ascii="Times New Roman" w:hAnsi="Times New Roman" w:cs="Times New Roman"/>
          <w:sz w:val="24"/>
          <w:szCs w:val="24"/>
        </w:rPr>
        <w:t>Test of Procedures or Methods</w:t>
      </w:r>
    </w:p>
    <w:p w:rsidR="006833F4" w:rsidRDefault="006833F4" w:rsidP="00524855">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720" w:hanging="720"/>
        <w:rPr>
          <w:rFonts w:ascii="Times New Roman" w:hAnsi="Times New Roman" w:cs="Times New Roman"/>
          <w:sz w:val="24"/>
          <w:szCs w:val="24"/>
        </w:rPr>
      </w:pPr>
      <w:r w:rsidRPr="00905EC2">
        <w:rPr>
          <w:rFonts w:ascii="Times New Roman" w:hAnsi="Times New Roman" w:cs="Times New Roman"/>
          <w:sz w:val="24"/>
          <w:szCs w:val="24"/>
        </w:rPr>
        <w:t>5.</w:t>
      </w:r>
      <w:r w:rsidR="00327C83">
        <w:rPr>
          <w:rFonts w:ascii="Times New Roman" w:hAnsi="Times New Roman" w:cs="Times New Roman"/>
          <w:sz w:val="24"/>
          <w:szCs w:val="24"/>
        </w:rPr>
        <w:t xml:space="preserve"> </w:t>
      </w:r>
      <w:r w:rsidR="00FD69E8">
        <w:rPr>
          <w:rFonts w:ascii="Times New Roman" w:hAnsi="Times New Roman" w:cs="Times New Roman"/>
          <w:sz w:val="24"/>
          <w:szCs w:val="24"/>
        </w:rPr>
        <w:tab/>
      </w:r>
      <w:r w:rsidRPr="00905EC2">
        <w:rPr>
          <w:rFonts w:ascii="Times New Roman" w:hAnsi="Times New Roman" w:cs="Times New Roman"/>
          <w:sz w:val="24"/>
          <w:szCs w:val="24"/>
        </w:rPr>
        <w:t xml:space="preserve">Individuals </w:t>
      </w:r>
      <w:r w:rsidR="00B257DB">
        <w:rPr>
          <w:rFonts w:ascii="Times New Roman" w:hAnsi="Times New Roman" w:cs="Times New Roman"/>
          <w:sz w:val="24"/>
          <w:szCs w:val="24"/>
        </w:rPr>
        <w:t>C</w:t>
      </w:r>
      <w:r w:rsidRPr="00905EC2">
        <w:rPr>
          <w:rFonts w:ascii="Times New Roman" w:hAnsi="Times New Roman" w:cs="Times New Roman"/>
          <w:sz w:val="24"/>
          <w:szCs w:val="24"/>
        </w:rPr>
        <w:t xml:space="preserve">onsulted on Statistical Aspects and </w:t>
      </w:r>
      <w:r w:rsidR="0049697E">
        <w:rPr>
          <w:rFonts w:ascii="Times New Roman" w:hAnsi="Times New Roman" w:cs="Times New Roman"/>
          <w:sz w:val="24"/>
          <w:szCs w:val="24"/>
        </w:rPr>
        <w:t>on</w:t>
      </w:r>
      <w:r w:rsidR="0049697E" w:rsidRPr="00905EC2">
        <w:rPr>
          <w:rFonts w:ascii="Times New Roman" w:hAnsi="Times New Roman" w:cs="Times New Roman"/>
          <w:sz w:val="24"/>
          <w:szCs w:val="24"/>
        </w:rPr>
        <w:t xml:space="preserve"> </w:t>
      </w:r>
      <w:r w:rsidR="00551E32">
        <w:rPr>
          <w:rFonts w:ascii="Times New Roman" w:hAnsi="Times New Roman" w:cs="Times New Roman"/>
          <w:sz w:val="24"/>
          <w:szCs w:val="24"/>
        </w:rPr>
        <w:t>Data Collection and Analysis</w:t>
      </w:r>
    </w:p>
    <w:p w:rsidR="00904F93" w:rsidRDefault="00904F93" w:rsidP="00524855">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rPr>
          <w:rFonts w:ascii="Times New Roman" w:hAnsi="Times New Roman" w:cs="Times New Roman"/>
          <w:sz w:val="24"/>
          <w:szCs w:val="24"/>
        </w:rPr>
      </w:pPr>
      <w:r>
        <w:rPr>
          <w:rFonts w:ascii="Times New Roman" w:hAnsi="Times New Roman" w:cs="Times New Roman"/>
          <w:sz w:val="24"/>
          <w:szCs w:val="24"/>
        </w:rPr>
        <w:t>References</w:t>
      </w:r>
    </w:p>
    <w:p w:rsidR="0020475E" w:rsidRDefault="0020475E" w:rsidP="00055598">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ind w:left="1080" w:hanging="720"/>
        <w:rPr>
          <w:rFonts w:ascii="Times New Roman" w:hAnsi="Times New Roman" w:cs="Times New Roman"/>
          <w:sz w:val="24"/>
          <w:szCs w:val="24"/>
        </w:rPr>
      </w:pPr>
    </w:p>
    <w:p w:rsidR="00342D47" w:rsidRDefault="00266684" w:rsidP="00266684">
      <w:pPr>
        <w:rPr>
          <w:rFonts w:ascii="Times New Roman" w:hAnsi="Times New Roman" w:cs="Times New Roman"/>
          <w:sz w:val="24"/>
          <w:szCs w:val="24"/>
        </w:rPr>
        <w:sectPr w:rsidR="00342D47" w:rsidSect="00751A15">
          <w:pgSz w:w="12240" w:h="15840" w:code="1"/>
          <w:pgMar w:top="1440" w:right="1440" w:bottom="1440" w:left="1440" w:header="720" w:footer="720" w:gutter="0"/>
          <w:pgNumType w:fmt="lowerRoman" w:start="1"/>
          <w:cols w:space="720"/>
          <w:docGrid w:linePitch="360"/>
        </w:sectPr>
      </w:pPr>
      <w:r w:rsidRPr="00905EC2">
        <w:rPr>
          <w:rFonts w:ascii="Times New Roman" w:hAnsi="Times New Roman" w:cs="Times New Roman"/>
          <w:sz w:val="24"/>
          <w:szCs w:val="24"/>
        </w:rPr>
        <w:br w:type="page"/>
      </w:r>
    </w:p>
    <w:p w:rsidR="006833F4" w:rsidRPr="00905EC2" w:rsidRDefault="006833F4" w:rsidP="00266684">
      <w:pPr>
        <w:rPr>
          <w:rFonts w:ascii="Times New Roman" w:hAnsi="Times New Roman" w:cs="Times New Roman"/>
          <w:sz w:val="24"/>
          <w:szCs w:val="24"/>
        </w:rPr>
      </w:pPr>
      <w:r w:rsidRPr="00055598">
        <w:rPr>
          <w:rFonts w:ascii="Times New Roman" w:hAnsi="Times New Roman" w:cs="Times New Roman"/>
          <w:b/>
          <w:bCs/>
          <w:sz w:val="28"/>
          <w:szCs w:val="28"/>
        </w:rPr>
        <w:lastRenderedPageBreak/>
        <w:t xml:space="preserve">B. </w:t>
      </w:r>
      <w:r w:rsidRPr="00DE7991">
        <w:rPr>
          <w:rFonts w:ascii="Times New Roman" w:hAnsi="Times New Roman" w:cs="Times New Roman"/>
          <w:b/>
          <w:bCs/>
          <w:sz w:val="28"/>
          <w:szCs w:val="28"/>
        </w:rPr>
        <w:t>Collection of Information Employing Statistical Methods</w:t>
      </w:r>
    </w:p>
    <w:p w:rsidR="006833F4" w:rsidRPr="00905EC2" w:rsidRDefault="006833F4" w:rsidP="006833F4">
      <w:pPr>
        <w:pStyle w:val="Heading2"/>
        <w:widowControl/>
        <w:suppressLineNumbers/>
        <w:autoSpaceDE/>
        <w:autoSpaceDN/>
        <w:adjustRightInd/>
        <w:rPr>
          <w:rFonts w:ascii="Times New Roman" w:hAnsi="Times New Roman" w:cs="Times New Roman"/>
        </w:rPr>
      </w:pPr>
      <w:bookmarkStart w:id="0" w:name="_Toc12183288"/>
      <w:bookmarkStart w:id="1" w:name="_Toc14160670"/>
      <w:r w:rsidRPr="00905EC2">
        <w:rPr>
          <w:rFonts w:ascii="Times New Roman" w:hAnsi="Times New Roman" w:cs="Times New Roman"/>
        </w:rPr>
        <w:t>B.1. Respondent Universe and Sampling Methods</w:t>
      </w:r>
      <w:bookmarkEnd w:id="0"/>
      <w:bookmarkEnd w:id="1"/>
    </w:p>
    <w:p w:rsidR="006833F4" w:rsidRPr="00905EC2" w:rsidRDefault="006833F4" w:rsidP="006833F4">
      <w:pPr>
        <w:suppressLineNumbers/>
        <w:spacing w:after="0" w:line="240" w:lineRule="auto"/>
        <w:rPr>
          <w:rFonts w:ascii="Times New Roman" w:hAnsi="Times New Roman" w:cs="Times New Roman"/>
          <w:b/>
          <w:sz w:val="24"/>
          <w:szCs w:val="24"/>
          <w:u w:val="single"/>
        </w:rPr>
      </w:pPr>
    </w:p>
    <w:p w:rsidR="00DF3B9F" w:rsidRDefault="000F2DFE" w:rsidP="004B19BC">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The proposed study </w:t>
      </w:r>
      <w:r w:rsidR="007C1F4D">
        <w:rPr>
          <w:rFonts w:ascii="Times New Roman" w:hAnsi="Times New Roman" w:cs="Times New Roman"/>
          <w:sz w:val="24"/>
          <w:szCs w:val="24"/>
        </w:rPr>
        <w:t>will examin</w:t>
      </w:r>
      <w:r w:rsidR="005F36DA">
        <w:rPr>
          <w:rFonts w:ascii="Times New Roman" w:hAnsi="Times New Roman" w:cs="Times New Roman"/>
          <w:sz w:val="24"/>
          <w:szCs w:val="24"/>
        </w:rPr>
        <w:t xml:space="preserve">e boys and girls ages 14–18 who </w:t>
      </w:r>
      <w:r w:rsidR="007C1F4D">
        <w:rPr>
          <w:rFonts w:ascii="Times New Roman" w:hAnsi="Times New Roman" w:cs="Times New Roman"/>
          <w:sz w:val="24"/>
          <w:szCs w:val="24"/>
        </w:rPr>
        <w:t xml:space="preserve">play soccer in competitive leagues organized by </w:t>
      </w:r>
      <w:r w:rsidR="007C1F4D" w:rsidRPr="006662E6">
        <w:rPr>
          <w:rFonts w:ascii="Times New Roman" w:hAnsi="Times New Roman" w:cs="Times New Roman"/>
          <w:sz w:val="24"/>
          <w:szCs w:val="24"/>
        </w:rPr>
        <w:t>the US Youth Soccer Association (USYSA).</w:t>
      </w:r>
      <w:r w:rsidR="007C1F4D">
        <w:rPr>
          <w:szCs w:val="24"/>
        </w:rPr>
        <w:t xml:space="preserve"> </w:t>
      </w:r>
      <w:r w:rsidR="007C1F4D" w:rsidRPr="006662E6">
        <w:rPr>
          <w:rFonts w:ascii="Times New Roman" w:hAnsi="Times New Roman" w:cs="Times New Roman"/>
          <w:sz w:val="24"/>
          <w:szCs w:val="24"/>
        </w:rPr>
        <w:t>The study will</w:t>
      </w:r>
      <w:r w:rsidR="007C1F4D">
        <w:rPr>
          <w:szCs w:val="24"/>
        </w:rPr>
        <w:t xml:space="preserve"> </w:t>
      </w:r>
      <w:r w:rsidR="007C1F4D">
        <w:rPr>
          <w:rFonts w:ascii="Times New Roman" w:hAnsi="Times New Roman" w:cs="Times New Roman"/>
          <w:sz w:val="24"/>
          <w:szCs w:val="24"/>
        </w:rPr>
        <w:t xml:space="preserve">review </w:t>
      </w:r>
      <w:r w:rsidR="00C32AD9">
        <w:rPr>
          <w:rFonts w:ascii="Times New Roman" w:hAnsi="Times New Roman" w:cs="Times New Roman"/>
          <w:sz w:val="24"/>
          <w:szCs w:val="24"/>
        </w:rPr>
        <w:t xml:space="preserve">State </w:t>
      </w:r>
      <w:r w:rsidR="009E2056">
        <w:rPr>
          <w:rFonts w:ascii="Times New Roman" w:hAnsi="Times New Roman" w:cs="Times New Roman"/>
          <w:sz w:val="24"/>
          <w:szCs w:val="24"/>
        </w:rPr>
        <w:t xml:space="preserve">legislation and the variation in legal requirements across </w:t>
      </w:r>
      <w:r w:rsidR="00C32AD9">
        <w:rPr>
          <w:rFonts w:ascii="Times New Roman" w:hAnsi="Times New Roman" w:cs="Times New Roman"/>
          <w:sz w:val="24"/>
          <w:szCs w:val="24"/>
        </w:rPr>
        <w:t xml:space="preserve">State </w:t>
      </w:r>
      <w:r w:rsidR="00C002BF">
        <w:rPr>
          <w:rFonts w:ascii="Times New Roman" w:hAnsi="Times New Roman" w:cs="Times New Roman"/>
          <w:sz w:val="24"/>
          <w:szCs w:val="24"/>
        </w:rPr>
        <w:t>laws</w:t>
      </w:r>
      <w:r w:rsidR="007C1F4D">
        <w:rPr>
          <w:rFonts w:ascii="Times New Roman" w:hAnsi="Times New Roman" w:cs="Times New Roman"/>
          <w:sz w:val="24"/>
          <w:szCs w:val="24"/>
        </w:rPr>
        <w:t xml:space="preserve"> </w:t>
      </w:r>
      <w:r w:rsidR="00A91D1D">
        <w:rPr>
          <w:rFonts w:ascii="Times New Roman" w:hAnsi="Times New Roman" w:cs="Times New Roman"/>
          <w:sz w:val="24"/>
          <w:szCs w:val="24"/>
        </w:rPr>
        <w:t xml:space="preserve">as well as </w:t>
      </w:r>
      <w:r w:rsidR="007C1F4D" w:rsidRPr="006662E6">
        <w:rPr>
          <w:rFonts w:ascii="Times New Roman" w:hAnsi="Times New Roman" w:cs="Times New Roman"/>
          <w:sz w:val="24"/>
          <w:szCs w:val="24"/>
        </w:rPr>
        <w:t>USYSA</w:t>
      </w:r>
      <w:r w:rsidR="007C1F4D">
        <w:rPr>
          <w:rFonts w:ascii="Times New Roman" w:hAnsi="Times New Roman" w:cs="Times New Roman"/>
          <w:sz w:val="24"/>
          <w:szCs w:val="24"/>
        </w:rPr>
        <w:t xml:space="preserve"> </w:t>
      </w:r>
      <w:r w:rsidR="00A91D1D">
        <w:rPr>
          <w:rFonts w:ascii="Times New Roman" w:hAnsi="Times New Roman" w:cs="Times New Roman"/>
          <w:sz w:val="24"/>
          <w:szCs w:val="24"/>
        </w:rPr>
        <w:t>association policies</w:t>
      </w:r>
      <w:r w:rsidR="009E2056">
        <w:rPr>
          <w:rFonts w:ascii="Times New Roman" w:hAnsi="Times New Roman" w:cs="Times New Roman"/>
          <w:sz w:val="24"/>
          <w:szCs w:val="24"/>
        </w:rPr>
        <w:t xml:space="preserve"> </w:t>
      </w:r>
      <w:r w:rsidR="007C1F4D">
        <w:rPr>
          <w:rFonts w:ascii="Times New Roman" w:hAnsi="Times New Roman" w:cs="Times New Roman"/>
          <w:sz w:val="24"/>
          <w:szCs w:val="24"/>
        </w:rPr>
        <w:t xml:space="preserve">as they apply to </w:t>
      </w:r>
      <w:r w:rsidR="00470F24">
        <w:rPr>
          <w:rFonts w:ascii="Times New Roman" w:hAnsi="Times New Roman" w:cs="Times New Roman"/>
          <w:sz w:val="24"/>
          <w:szCs w:val="24"/>
        </w:rPr>
        <w:t>their associations in different</w:t>
      </w:r>
      <w:r w:rsidR="007C1F4D">
        <w:rPr>
          <w:rFonts w:ascii="Times New Roman" w:hAnsi="Times New Roman" w:cs="Times New Roman"/>
          <w:sz w:val="24"/>
          <w:szCs w:val="24"/>
        </w:rPr>
        <w:t xml:space="preserve"> States </w:t>
      </w:r>
      <w:r w:rsidR="009E2056">
        <w:rPr>
          <w:rFonts w:ascii="Times New Roman" w:hAnsi="Times New Roman" w:cs="Times New Roman"/>
          <w:sz w:val="24"/>
          <w:szCs w:val="24"/>
        </w:rPr>
        <w:t xml:space="preserve">to form </w:t>
      </w:r>
      <w:r w:rsidR="00FB09C4">
        <w:rPr>
          <w:rFonts w:ascii="Times New Roman" w:hAnsi="Times New Roman" w:cs="Times New Roman"/>
          <w:sz w:val="24"/>
          <w:szCs w:val="24"/>
        </w:rPr>
        <w:t xml:space="preserve">two </w:t>
      </w:r>
      <w:r w:rsidR="00CC3877">
        <w:rPr>
          <w:rFonts w:ascii="Times New Roman" w:hAnsi="Times New Roman" w:cs="Times New Roman"/>
          <w:sz w:val="24"/>
          <w:szCs w:val="24"/>
        </w:rPr>
        <w:t xml:space="preserve">groups for </w:t>
      </w:r>
      <w:r w:rsidR="009E2056">
        <w:rPr>
          <w:rFonts w:ascii="Times New Roman" w:hAnsi="Times New Roman" w:cs="Times New Roman"/>
          <w:sz w:val="24"/>
          <w:szCs w:val="24"/>
        </w:rPr>
        <w:t>comparison</w:t>
      </w:r>
      <w:r w:rsidR="00CC3877">
        <w:rPr>
          <w:rFonts w:ascii="Times New Roman" w:hAnsi="Times New Roman" w:cs="Times New Roman"/>
          <w:sz w:val="24"/>
          <w:szCs w:val="24"/>
        </w:rPr>
        <w:t>, described below</w:t>
      </w:r>
      <w:r w:rsidR="009E2056">
        <w:rPr>
          <w:rFonts w:ascii="Times New Roman" w:hAnsi="Times New Roman" w:cs="Times New Roman"/>
          <w:sz w:val="24"/>
          <w:szCs w:val="24"/>
        </w:rPr>
        <w:t xml:space="preserve">. </w:t>
      </w:r>
    </w:p>
    <w:p w:rsidR="006E07F6" w:rsidRDefault="006E07F6" w:rsidP="004B19BC">
      <w:pPr>
        <w:suppressLineNumbers/>
        <w:spacing w:after="0" w:line="240" w:lineRule="auto"/>
        <w:rPr>
          <w:rFonts w:ascii="Times New Roman" w:hAnsi="Times New Roman" w:cs="Times New Roman"/>
          <w:sz w:val="24"/>
          <w:szCs w:val="24"/>
        </w:rPr>
      </w:pPr>
    </w:p>
    <w:p w:rsidR="00DF3B9F" w:rsidRDefault="006E07F6" w:rsidP="006E07F6">
      <w:pPr>
        <w:pStyle w:val="Bodycopy"/>
        <w:spacing w:line="240" w:lineRule="auto"/>
        <w:rPr>
          <w:sz w:val="24"/>
          <w:szCs w:val="24"/>
        </w:rPr>
      </w:pPr>
      <w:r>
        <w:rPr>
          <w:sz w:val="24"/>
          <w:szCs w:val="24"/>
        </w:rPr>
        <w:t xml:space="preserve">We want to test the hypothesis: that young athletes playing on teams governed by a policy that requires RTP only after a written release from a medical professional trained in concussion evaluation and management (Robust RTP) are less likely to RTP with symptoms than comparable athletes playing on teams where there are no specific policies governing RTP (No RTP). </w:t>
      </w:r>
    </w:p>
    <w:p w:rsidR="009E65B8" w:rsidRDefault="00807248" w:rsidP="00A91D1D">
      <w:pPr>
        <w:pStyle w:val="OMBbodytext"/>
        <w:spacing w:after="0"/>
        <w:rPr>
          <w:szCs w:val="24"/>
        </w:rPr>
      </w:pPr>
      <w:r w:rsidRPr="000C1C84">
        <w:t>USYSA</w:t>
      </w:r>
      <w:r>
        <w:rPr>
          <w:szCs w:val="24"/>
        </w:rPr>
        <w:t xml:space="preserve"> </w:t>
      </w:r>
      <w:r w:rsidR="00470F24">
        <w:rPr>
          <w:szCs w:val="24"/>
        </w:rPr>
        <w:t>serves more than 3 million boys and girls ages 5 to 19 and is made up of 55 member State associations (1 in each State and 2 each in California, New York, Ohio, Pennsylvania, and Texas)</w:t>
      </w:r>
      <w:r w:rsidR="00452C4E">
        <w:rPr>
          <w:szCs w:val="24"/>
        </w:rPr>
        <w:t xml:space="preserve"> that are divided into 4 regions</w:t>
      </w:r>
      <w:r w:rsidR="009E65B8">
        <w:rPr>
          <w:szCs w:val="24"/>
        </w:rPr>
        <w:t>.</w:t>
      </w:r>
      <w:r w:rsidR="00470F24">
        <w:rPr>
          <w:szCs w:val="24"/>
        </w:rPr>
        <w:t xml:space="preserve"> </w:t>
      </w:r>
      <w:r w:rsidR="009E65B8">
        <w:rPr>
          <w:szCs w:val="24"/>
        </w:rPr>
        <w:t>I</w:t>
      </w:r>
      <w:r w:rsidR="00470F24">
        <w:rPr>
          <w:szCs w:val="24"/>
        </w:rPr>
        <w:t>t sponsors both recreational and highly competitive soccer leagues</w:t>
      </w:r>
      <w:r w:rsidR="009E65B8">
        <w:rPr>
          <w:szCs w:val="24"/>
        </w:rPr>
        <w:t xml:space="preserve"> that are outside of public or private school </w:t>
      </w:r>
      <w:r w:rsidR="00452C4E">
        <w:rPr>
          <w:szCs w:val="24"/>
        </w:rPr>
        <w:t xml:space="preserve">athletic </w:t>
      </w:r>
      <w:r w:rsidR="009E65B8">
        <w:rPr>
          <w:szCs w:val="24"/>
        </w:rPr>
        <w:t>associations</w:t>
      </w:r>
      <w:r w:rsidR="00470F24">
        <w:rPr>
          <w:szCs w:val="24"/>
        </w:rPr>
        <w:t xml:space="preserve">. </w:t>
      </w:r>
      <w:r w:rsidR="00470F24" w:rsidRPr="000C1C84">
        <w:rPr>
          <w:szCs w:val="24"/>
        </w:rPr>
        <w:t>Roughly 30</w:t>
      </w:r>
      <w:r w:rsidR="00470F24">
        <w:rPr>
          <w:szCs w:val="24"/>
        </w:rPr>
        <w:t xml:space="preserve"> percent</w:t>
      </w:r>
      <w:r w:rsidR="00470F24" w:rsidRPr="000C1C84">
        <w:rPr>
          <w:szCs w:val="24"/>
        </w:rPr>
        <w:t xml:space="preserve"> of USYSA </w:t>
      </w:r>
      <w:r w:rsidR="00470F24">
        <w:rPr>
          <w:szCs w:val="24"/>
        </w:rPr>
        <w:t>athlete</w:t>
      </w:r>
      <w:r w:rsidR="00470F24" w:rsidRPr="000C1C84">
        <w:rPr>
          <w:szCs w:val="24"/>
        </w:rPr>
        <w:t>s are age</w:t>
      </w:r>
      <w:r w:rsidR="00470F24">
        <w:rPr>
          <w:szCs w:val="24"/>
        </w:rPr>
        <w:t>s</w:t>
      </w:r>
      <w:r w:rsidR="00470F24" w:rsidRPr="000C1C84">
        <w:rPr>
          <w:szCs w:val="24"/>
        </w:rPr>
        <w:t xml:space="preserve"> 14 or older.</w:t>
      </w:r>
      <w:r w:rsidR="00470F24">
        <w:rPr>
          <w:szCs w:val="24"/>
        </w:rPr>
        <w:t xml:space="preserve"> </w:t>
      </w:r>
      <w:r w:rsidR="009E65B8">
        <w:rPr>
          <w:szCs w:val="24"/>
        </w:rPr>
        <w:t xml:space="preserve"> </w:t>
      </w:r>
      <w:r w:rsidR="00452C4E">
        <w:rPr>
          <w:szCs w:val="24"/>
        </w:rPr>
        <w:t xml:space="preserve">From a sample of soccer teams participating in USYSA competitive leagues during the </w:t>
      </w:r>
      <w:r w:rsidR="00183FA8">
        <w:rPr>
          <w:szCs w:val="24"/>
        </w:rPr>
        <w:t>f</w:t>
      </w:r>
      <w:r w:rsidR="00452C4E">
        <w:rPr>
          <w:szCs w:val="24"/>
        </w:rPr>
        <w:t>all of 2015 (see Table 1), t</w:t>
      </w:r>
      <w:r w:rsidR="009E65B8">
        <w:rPr>
          <w:szCs w:val="24"/>
        </w:rPr>
        <w:t xml:space="preserve">his study will select a </w:t>
      </w:r>
      <w:r w:rsidR="00F00549">
        <w:rPr>
          <w:szCs w:val="24"/>
        </w:rPr>
        <w:t>sample of soccer coaches and a dyad sample of</w:t>
      </w:r>
      <w:r w:rsidR="009E65B8">
        <w:rPr>
          <w:szCs w:val="24"/>
        </w:rPr>
        <w:t xml:space="preserve"> </w:t>
      </w:r>
      <w:r w:rsidR="006662E6">
        <w:rPr>
          <w:szCs w:val="24"/>
        </w:rPr>
        <w:t>athletes</w:t>
      </w:r>
      <w:r w:rsidR="009E65B8">
        <w:rPr>
          <w:szCs w:val="24"/>
        </w:rPr>
        <w:t xml:space="preserve"> ages</w:t>
      </w:r>
      <w:r w:rsidR="006662E6">
        <w:rPr>
          <w:szCs w:val="24"/>
        </w:rPr>
        <w:t xml:space="preserve"> 1</w:t>
      </w:r>
      <w:r w:rsidR="00F00549">
        <w:rPr>
          <w:szCs w:val="24"/>
        </w:rPr>
        <w:t>4</w:t>
      </w:r>
      <w:r w:rsidR="009E65B8">
        <w:rPr>
          <w:szCs w:val="24"/>
        </w:rPr>
        <w:t>–</w:t>
      </w:r>
      <w:r w:rsidR="00F00549">
        <w:rPr>
          <w:szCs w:val="24"/>
        </w:rPr>
        <w:t xml:space="preserve">18 and their parents using a stratified, multistage random sampling approach. </w:t>
      </w:r>
    </w:p>
    <w:p w:rsidR="00A91D1D" w:rsidRDefault="00A91D1D" w:rsidP="004B19BC">
      <w:pPr>
        <w:suppressLineNumbers/>
        <w:spacing w:after="0" w:line="240" w:lineRule="auto"/>
        <w:rPr>
          <w:rFonts w:ascii="Times New Roman" w:hAnsi="Times New Roman" w:cs="Times New Roman"/>
          <w:sz w:val="24"/>
          <w:szCs w:val="24"/>
        </w:rPr>
      </w:pPr>
    </w:p>
    <w:p w:rsidR="00DF3B9F" w:rsidRDefault="00DF3B9F" w:rsidP="009619DD">
      <w:pPr>
        <w:suppressLineNumbers/>
        <w:spacing w:after="0" w:line="240" w:lineRule="auto"/>
        <w:rPr>
          <w:rFonts w:ascii="Times New Roman" w:hAnsi="Times New Roman" w:cs="Times New Roman"/>
          <w:sz w:val="24"/>
          <w:szCs w:val="24"/>
        </w:rPr>
      </w:pPr>
      <w:r w:rsidRPr="007D12C6">
        <w:rPr>
          <w:rFonts w:ascii="Times New Roman" w:hAnsi="Times New Roman" w:cs="Times New Roman"/>
          <w:sz w:val="24"/>
          <w:szCs w:val="24"/>
        </w:rPr>
        <w:t xml:space="preserve">Preliminary analyses found that some USYSA </w:t>
      </w:r>
      <w:r w:rsidR="008538DF">
        <w:rPr>
          <w:rFonts w:ascii="Times New Roman" w:hAnsi="Times New Roman" w:cs="Times New Roman"/>
          <w:sz w:val="24"/>
          <w:szCs w:val="24"/>
        </w:rPr>
        <w:t>S</w:t>
      </w:r>
      <w:r w:rsidR="008538DF" w:rsidRPr="007D12C6">
        <w:rPr>
          <w:rFonts w:ascii="Times New Roman" w:hAnsi="Times New Roman" w:cs="Times New Roman"/>
          <w:sz w:val="24"/>
          <w:szCs w:val="24"/>
        </w:rPr>
        <w:t xml:space="preserve">tate </w:t>
      </w:r>
      <w:r w:rsidRPr="007D12C6">
        <w:rPr>
          <w:rFonts w:ascii="Times New Roman" w:hAnsi="Times New Roman" w:cs="Times New Roman"/>
          <w:sz w:val="24"/>
          <w:szCs w:val="24"/>
        </w:rPr>
        <w:t xml:space="preserve">associations were following concussion evaluation and management </w:t>
      </w:r>
      <w:r w:rsidR="00AB502B">
        <w:rPr>
          <w:rFonts w:ascii="Times New Roman" w:hAnsi="Times New Roman" w:cs="Times New Roman"/>
          <w:sz w:val="24"/>
          <w:szCs w:val="24"/>
        </w:rPr>
        <w:t xml:space="preserve">policies </w:t>
      </w:r>
      <w:r w:rsidR="00CC3877">
        <w:rPr>
          <w:rFonts w:ascii="Times New Roman" w:hAnsi="Times New Roman" w:cs="Times New Roman"/>
          <w:sz w:val="24"/>
          <w:szCs w:val="24"/>
        </w:rPr>
        <w:t>that were different from</w:t>
      </w:r>
      <w:r w:rsidRPr="007D12C6">
        <w:rPr>
          <w:rFonts w:ascii="Times New Roman" w:hAnsi="Times New Roman" w:cs="Times New Roman"/>
          <w:sz w:val="24"/>
          <w:szCs w:val="24"/>
        </w:rPr>
        <w:t xml:space="preserve"> the prevailing </w:t>
      </w:r>
      <w:r w:rsidR="008538DF">
        <w:rPr>
          <w:rFonts w:ascii="Times New Roman" w:hAnsi="Times New Roman" w:cs="Times New Roman"/>
          <w:sz w:val="24"/>
          <w:szCs w:val="24"/>
        </w:rPr>
        <w:t>S</w:t>
      </w:r>
      <w:r w:rsidR="008538DF" w:rsidRPr="007D12C6">
        <w:rPr>
          <w:rFonts w:ascii="Times New Roman" w:hAnsi="Times New Roman" w:cs="Times New Roman"/>
          <w:sz w:val="24"/>
          <w:szCs w:val="24"/>
        </w:rPr>
        <w:t xml:space="preserve">tate </w:t>
      </w:r>
      <w:r w:rsidRPr="007D12C6">
        <w:rPr>
          <w:rFonts w:ascii="Times New Roman" w:hAnsi="Times New Roman" w:cs="Times New Roman"/>
          <w:sz w:val="24"/>
          <w:szCs w:val="24"/>
        </w:rPr>
        <w:t xml:space="preserve">sports-related </w:t>
      </w:r>
      <w:r w:rsidR="003B2344">
        <w:rPr>
          <w:rFonts w:ascii="Times New Roman" w:hAnsi="Times New Roman" w:cs="Times New Roman"/>
          <w:sz w:val="24"/>
          <w:szCs w:val="24"/>
        </w:rPr>
        <w:t>concussion</w:t>
      </w:r>
      <w:r w:rsidR="003B2344" w:rsidRPr="007D12C6">
        <w:rPr>
          <w:rFonts w:ascii="Times New Roman" w:hAnsi="Times New Roman" w:cs="Times New Roman"/>
          <w:sz w:val="24"/>
          <w:szCs w:val="24"/>
        </w:rPr>
        <w:t xml:space="preserve"> </w:t>
      </w:r>
      <w:r w:rsidRPr="007D12C6">
        <w:rPr>
          <w:rFonts w:ascii="Times New Roman" w:hAnsi="Times New Roman" w:cs="Times New Roman"/>
          <w:sz w:val="24"/>
          <w:szCs w:val="24"/>
        </w:rPr>
        <w:t>legislation. This occurred because man</w:t>
      </w:r>
      <w:r w:rsidR="00350B35">
        <w:rPr>
          <w:rFonts w:ascii="Times New Roman" w:hAnsi="Times New Roman" w:cs="Times New Roman"/>
          <w:sz w:val="24"/>
          <w:szCs w:val="24"/>
        </w:rPr>
        <w:t xml:space="preserve">y of the </w:t>
      </w:r>
      <w:r w:rsidR="00BB5A21">
        <w:rPr>
          <w:rFonts w:ascii="Times New Roman" w:hAnsi="Times New Roman" w:cs="Times New Roman"/>
          <w:sz w:val="24"/>
          <w:szCs w:val="24"/>
        </w:rPr>
        <w:t xml:space="preserve">State </w:t>
      </w:r>
      <w:r w:rsidR="00350B35">
        <w:rPr>
          <w:rFonts w:ascii="Times New Roman" w:hAnsi="Times New Roman" w:cs="Times New Roman"/>
          <w:sz w:val="24"/>
          <w:szCs w:val="24"/>
        </w:rPr>
        <w:t>laws only apply</w:t>
      </w:r>
      <w:r w:rsidRPr="007D12C6">
        <w:rPr>
          <w:rFonts w:ascii="Times New Roman" w:hAnsi="Times New Roman" w:cs="Times New Roman"/>
          <w:sz w:val="24"/>
          <w:szCs w:val="24"/>
        </w:rPr>
        <w:t xml:space="preserve"> to school-based sports, leaving non-school based youth sports organizations such as USYSA free to implement their own policies</w:t>
      </w:r>
      <w:r w:rsidR="003B2344">
        <w:rPr>
          <w:rFonts w:ascii="Times New Roman" w:hAnsi="Times New Roman" w:cs="Times New Roman"/>
          <w:sz w:val="24"/>
          <w:szCs w:val="24"/>
        </w:rPr>
        <w:t xml:space="preserve"> if they chose to do so</w:t>
      </w:r>
      <w:r w:rsidRPr="007D12C6">
        <w:rPr>
          <w:rFonts w:ascii="Times New Roman" w:hAnsi="Times New Roman" w:cs="Times New Roman"/>
          <w:sz w:val="24"/>
          <w:szCs w:val="24"/>
        </w:rPr>
        <w:t xml:space="preserve">. </w:t>
      </w:r>
      <w:r w:rsidR="00CC3877">
        <w:rPr>
          <w:rFonts w:ascii="Times New Roman" w:hAnsi="Times New Roman" w:cs="Times New Roman"/>
          <w:sz w:val="24"/>
          <w:szCs w:val="24"/>
        </w:rPr>
        <w:t xml:space="preserve">Consequently, for our study, the </w:t>
      </w:r>
      <w:r w:rsidR="00EF5C14">
        <w:rPr>
          <w:rFonts w:ascii="Times New Roman" w:hAnsi="Times New Roman" w:cs="Times New Roman"/>
          <w:sz w:val="24"/>
          <w:szCs w:val="24"/>
        </w:rPr>
        <w:t xml:space="preserve">soccer </w:t>
      </w:r>
      <w:r w:rsidR="00CC3877">
        <w:rPr>
          <w:rFonts w:ascii="Times New Roman" w:hAnsi="Times New Roman" w:cs="Times New Roman"/>
          <w:sz w:val="24"/>
          <w:szCs w:val="24"/>
        </w:rPr>
        <w:t xml:space="preserve">teams have been classified into one of two comparison groups based on RTP requirements as mandated by either the </w:t>
      </w:r>
      <w:r w:rsidR="00BB5A21">
        <w:rPr>
          <w:rFonts w:ascii="Times New Roman" w:hAnsi="Times New Roman" w:cs="Times New Roman"/>
          <w:sz w:val="24"/>
          <w:szCs w:val="24"/>
        </w:rPr>
        <w:t xml:space="preserve">State </w:t>
      </w:r>
      <w:r w:rsidR="00CC3877">
        <w:rPr>
          <w:rFonts w:ascii="Times New Roman" w:hAnsi="Times New Roman" w:cs="Times New Roman"/>
          <w:sz w:val="24"/>
          <w:szCs w:val="24"/>
        </w:rPr>
        <w:t xml:space="preserve">law or the </w:t>
      </w:r>
      <w:r w:rsidR="00BB5A21">
        <w:rPr>
          <w:rFonts w:ascii="Times New Roman" w:hAnsi="Times New Roman" w:cs="Times New Roman"/>
          <w:sz w:val="24"/>
          <w:szCs w:val="24"/>
        </w:rPr>
        <w:t xml:space="preserve">State </w:t>
      </w:r>
      <w:r w:rsidR="00CC3877">
        <w:rPr>
          <w:rFonts w:ascii="Times New Roman" w:hAnsi="Times New Roman" w:cs="Times New Roman"/>
          <w:sz w:val="24"/>
          <w:szCs w:val="24"/>
        </w:rPr>
        <w:t>association policy that govern</w:t>
      </w:r>
      <w:r w:rsidR="006B03F0">
        <w:rPr>
          <w:rFonts w:ascii="Times New Roman" w:hAnsi="Times New Roman" w:cs="Times New Roman"/>
          <w:sz w:val="24"/>
          <w:szCs w:val="24"/>
        </w:rPr>
        <w:t>s</w:t>
      </w:r>
      <w:r w:rsidR="00CC3877">
        <w:rPr>
          <w:rFonts w:ascii="Times New Roman" w:hAnsi="Times New Roman" w:cs="Times New Roman"/>
          <w:sz w:val="24"/>
          <w:szCs w:val="24"/>
        </w:rPr>
        <w:t xml:space="preserve"> their league</w:t>
      </w:r>
      <w:r w:rsidR="00EF5C14">
        <w:rPr>
          <w:rFonts w:ascii="Times New Roman" w:hAnsi="Times New Roman" w:cs="Times New Roman"/>
          <w:sz w:val="24"/>
          <w:szCs w:val="24"/>
        </w:rPr>
        <w:t>’</w:t>
      </w:r>
      <w:r w:rsidR="00CC3877">
        <w:rPr>
          <w:rFonts w:ascii="Times New Roman" w:hAnsi="Times New Roman" w:cs="Times New Roman"/>
          <w:sz w:val="24"/>
          <w:szCs w:val="24"/>
        </w:rPr>
        <w:t xml:space="preserve">s play. </w:t>
      </w:r>
      <w:r w:rsidRPr="007D12C6">
        <w:rPr>
          <w:rFonts w:ascii="Times New Roman" w:hAnsi="Times New Roman" w:cs="Times New Roman"/>
          <w:sz w:val="24"/>
          <w:szCs w:val="24"/>
        </w:rPr>
        <w:t xml:space="preserve">In </w:t>
      </w:r>
      <w:r w:rsidR="00BB5A21">
        <w:rPr>
          <w:rFonts w:ascii="Times New Roman" w:hAnsi="Times New Roman" w:cs="Times New Roman"/>
          <w:sz w:val="24"/>
          <w:szCs w:val="24"/>
        </w:rPr>
        <w:t>S</w:t>
      </w:r>
      <w:r w:rsidR="00BB5A21" w:rsidRPr="007D12C6">
        <w:rPr>
          <w:rFonts w:ascii="Times New Roman" w:hAnsi="Times New Roman" w:cs="Times New Roman"/>
          <w:sz w:val="24"/>
          <w:szCs w:val="24"/>
        </w:rPr>
        <w:t xml:space="preserve">tates </w:t>
      </w:r>
      <w:r w:rsidRPr="007D12C6">
        <w:rPr>
          <w:rFonts w:ascii="Times New Roman" w:hAnsi="Times New Roman" w:cs="Times New Roman"/>
          <w:sz w:val="24"/>
          <w:szCs w:val="24"/>
        </w:rPr>
        <w:t>where non-school youth sports programs are not subject to the</w:t>
      </w:r>
      <w:r w:rsidR="006B03F0">
        <w:rPr>
          <w:rFonts w:ascii="Times New Roman" w:hAnsi="Times New Roman" w:cs="Times New Roman"/>
          <w:sz w:val="24"/>
          <w:szCs w:val="24"/>
        </w:rPr>
        <w:t>ir</w:t>
      </w:r>
      <w:r w:rsidRPr="007D12C6">
        <w:rPr>
          <w:rFonts w:ascii="Times New Roman" w:hAnsi="Times New Roman" w:cs="Times New Roman"/>
          <w:sz w:val="24"/>
          <w:szCs w:val="24"/>
        </w:rPr>
        <w:t xml:space="preserve"> </w:t>
      </w:r>
      <w:r w:rsidR="006B03F0">
        <w:rPr>
          <w:rFonts w:ascii="Times New Roman" w:hAnsi="Times New Roman" w:cs="Times New Roman"/>
          <w:sz w:val="24"/>
          <w:szCs w:val="24"/>
        </w:rPr>
        <w:t xml:space="preserve">State’s law </w:t>
      </w:r>
      <w:r w:rsidRPr="007D12C6">
        <w:rPr>
          <w:rFonts w:ascii="Times New Roman" w:hAnsi="Times New Roman" w:cs="Times New Roman"/>
          <w:sz w:val="24"/>
          <w:szCs w:val="24"/>
        </w:rPr>
        <w:t xml:space="preserve">requirements, </w:t>
      </w:r>
      <w:r w:rsidR="00E5477D">
        <w:rPr>
          <w:rFonts w:ascii="Times New Roman" w:hAnsi="Times New Roman" w:cs="Times New Roman"/>
          <w:sz w:val="24"/>
          <w:szCs w:val="24"/>
        </w:rPr>
        <w:t>teams</w:t>
      </w:r>
      <w:r w:rsidR="006B03F0">
        <w:rPr>
          <w:rFonts w:ascii="Times New Roman" w:hAnsi="Times New Roman" w:cs="Times New Roman"/>
          <w:sz w:val="24"/>
          <w:szCs w:val="24"/>
        </w:rPr>
        <w:t xml:space="preserve"> were</w:t>
      </w:r>
      <w:r w:rsidRPr="007D12C6">
        <w:rPr>
          <w:rFonts w:ascii="Times New Roman" w:hAnsi="Times New Roman" w:cs="Times New Roman"/>
          <w:sz w:val="24"/>
          <w:szCs w:val="24"/>
        </w:rPr>
        <w:t xml:space="preserve"> included in the strata most consistent with the policies adopted by the </w:t>
      </w:r>
      <w:r w:rsidR="00BB5A21">
        <w:rPr>
          <w:rFonts w:ascii="Times New Roman" w:hAnsi="Times New Roman" w:cs="Times New Roman"/>
          <w:sz w:val="24"/>
          <w:szCs w:val="24"/>
        </w:rPr>
        <w:t>S</w:t>
      </w:r>
      <w:r w:rsidR="00BB5A21" w:rsidRPr="007D12C6">
        <w:rPr>
          <w:rFonts w:ascii="Times New Roman" w:hAnsi="Times New Roman" w:cs="Times New Roman"/>
          <w:sz w:val="24"/>
          <w:szCs w:val="24"/>
        </w:rPr>
        <w:t xml:space="preserve">tate </w:t>
      </w:r>
      <w:r w:rsidR="00E5477D" w:rsidRPr="007D12C6">
        <w:rPr>
          <w:rFonts w:ascii="Times New Roman" w:hAnsi="Times New Roman" w:cs="Times New Roman"/>
          <w:sz w:val="24"/>
          <w:szCs w:val="24"/>
        </w:rPr>
        <w:t>USYSA</w:t>
      </w:r>
      <w:r w:rsidR="00E5477D">
        <w:rPr>
          <w:rFonts w:ascii="Times New Roman" w:hAnsi="Times New Roman" w:cs="Times New Roman"/>
          <w:sz w:val="24"/>
          <w:szCs w:val="24"/>
        </w:rPr>
        <w:t xml:space="preserve"> soccer </w:t>
      </w:r>
      <w:r w:rsidRPr="007D12C6">
        <w:rPr>
          <w:rFonts w:ascii="Times New Roman" w:hAnsi="Times New Roman" w:cs="Times New Roman"/>
          <w:sz w:val="24"/>
          <w:szCs w:val="24"/>
        </w:rPr>
        <w:t xml:space="preserve">association. </w:t>
      </w:r>
      <w:r w:rsidR="00A91D1D">
        <w:rPr>
          <w:rFonts w:ascii="Times New Roman" w:hAnsi="Times New Roman" w:cs="Times New Roman"/>
          <w:sz w:val="24"/>
          <w:szCs w:val="24"/>
        </w:rPr>
        <w:t>The two comparison groups include:</w:t>
      </w:r>
    </w:p>
    <w:p w:rsidR="00A91D1D" w:rsidRDefault="00A91D1D" w:rsidP="00350B35">
      <w:pPr>
        <w:spacing w:after="0" w:line="240" w:lineRule="auto"/>
        <w:rPr>
          <w:rFonts w:ascii="Times New Roman" w:hAnsi="Times New Roman" w:cs="Times New Roman"/>
          <w:sz w:val="24"/>
          <w:szCs w:val="24"/>
        </w:rPr>
      </w:pPr>
    </w:p>
    <w:p w:rsidR="00A91D1D" w:rsidRDefault="00A91D1D" w:rsidP="00A91D1D">
      <w:pPr>
        <w:pStyle w:val="ListParagraph"/>
        <w:numPr>
          <w:ilvl w:val="0"/>
          <w:numId w:val="30"/>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Teams playing in </w:t>
      </w:r>
      <w:r w:rsidR="00F15E57">
        <w:rPr>
          <w:rFonts w:ascii="Times New Roman" w:hAnsi="Times New Roman" w:cs="Times New Roman"/>
          <w:sz w:val="24"/>
          <w:szCs w:val="24"/>
        </w:rPr>
        <w:t xml:space="preserve">States </w:t>
      </w:r>
      <w:r>
        <w:rPr>
          <w:rFonts w:ascii="Times New Roman" w:hAnsi="Times New Roman" w:cs="Times New Roman"/>
          <w:sz w:val="24"/>
          <w:szCs w:val="24"/>
        </w:rPr>
        <w:t xml:space="preserve">governed by </w:t>
      </w:r>
      <w:r w:rsidR="00F15E57">
        <w:rPr>
          <w:rFonts w:ascii="Times New Roman" w:hAnsi="Times New Roman" w:cs="Times New Roman"/>
          <w:sz w:val="24"/>
          <w:szCs w:val="24"/>
        </w:rPr>
        <w:t xml:space="preserve">State </w:t>
      </w:r>
      <w:r>
        <w:rPr>
          <w:rFonts w:ascii="Times New Roman" w:hAnsi="Times New Roman" w:cs="Times New Roman"/>
          <w:sz w:val="24"/>
          <w:szCs w:val="24"/>
        </w:rPr>
        <w:t xml:space="preserve">legislation or </w:t>
      </w:r>
      <w:r w:rsidR="009619DD">
        <w:rPr>
          <w:rFonts w:ascii="Times New Roman" w:hAnsi="Times New Roman" w:cs="Times New Roman"/>
          <w:sz w:val="24"/>
          <w:szCs w:val="24"/>
        </w:rPr>
        <w:t xml:space="preserve">a </w:t>
      </w:r>
      <w:r w:rsidR="00F15E57">
        <w:rPr>
          <w:rFonts w:ascii="Times New Roman" w:hAnsi="Times New Roman" w:cs="Times New Roman"/>
          <w:sz w:val="24"/>
          <w:szCs w:val="24"/>
        </w:rPr>
        <w:t xml:space="preserve">State </w:t>
      </w:r>
      <w:r>
        <w:rPr>
          <w:rFonts w:ascii="Times New Roman" w:hAnsi="Times New Roman" w:cs="Times New Roman"/>
          <w:sz w:val="24"/>
          <w:szCs w:val="24"/>
        </w:rPr>
        <w:t>association policy where there is no specific requirement for youth athletes returning to play after a concussive injury event. This group would serve as the control</w:t>
      </w:r>
      <w:r w:rsidR="00386F1F">
        <w:rPr>
          <w:rFonts w:ascii="Times New Roman" w:hAnsi="Times New Roman" w:cs="Times New Roman"/>
          <w:sz w:val="24"/>
          <w:szCs w:val="24"/>
        </w:rPr>
        <w:t xml:space="preserve"> (Stratum 1–No </w:t>
      </w:r>
      <w:r w:rsidR="005F36DA">
        <w:rPr>
          <w:rFonts w:ascii="Times New Roman" w:hAnsi="Times New Roman" w:cs="Times New Roman"/>
          <w:sz w:val="24"/>
          <w:szCs w:val="24"/>
        </w:rPr>
        <w:t xml:space="preserve">Specific </w:t>
      </w:r>
      <w:r w:rsidR="00386F1F">
        <w:rPr>
          <w:rFonts w:ascii="Times New Roman" w:hAnsi="Times New Roman" w:cs="Times New Roman"/>
          <w:sz w:val="24"/>
          <w:szCs w:val="24"/>
        </w:rPr>
        <w:t>RTP</w:t>
      </w:r>
      <w:r w:rsidR="00593270">
        <w:rPr>
          <w:rFonts w:ascii="Times New Roman" w:hAnsi="Times New Roman" w:cs="Times New Roman"/>
          <w:sz w:val="24"/>
          <w:szCs w:val="24"/>
        </w:rPr>
        <w:t xml:space="preserve">; 14 </w:t>
      </w:r>
      <w:r w:rsidR="00F15E57">
        <w:rPr>
          <w:rFonts w:ascii="Times New Roman" w:hAnsi="Times New Roman" w:cs="Times New Roman"/>
          <w:sz w:val="24"/>
          <w:szCs w:val="24"/>
        </w:rPr>
        <w:t xml:space="preserve">State </w:t>
      </w:r>
      <w:r w:rsidR="000D084D">
        <w:rPr>
          <w:rFonts w:ascii="Times New Roman" w:hAnsi="Times New Roman" w:cs="Times New Roman"/>
          <w:sz w:val="24"/>
          <w:szCs w:val="24"/>
        </w:rPr>
        <w:t>associations</w:t>
      </w:r>
      <w:r w:rsidR="00386F1F">
        <w:rPr>
          <w:rFonts w:ascii="Times New Roman" w:hAnsi="Times New Roman" w:cs="Times New Roman"/>
          <w:sz w:val="24"/>
          <w:szCs w:val="24"/>
        </w:rPr>
        <w:t>)</w:t>
      </w:r>
      <w:r w:rsidR="00E5477D">
        <w:rPr>
          <w:rFonts w:ascii="Times New Roman" w:hAnsi="Times New Roman" w:cs="Times New Roman"/>
          <w:sz w:val="24"/>
          <w:szCs w:val="24"/>
        </w:rPr>
        <w:t>.</w:t>
      </w:r>
    </w:p>
    <w:p w:rsidR="00A91D1D" w:rsidRPr="000C1C84" w:rsidRDefault="00A91D1D" w:rsidP="00A91D1D">
      <w:pPr>
        <w:pStyle w:val="ListParagraph"/>
        <w:numPr>
          <w:ilvl w:val="0"/>
          <w:numId w:val="30"/>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Teams playing in </w:t>
      </w:r>
      <w:r w:rsidR="00F15E57">
        <w:rPr>
          <w:rFonts w:ascii="Times New Roman" w:hAnsi="Times New Roman" w:cs="Times New Roman"/>
          <w:sz w:val="24"/>
          <w:szCs w:val="24"/>
        </w:rPr>
        <w:t xml:space="preserve">States </w:t>
      </w:r>
      <w:r>
        <w:rPr>
          <w:rFonts w:ascii="Times New Roman" w:hAnsi="Times New Roman" w:cs="Times New Roman"/>
          <w:sz w:val="24"/>
          <w:szCs w:val="24"/>
        </w:rPr>
        <w:t xml:space="preserve">governed by </w:t>
      </w:r>
      <w:r w:rsidR="00F15E57">
        <w:rPr>
          <w:rFonts w:ascii="Times New Roman" w:hAnsi="Times New Roman" w:cs="Times New Roman"/>
          <w:sz w:val="24"/>
          <w:szCs w:val="24"/>
        </w:rPr>
        <w:t xml:space="preserve">State </w:t>
      </w:r>
      <w:r>
        <w:rPr>
          <w:rFonts w:ascii="Times New Roman" w:hAnsi="Times New Roman" w:cs="Times New Roman"/>
          <w:sz w:val="24"/>
          <w:szCs w:val="24"/>
        </w:rPr>
        <w:t xml:space="preserve">legislation or </w:t>
      </w:r>
      <w:r w:rsidR="009619DD">
        <w:rPr>
          <w:rFonts w:ascii="Times New Roman" w:hAnsi="Times New Roman" w:cs="Times New Roman"/>
          <w:sz w:val="24"/>
          <w:szCs w:val="24"/>
        </w:rPr>
        <w:t xml:space="preserve">a </w:t>
      </w:r>
      <w:r w:rsidR="00F15E57">
        <w:rPr>
          <w:rFonts w:ascii="Times New Roman" w:hAnsi="Times New Roman" w:cs="Times New Roman"/>
          <w:sz w:val="24"/>
          <w:szCs w:val="24"/>
        </w:rPr>
        <w:t xml:space="preserve">State </w:t>
      </w:r>
      <w:r>
        <w:rPr>
          <w:rFonts w:ascii="Times New Roman" w:hAnsi="Times New Roman" w:cs="Times New Roman"/>
          <w:sz w:val="24"/>
          <w:szCs w:val="24"/>
        </w:rPr>
        <w:t xml:space="preserve">association policy that require approval by a healthcare professional trained in concussion evaluation and management before an athlete </w:t>
      </w:r>
      <w:r w:rsidR="00FE16D6">
        <w:rPr>
          <w:rFonts w:ascii="Times New Roman" w:hAnsi="Times New Roman" w:cs="Times New Roman"/>
          <w:sz w:val="24"/>
          <w:szCs w:val="24"/>
        </w:rPr>
        <w:t>is</w:t>
      </w:r>
      <w:r>
        <w:rPr>
          <w:rFonts w:ascii="Times New Roman" w:hAnsi="Times New Roman" w:cs="Times New Roman"/>
          <w:sz w:val="24"/>
          <w:szCs w:val="24"/>
        </w:rPr>
        <w:t xml:space="preserve"> allowed to </w:t>
      </w:r>
      <w:r w:rsidR="00E5477D">
        <w:rPr>
          <w:rFonts w:ascii="Times New Roman" w:hAnsi="Times New Roman" w:cs="Times New Roman"/>
          <w:sz w:val="24"/>
          <w:szCs w:val="24"/>
        </w:rPr>
        <w:t>return to play after a concussive injury event</w:t>
      </w:r>
      <w:r>
        <w:rPr>
          <w:rFonts w:ascii="Times New Roman" w:hAnsi="Times New Roman" w:cs="Times New Roman"/>
          <w:sz w:val="24"/>
          <w:szCs w:val="24"/>
        </w:rPr>
        <w:t>. This represents the most robust comparison group</w:t>
      </w:r>
      <w:r w:rsidR="00386F1F">
        <w:rPr>
          <w:rFonts w:ascii="Times New Roman" w:hAnsi="Times New Roman" w:cs="Times New Roman"/>
          <w:sz w:val="24"/>
          <w:szCs w:val="24"/>
        </w:rPr>
        <w:t xml:space="preserve"> (Stratum 2–</w:t>
      </w:r>
      <w:r w:rsidR="005F36DA">
        <w:rPr>
          <w:rFonts w:ascii="Times New Roman" w:hAnsi="Times New Roman" w:cs="Times New Roman"/>
          <w:sz w:val="24"/>
          <w:szCs w:val="24"/>
        </w:rPr>
        <w:t xml:space="preserve"> Specific </w:t>
      </w:r>
      <w:r w:rsidR="00386F1F">
        <w:rPr>
          <w:rFonts w:ascii="Times New Roman" w:hAnsi="Times New Roman" w:cs="Times New Roman"/>
          <w:sz w:val="24"/>
          <w:szCs w:val="24"/>
        </w:rPr>
        <w:t>RTP</w:t>
      </w:r>
      <w:r w:rsidR="000D084D">
        <w:rPr>
          <w:rFonts w:ascii="Times New Roman" w:hAnsi="Times New Roman" w:cs="Times New Roman"/>
          <w:sz w:val="24"/>
          <w:szCs w:val="24"/>
        </w:rPr>
        <w:t xml:space="preserve">; 13 </w:t>
      </w:r>
      <w:r w:rsidR="00F15E57">
        <w:rPr>
          <w:rFonts w:ascii="Times New Roman" w:hAnsi="Times New Roman" w:cs="Times New Roman"/>
          <w:sz w:val="24"/>
          <w:szCs w:val="24"/>
        </w:rPr>
        <w:t xml:space="preserve">State </w:t>
      </w:r>
      <w:r w:rsidR="000D084D">
        <w:rPr>
          <w:rFonts w:ascii="Times New Roman" w:hAnsi="Times New Roman" w:cs="Times New Roman"/>
          <w:sz w:val="24"/>
          <w:szCs w:val="24"/>
        </w:rPr>
        <w:t>associations</w:t>
      </w:r>
      <w:r w:rsidR="00386F1F">
        <w:rPr>
          <w:rFonts w:ascii="Times New Roman" w:hAnsi="Times New Roman" w:cs="Times New Roman"/>
          <w:sz w:val="24"/>
          <w:szCs w:val="24"/>
        </w:rPr>
        <w:t>)</w:t>
      </w:r>
      <w:r w:rsidR="00E5477D">
        <w:rPr>
          <w:rFonts w:ascii="Times New Roman" w:hAnsi="Times New Roman" w:cs="Times New Roman"/>
          <w:sz w:val="24"/>
          <w:szCs w:val="24"/>
        </w:rPr>
        <w:t>.</w:t>
      </w:r>
    </w:p>
    <w:p w:rsidR="00A91D1D" w:rsidRDefault="00A91D1D"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CC2007" w:rsidRDefault="00CC2007" w:rsidP="00A91D1D">
      <w:pPr>
        <w:suppressLineNumbers/>
        <w:spacing w:after="0" w:line="240" w:lineRule="auto"/>
        <w:rPr>
          <w:rFonts w:ascii="Times New Roman" w:hAnsi="Times New Roman" w:cs="Times New Roman"/>
          <w:sz w:val="24"/>
          <w:szCs w:val="24"/>
        </w:rPr>
      </w:pPr>
    </w:p>
    <w:p w:rsidR="00DF3B9F" w:rsidRDefault="00DF3B9F" w:rsidP="00DF3B9F">
      <w:pPr>
        <w:spacing w:after="0"/>
      </w:pPr>
      <w:r>
        <w:t>Table 1. State Association Sample</w:t>
      </w:r>
    </w:p>
    <w:tbl>
      <w:tblPr>
        <w:tblStyle w:val="LightShading-Accent1"/>
        <w:tblW w:w="4785" w:type="pct"/>
        <w:tblLook w:val="0660" w:firstRow="1" w:lastRow="1" w:firstColumn="0" w:lastColumn="0" w:noHBand="1" w:noVBand="1"/>
      </w:tblPr>
      <w:tblGrid>
        <w:gridCol w:w="2647"/>
        <w:gridCol w:w="2488"/>
        <w:gridCol w:w="3601"/>
        <w:gridCol w:w="222"/>
      </w:tblGrid>
      <w:tr w:rsidR="00DF3B9F" w:rsidTr="00973258">
        <w:trPr>
          <w:gridAfter w:val="1"/>
          <w:cnfStyle w:val="100000000000" w:firstRow="1" w:lastRow="0" w:firstColumn="0" w:lastColumn="0" w:oddVBand="0" w:evenVBand="0" w:oddHBand="0" w:evenHBand="0" w:firstRowFirstColumn="0" w:firstRowLastColumn="0" w:lastRowFirstColumn="0" w:lastRowLastColumn="0"/>
          <w:wAfter w:w="128" w:type="pct"/>
        </w:trPr>
        <w:tc>
          <w:tcPr>
            <w:tcW w:w="4872" w:type="pct"/>
            <w:gridSpan w:val="3"/>
            <w:noWrap/>
          </w:tcPr>
          <w:p w:rsidR="00DF3B9F" w:rsidRDefault="00DF3B9F" w:rsidP="00B35D2F">
            <w:r>
              <w:t>State Association Sample</w:t>
            </w:r>
          </w:p>
        </w:tc>
      </w:tr>
      <w:tr w:rsidR="00DF3B9F" w:rsidTr="00973258">
        <w:tc>
          <w:tcPr>
            <w:tcW w:w="1366" w:type="pct"/>
            <w:noWrap/>
          </w:tcPr>
          <w:p w:rsidR="00DF3B9F" w:rsidRDefault="00DF3B9F" w:rsidP="00350B35">
            <w:r>
              <w:rPr>
                <w:rStyle w:val="SubtleEmphasis"/>
              </w:rPr>
              <w:t>Stratum 1</w:t>
            </w:r>
            <w:r w:rsidR="00975D38">
              <w:rPr>
                <w:rStyle w:val="SubtleEmphasis"/>
              </w:rPr>
              <w:t xml:space="preserve"> (No Specific RTP)</w:t>
            </w:r>
          </w:p>
        </w:tc>
        <w:tc>
          <w:tcPr>
            <w:tcW w:w="3506" w:type="pct"/>
            <w:gridSpan w:val="2"/>
          </w:tcPr>
          <w:p w:rsidR="00DF3B9F" w:rsidRDefault="00975D38" w:rsidP="005F36DA">
            <w:pPr>
              <w:tabs>
                <w:tab w:val="left" w:pos="2573"/>
              </w:tabs>
              <w:jc w:val="center"/>
              <w:rPr>
                <w:rStyle w:val="SubtleEmphasis"/>
                <w:b/>
                <w:bCs/>
              </w:rPr>
            </w:pPr>
            <w:r>
              <w:rPr>
                <w:rStyle w:val="SubtleEmphasis"/>
              </w:rPr>
              <w:t xml:space="preserve">                          </w:t>
            </w:r>
            <w:r w:rsidR="00DF3B9F">
              <w:rPr>
                <w:rStyle w:val="SubtleEmphasis"/>
              </w:rPr>
              <w:t>Stratum 2</w:t>
            </w:r>
            <w:r>
              <w:rPr>
                <w:rStyle w:val="SubtleEmphasis"/>
              </w:rPr>
              <w:t xml:space="preserve"> (Specific RTP)</w:t>
            </w:r>
          </w:p>
        </w:tc>
        <w:tc>
          <w:tcPr>
            <w:tcW w:w="128" w:type="pct"/>
          </w:tcPr>
          <w:p w:rsidR="00DF3B9F" w:rsidRDefault="00DF3B9F" w:rsidP="00B35D2F"/>
        </w:tc>
      </w:tr>
      <w:tr w:rsidR="00DF3B9F" w:rsidTr="00973258">
        <w:trPr>
          <w:gridAfter w:val="1"/>
          <w:wAfter w:w="128" w:type="pct"/>
          <w:trHeight w:val="281"/>
        </w:trPr>
        <w:tc>
          <w:tcPr>
            <w:tcW w:w="2809" w:type="pct"/>
            <w:gridSpan w:val="2"/>
            <w:noWrap/>
          </w:tcPr>
          <w:p w:rsidR="00DF3B9F" w:rsidRPr="006662E6" w:rsidRDefault="00DF3B9F" w:rsidP="00B35D2F">
            <w:r>
              <w:t>Alaska</w:t>
            </w:r>
            <w:r w:rsidR="006662E6">
              <w:t>*</w:t>
            </w:r>
          </w:p>
          <w:p w:rsidR="00DF3B9F" w:rsidRDefault="00DF3B9F" w:rsidP="00B35D2F">
            <w:r>
              <w:t>Arkansas</w:t>
            </w:r>
            <w:r w:rsidR="006662E6">
              <w:t>*</w:t>
            </w:r>
          </w:p>
          <w:p w:rsidR="00DF3B9F" w:rsidRDefault="00DF3B9F" w:rsidP="00B35D2F">
            <w:r>
              <w:t>California, South</w:t>
            </w:r>
            <w:r w:rsidR="006662E6">
              <w:t>*</w:t>
            </w:r>
          </w:p>
          <w:p w:rsidR="00DF3B9F" w:rsidRDefault="00DF3B9F" w:rsidP="00B35D2F">
            <w:r>
              <w:t>Delaware</w:t>
            </w:r>
            <w:r w:rsidR="006662E6">
              <w:t>*</w:t>
            </w:r>
          </w:p>
          <w:p w:rsidR="00DF3B9F" w:rsidRDefault="00DF3B9F" w:rsidP="00B35D2F">
            <w:r>
              <w:t>Georgia</w:t>
            </w:r>
            <w:r w:rsidR="006662E6">
              <w:t>*</w:t>
            </w:r>
          </w:p>
          <w:p w:rsidR="00DF3B9F" w:rsidRDefault="00DF3B9F" w:rsidP="00B35D2F">
            <w:r>
              <w:t>Iowa</w:t>
            </w:r>
            <w:r w:rsidR="006662E6">
              <w:t>*</w:t>
            </w:r>
          </w:p>
          <w:p w:rsidR="00DF3B9F" w:rsidRDefault="00DF3B9F" w:rsidP="00B35D2F">
            <w:r>
              <w:t>Kansas</w:t>
            </w:r>
            <w:r w:rsidR="006662E6">
              <w:t>*</w:t>
            </w:r>
          </w:p>
          <w:p w:rsidR="00DF3B9F" w:rsidRDefault="00DF3B9F" w:rsidP="00B35D2F">
            <w:r>
              <w:t>Missouri</w:t>
            </w:r>
            <w:r w:rsidR="006662E6">
              <w:t>*</w:t>
            </w:r>
          </w:p>
          <w:p w:rsidR="00DF3B9F" w:rsidRDefault="00DF3B9F" w:rsidP="00B35D2F">
            <w:r>
              <w:t>New York, East</w:t>
            </w:r>
            <w:r w:rsidR="006662E6">
              <w:t>*</w:t>
            </w:r>
          </w:p>
          <w:p w:rsidR="00DF3B9F" w:rsidRDefault="00DF3B9F" w:rsidP="00B35D2F">
            <w:r>
              <w:t>North Carolina</w:t>
            </w:r>
            <w:r w:rsidR="006662E6">
              <w:t>*</w:t>
            </w:r>
          </w:p>
          <w:p w:rsidR="00DF3B9F" w:rsidRDefault="00DF3B9F" w:rsidP="00B35D2F">
            <w:r>
              <w:t>Oklahoma</w:t>
            </w:r>
            <w:r w:rsidR="006662E6">
              <w:t>*</w:t>
            </w:r>
          </w:p>
          <w:p w:rsidR="00DF3B9F" w:rsidRDefault="00DF3B9F" w:rsidP="00B35D2F">
            <w:r>
              <w:t>Texas, North</w:t>
            </w:r>
            <w:r w:rsidR="006662E6">
              <w:t>*</w:t>
            </w:r>
          </w:p>
          <w:p w:rsidR="00DF3B9F" w:rsidRDefault="00DF3B9F" w:rsidP="00B35D2F">
            <w:r>
              <w:t>Texas, South</w:t>
            </w:r>
            <w:r w:rsidR="006662E6">
              <w:t>*</w:t>
            </w:r>
          </w:p>
          <w:p w:rsidR="00DF3B9F" w:rsidRDefault="00DF3B9F" w:rsidP="00B35D2F">
            <w:r>
              <w:t>Wyoming</w:t>
            </w:r>
            <w:r w:rsidR="006662E6">
              <w:rPr>
                <w:szCs w:val="24"/>
              </w:rPr>
              <w:t>†</w:t>
            </w:r>
          </w:p>
        </w:tc>
        <w:tc>
          <w:tcPr>
            <w:tcW w:w="2063" w:type="pct"/>
          </w:tcPr>
          <w:p w:rsidR="00DF3B9F" w:rsidRDefault="00DF3B9F" w:rsidP="00B35D2F">
            <w:r>
              <w:t>Arizona</w:t>
            </w:r>
            <w:r w:rsidR="006662E6">
              <w:rPr>
                <w:szCs w:val="24"/>
              </w:rPr>
              <w:t>†</w:t>
            </w:r>
          </w:p>
          <w:p w:rsidR="00DF3B9F" w:rsidRDefault="00DF3B9F" w:rsidP="00B35D2F">
            <w:r>
              <w:t>California, North</w:t>
            </w:r>
            <w:r w:rsidR="006662E6">
              <w:t>*</w:t>
            </w:r>
          </w:p>
          <w:p w:rsidR="00DF3B9F" w:rsidRDefault="00DF3B9F" w:rsidP="00B35D2F">
            <w:r>
              <w:t>Colorado</w:t>
            </w:r>
            <w:r w:rsidR="006662E6">
              <w:rPr>
                <w:szCs w:val="24"/>
              </w:rPr>
              <w:t>†</w:t>
            </w:r>
          </w:p>
          <w:p w:rsidR="00DF3B9F" w:rsidRDefault="00DF3B9F" w:rsidP="00B35D2F">
            <w:r>
              <w:t>Florida</w:t>
            </w:r>
            <w:r w:rsidR="006662E6">
              <w:rPr>
                <w:szCs w:val="24"/>
              </w:rPr>
              <w:t>†</w:t>
            </w:r>
          </w:p>
          <w:p w:rsidR="00DF3B9F" w:rsidRDefault="00DF3B9F" w:rsidP="00B35D2F">
            <w:r>
              <w:t>Illinois</w:t>
            </w:r>
            <w:r w:rsidR="006662E6">
              <w:t>*</w:t>
            </w:r>
          </w:p>
          <w:p w:rsidR="00DF3B9F" w:rsidRDefault="00DF3B9F" w:rsidP="00B35D2F">
            <w:r>
              <w:t>Louisiana</w:t>
            </w:r>
            <w:r w:rsidR="006662E6">
              <w:rPr>
                <w:szCs w:val="24"/>
              </w:rPr>
              <w:t>†</w:t>
            </w:r>
          </w:p>
          <w:p w:rsidR="00DF3B9F" w:rsidRDefault="00DF3B9F" w:rsidP="00B35D2F">
            <w:r>
              <w:t>Maryland</w:t>
            </w:r>
            <w:r w:rsidR="006662E6">
              <w:rPr>
                <w:szCs w:val="24"/>
              </w:rPr>
              <w:t>†</w:t>
            </w:r>
          </w:p>
          <w:p w:rsidR="00DF3B9F" w:rsidRDefault="00DF3B9F" w:rsidP="00B35D2F">
            <w:r>
              <w:t>Michigan</w:t>
            </w:r>
            <w:r w:rsidR="006662E6">
              <w:rPr>
                <w:szCs w:val="24"/>
              </w:rPr>
              <w:t>†</w:t>
            </w:r>
          </w:p>
          <w:p w:rsidR="00DF3B9F" w:rsidRDefault="00DF3B9F" w:rsidP="00B35D2F">
            <w:r>
              <w:t>Nebraska</w:t>
            </w:r>
            <w:r w:rsidR="006662E6">
              <w:rPr>
                <w:szCs w:val="24"/>
              </w:rPr>
              <w:t>†</w:t>
            </w:r>
          </w:p>
          <w:p w:rsidR="00DF3B9F" w:rsidRDefault="00DF3B9F" w:rsidP="00B35D2F">
            <w:r>
              <w:t>South Carolina</w:t>
            </w:r>
            <w:r w:rsidR="006662E6">
              <w:t>*</w:t>
            </w:r>
          </w:p>
          <w:p w:rsidR="00DF3B9F" w:rsidRDefault="00DF3B9F" w:rsidP="00B35D2F">
            <w:r>
              <w:t>Utah</w:t>
            </w:r>
            <w:r w:rsidR="006662E6">
              <w:rPr>
                <w:szCs w:val="24"/>
              </w:rPr>
              <w:t>†</w:t>
            </w:r>
          </w:p>
          <w:p w:rsidR="00DF3B9F" w:rsidRDefault="00DF3B9F" w:rsidP="00B35D2F">
            <w:r>
              <w:t>Washington</w:t>
            </w:r>
            <w:r w:rsidR="006662E6">
              <w:t>*</w:t>
            </w:r>
          </w:p>
          <w:p w:rsidR="00DF3B9F" w:rsidRDefault="00DF3B9F" w:rsidP="00B35D2F">
            <w:r>
              <w:t>Wisconsin</w:t>
            </w:r>
            <w:r w:rsidR="006662E6">
              <w:t>*</w:t>
            </w:r>
          </w:p>
        </w:tc>
      </w:tr>
      <w:tr w:rsidR="00DF3B9F" w:rsidTr="00973258">
        <w:trPr>
          <w:gridAfter w:val="1"/>
          <w:cnfStyle w:val="010000000000" w:firstRow="0" w:lastRow="1" w:firstColumn="0" w:lastColumn="0" w:oddVBand="0" w:evenVBand="0" w:oddHBand="0" w:evenHBand="0" w:firstRowFirstColumn="0" w:firstRowLastColumn="0" w:lastRowFirstColumn="0" w:lastRowLastColumn="0"/>
          <w:wAfter w:w="128" w:type="pct"/>
          <w:trHeight w:val="60"/>
        </w:trPr>
        <w:tc>
          <w:tcPr>
            <w:tcW w:w="2809" w:type="pct"/>
            <w:gridSpan w:val="2"/>
            <w:noWrap/>
          </w:tcPr>
          <w:p w:rsidR="00DF3B9F" w:rsidRDefault="00DF3B9F" w:rsidP="00B35D2F"/>
        </w:tc>
        <w:tc>
          <w:tcPr>
            <w:tcW w:w="2063" w:type="pct"/>
          </w:tcPr>
          <w:p w:rsidR="00DF3B9F" w:rsidRDefault="00DF3B9F" w:rsidP="00B35D2F"/>
        </w:tc>
      </w:tr>
    </w:tbl>
    <w:p w:rsidR="00DF3B9F" w:rsidRDefault="006662E6" w:rsidP="00DF3B9F">
      <w:pPr>
        <w:suppressLineNumbers/>
        <w:spacing w:after="0" w:line="240" w:lineRule="auto"/>
        <w:rPr>
          <w:szCs w:val="24"/>
        </w:rPr>
      </w:pPr>
      <w:r w:rsidRPr="006662E6">
        <w:rPr>
          <w:szCs w:val="24"/>
        </w:rPr>
        <w:t>*</w:t>
      </w:r>
      <w:r w:rsidR="00975D38">
        <w:rPr>
          <w:szCs w:val="24"/>
        </w:rPr>
        <w:t xml:space="preserve">USYSA </w:t>
      </w:r>
      <w:r w:rsidR="005F36DA">
        <w:rPr>
          <w:szCs w:val="24"/>
        </w:rPr>
        <w:t xml:space="preserve">State Association </w:t>
      </w:r>
      <w:r w:rsidR="00975D38">
        <w:rPr>
          <w:szCs w:val="24"/>
        </w:rPr>
        <w:t>governed by</w:t>
      </w:r>
      <w:r w:rsidR="009619DD">
        <w:rPr>
          <w:szCs w:val="24"/>
        </w:rPr>
        <w:t xml:space="preserve"> </w:t>
      </w:r>
      <w:r w:rsidR="00887FF9">
        <w:rPr>
          <w:szCs w:val="24"/>
        </w:rPr>
        <w:t>association policy</w:t>
      </w:r>
    </w:p>
    <w:p w:rsidR="009619DD" w:rsidRDefault="006662E6" w:rsidP="00DF3B9F">
      <w:pPr>
        <w:suppressLineNumbers/>
        <w:spacing w:after="0" w:line="240" w:lineRule="auto"/>
        <w:rPr>
          <w:szCs w:val="24"/>
        </w:rPr>
      </w:pPr>
      <w:r>
        <w:rPr>
          <w:szCs w:val="24"/>
        </w:rPr>
        <w:t>†</w:t>
      </w:r>
      <w:r w:rsidR="00975D38">
        <w:rPr>
          <w:szCs w:val="24"/>
        </w:rPr>
        <w:t xml:space="preserve">USYSA </w:t>
      </w:r>
      <w:r w:rsidR="005F36DA">
        <w:rPr>
          <w:szCs w:val="24"/>
        </w:rPr>
        <w:t xml:space="preserve">State Association </w:t>
      </w:r>
      <w:r w:rsidR="00975D38">
        <w:rPr>
          <w:szCs w:val="24"/>
        </w:rPr>
        <w:t>governed by</w:t>
      </w:r>
      <w:r w:rsidR="009619DD">
        <w:rPr>
          <w:szCs w:val="24"/>
        </w:rPr>
        <w:t xml:space="preserve"> State </w:t>
      </w:r>
      <w:r w:rsidR="00887FF9">
        <w:rPr>
          <w:szCs w:val="24"/>
        </w:rPr>
        <w:t>law</w:t>
      </w:r>
    </w:p>
    <w:p w:rsidR="009619DD" w:rsidRPr="009619DD" w:rsidRDefault="009619DD" w:rsidP="00DF3B9F">
      <w:pPr>
        <w:suppressLineNumbers/>
        <w:spacing w:after="0" w:line="240" w:lineRule="auto"/>
        <w:rPr>
          <w:szCs w:val="24"/>
        </w:rPr>
      </w:pPr>
    </w:p>
    <w:p w:rsidR="009D14CA" w:rsidRPr="009D14CA" w:rsidRDefault="00873AA0" w:rsidP="009D14CA">
      <w:pPr>
        <w:spacing w:after="0" w:line="240" w:lineRule="auto"/>
        <w:rPr>
          <w:rFonts w:ascii="Times New Roman" w:hAnsi="Times New Roman" w:cs="Times New Roman"/>
          <w:sz w:val="24"/>
        </w:rPr>
      </w:pPr>
      <w:r w:rsidRPr="009D14CA">
        <w:rPr>
          <w:rFonts w:ascii="Times New Roman" w:hAnsi="Times New Roman" w:cs="Times New Roman"/>
          <w:sz w:val="24"/>
        </w:rPr>
        <w:t xml:space="preserve">Figure 1 below illustrates the proposed </w:t>
      </w:r>
      <w:r w:rsidR="009D14CA" w:rsidRPr="009D14CA">
        <w:rPr>
          <w:rFonts w:ascii="Times New Roman" w:hAnsi="Times New Roman" w:cs="Times New Roman"/>
          <w:sz w:val="24"/>
        </w:rPr>
        <w:t>sampling</w:t>
      </w:r>
      <w:r w:rsidRPr="009D14CA">
        <w:rPr>
          <w:rFonts w:ascii="Times New Roman" w:hAnsi="Times New Roman" w:cs="Times New Roman"/>
          <w:sz w:val="24"/>
        </w:rPr>
        <w:t xml:space="preserve"> strategy.</w:t>
      </w:r>
      <w:r w:rsidRPr="009D14CA">
        <w:rPr>
          <w:sz w:val="24"/>
          <w:szCs w:val="24"/>
        </w:rPr>
        <w:t xml:space="preserve"> </w:t>
      </w:r>
      <w:r w:rsidR="009D14CA" w:rsidRPr="00594DDD">
        <w:rPr>
          <w:rFonts w:ascii="Times New Roman" w:hAnsi="Times New Roman" w:cs="Times New Roman"/>
          <w:sz w:val="24"/>
        </w:rPr>
        <w:t xml:space="preserve">The study results will be generalizable </w:t>
      </w:r>
      <w:r w:rsidR="00CC3877">
        <w:rPr>
          <w:rFonts w:ascii="Times New Roman" w:hAnsi="Times New Roman" w:cs="Times New Roman"/>
          <w:sz w:val="24"/>
        </w:rPr>
        <w:t xml:space="preserve">only </w:t>
      </w:r>
      <w:r w:rsidR="009D14CA" w:rsidRPr="00594DDD">
        <w:rPr>
          <w:rFonts w:ascii="Times New Roman" w:hAnsi="Times New Roman" w:cs="Times New Roman"/>
          <w:sz w:val="24"/>
        </w:rPr>
        <w:t>to the population of</w:t>
      </w:r>
      <w:r w:rsidR="00094E14">
        <w:rPr>
          <w:rFonts w:ascii="Times New Roman" w:hAnsi="Times New Roman" w:cs="Times New Roman"/>
          <w:sz w:val="24"/>
        </w:rPr>
        <w:t xml:space="preserve"> boys and girls ages</w:t>
      </w:r>
      <w:r w:rsidR="009D14CA" w:rsidRPr="00594DDD">
        <w:rPr>
          <w:rFonts w:ascii="Times New Roman" w:hAnsi="Times New Roman" w:cs="Times New Roman"/>
          <w:sz w:val="24"/>
        </w:rPr>
        <w:t>14</w:t>
      </w:r>
      <w:r w:rsidR="00887FF9">
        <w:rPr>
          <w:rFonts w:ascii="Times New Roman" w:hAnsi="Times New Roman" w:cs="Times New Roman"/>
          <w:sz w:val="24"/>
        </w:rPr>
        <w:t>–</w:t>
      </w:r>
      <w:r w:rsidR="009D14CA" w:rsidRPr="00594DDD">
        <w:rPr>
          <w:rFonts w:ascii="Times New Roman" w:hAnsi="Times New Roman" w:cs="Times New Roman"/>
          <w:sz w:val="24"/>
        </w:rPr>
        <w:t xml:space="preserve">18 participating in competitive </w:t>
      </w:r>
      <w:r w:rsidR="00887FF9" w:rsidRPr="00594DDD">
        <w:rPr>
          <w:rFonts w:ascii="Times New Roman" w:hAnsi="Times New Roman" w:cs="Times New Roman"/>
          <w:sz w:val="24"/>
        </w:rPr>
        <w:t xml:space="preserve">USYSA </w:t>
      </w:r>
      <w:r w:rsidR="009D14CA" w:rsidRPr="00594DDD">
        <w:rPr>
          <w:rFonts w:ascii="Times New Roman" w:hAnsi="Times New Roman" w:cs="Times New Roman"/>
          <w:sz w:val="24"/>
        </w:rPr>
        <w:t xml:space="preserve">league play and their coaches and parents. The results will not be nationally representative of all </w:t>
      </w:r>
      <w:r w:rsidR="00887FF9">
        <w:rPr>
          <w:rFonts w:ascii="Times New Roman" w:hAnsi="Times New Roman" w:cs="Times New Roman"/>
          <w:sz w:val="24"/>
        </w:rPr>
        <w:t xml:space="preserve">soccer </w:t>
      </w:r>
      <w:r w:rsidR="006662E6">
        <w:rPr>
          <w:rFonts w:ascii="Times New Roman" w:hAnsi="Times New Roman" w:cs="Times New Roman"/>
          <w:sz w:val="24"/>
        </w:rPr>
        <w:t>athletes</w:t>
      </w:r>
      <w:r w:rsidR="00094E14" w:rsidRPr="00594DDD">
        <w:rPr>
          <w:rFonts w:ascii="Times New Roman" w:hAnsi="Times New Roman" w:cs="Times New Roman"/>
          <w:sz w:val="24"/>
        </w:rPr>
        <w:t xml:space="preserve"> </w:t>
      </w:r>
      <w:r w:rsidR="00094E14">
        <w:rPr>
          <w:rFonts w:ascii="Times New Roman" w:hAnsi="Times New Roman" w:cs="Times New Roman"/>
          <w:sz w:val="24"/>
        </w:rPr>
        <w:t xml:space="preserve">ages </w:t>
      </w:r>
      <w:r w:rsidR="009D14CA" w:rsidRPr="00594DDD">
        <w:rPr>
          <w:rFonts w:ascii="Times New Roman" w:hAnsi="Times New Roman" w:cs="Times New Roman"/>
          <w:sz w:val="24"/>
        </w:rPr>
        <w:t>14</w:t>
      </w:r>
      <w:r w:rsidR="00887FF9">
        <w:rPr>
          <w:rFonts w:ascii="Times New Roman" w:hAnsi="Times New Roman" w:cs="Times New Roman"/>
          <w:sz w:val="24"/>
        </w:rPr>
        <w:t>–</w:t>
      </w:r>
      <w:r w:rsidR="006662E6">
        <w:rPr>
          <w:rFonts w:ascii="Times New Roman" w:hAnsi="Times New Roman" w:cs="Times New Roman"/>
          <w:sz w:val="24"/>
        </w:rPr>
        <w:t>18</w:t>
      </w:r>
      <w:r w:rsidR="009D14CA" w:rsidRPr="00594DDD">
        <w:rPr>
          <w:rFonts w:ascii="Times New Roman" w:hAnsi="Times New Roman" w:cs="Times New Roman"/>
          <w:sz w:val="24"/>
        </w:rPr>
        <w:t xml:space="preserve"> and their coaches and parents.</w:t>
      </w:r>
      <w:r w:rsidR="00386F1F" w:rsidRPr="00386F1F">
        <w:rPr>
          <w:rFonts w:ascii="Times New Roman" w:hAnsi="Times New Roman" w:cs="Times New Roman"/>
          <w:sz w:val="24"/>
          <w:szCs w:val="24"/>
        </w:rPr>
        <w:t xml:space="preserve"> </w:t>
      </w:r>
      <w:r w:rsidR="00386F1F">
        <w:rPr>
          <w:rFonts w:ascii="Times New Roman" w:hAnsi="Times New Roman" w:cs="Times New Roman"/>
          <w:sz w:val="24"/>
          <w:szCs w:val="24"/>
        </w:rPr>
        <w:t xml:space="preserve">State associations that do not sponsor regular league play during the fall season were removed from the sampling frame. A list of the </w:t>
      </w:r>
      <w:r w:rsidR="00094E14">
        <w:rPr>
          <w:rFonts w:ascii="Times New Roman" w:hAnsi="Times New Roman" w:cs="Times New Roman"/>
          <w:sz w:val="24"/>
          <w:szCs w:val="24"/>
        </w:rPr>
        <w:t xml:space="preserve">State </w:t>
      </w:r>
      <w:r w:rsidR="00386F1F">
        <w:rPr>
          <w:rFonts w:ascii="Times New Roman" w:hAnsi="Times New Roman" w:cs="Times New Roman"/>
          <w:sz w:val="24"/>
          <w:szCs w:val="24"/>
        </w:rPr>
        <w:t>associations included in the study is provided in Table 1.</w:t>
      </w:r>
    </w:p>
    <w:p w:rsidR="00873AA0" w:rsidRDefault="00873AA0" w:rsidP="00873AA0">
      <w:pPr>
        <w:spacing w:after="0" w:line="240" w:lineRule="auto"/>
        <w:rPr>
          <w:rFonts w:ascii="Times New Roman" w:hAnsi="Times New Roman" w:cs="Times New Roman"/>
          <w:sz w:val="24"/>
        </w:rPr>
      </w:pPr>
    </w:p>
    <w:p w:rsidR="00DF3B9F" w:rsidRDefault="00DF3B9F" w:rsidP="00973258">
      <w:pPr>
        <w:keepNext/>
        <w:spacing w:after="0" w:line="240" w:lineRule="auto"/>
      </w:pPr>
      <w:r w:rsidRPr="001B2704">
        <w:rPr>
          <w:rFonts w:ascii="Times New Roman" w:hAnsi="Times New Roman" w:cs="Times New Roman"/>
          <w:noProof/>
          <w:sz w:val="16"/>
          <w:szCs w:val="16"/>
        </w:rPr>
        <w:lastRenderedPageBreak/>
        <mc:AlternateContent>
          <mc:Choice Requires="wpc">
            <w:drawing>
              <wp:inline distT="0" distB="0" distL="0" distR="0" wp14:anchorId="462488D6" wp14:editId="02A264BE">
                <wp:extent cx="5486400" cy="4838701"/>
                <wp:effectExtent l="0" t="0" r="0" b="0"/>
                <wp:docPr id="54" name="Canvas 54"/>
                <wp:cNvGraphicFramePr>
                  <a:graphicFrameLocks xmlns:a="http://schemas.openxmlformats.org/drawingml/2006/main" noChangeAspect="1"/>
                </wp:cNvGraphicFramePr>
                <a:graphic xmlns:a="http://schemas.openxmlformats.org/drawingml/2006/main">
                  <a:graphicData uri="http://schemas.microsoft.com/office/word/2010/wordprocessingCanvas">
                    <wpc:wpc>
                      <wpc:bg/>
                      <wpc:whole/>
                      <wps:wsp>
                        <wps:cNvPr id="21" name="Oval 21"/>
                        <wps:cNvSpPr/>
                        <wps:spPr>
                          <a:xfrm>
                            <a:off x="2479853" y="131674"/>
                            <a:ext cx="1002182" cy="724205"/>
                          </a:xfrm>
                          <a:prstGeom prst="ellipse">
                            <a:avLst/>
                          </a:prstGeom>
                          <a:solidFill>
                            <a:sysClr val="window" lastClr="FFFFFF"/>
                          </a:solidFill>
                          <a:ln w="25400" cap="flat" cmpd="sng" algn="ctr">
                            <a:solidFill>
                              <a:srgbClr val="F79646"/>
                            </a:solidFill>
                            <a:prstDash val="solid"/>
                          </a:ln>
                          <a:effectLst/>
                        </wps:spPr>
                        <wps:txbx>
                          <w:txbxContent>
                            <w:p w:rsidR="00C20592" w:rsidRDefault="00C20592" w:rsidP="00DF3B9F">
                              <w:pPr>
                                <w:jc w:val="center"/>
                              </w:pPr>
                              <w:r w:rsidRPr="001B2704">
                                <w:rPr>
                                  <w:sz w:val="16"/>
                                  <w:szCs w:val="16"/>
                                </w:rPr>
                                <w:t>USYSA Soccer</w:t>
                              </w:r>
                              <w:r>
                                <w:t xml:space="preserve"> </w:t>
                              </w:r>
                              <w:r w:rsidRPr="001B2704">
                                <w:rPr>
                                  <w:sz w:val="16"/>
                                  <w:szCs w:val="16"/>
                                </w:rPr>
                                <w:t>teams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23" name="Rectangle 23"/>
                        <wps:cNvSpPr/>
                        <wps:spPr>
                          <a:xfrm>
                            <a:off x="1504950" y="1104418"/>
                            <a:ext cx="982217" cy="526694"/>
                          </a:xfrm>
                          <a:prstGeom prst="rect">
                            <a:avLst/>
                          </a:prstGeom>
                          <a:solidFill>
                            <a:sysClr val="window" lastClr="FFFFFF"/>
                          </a:solidFill>
                          <a:ln w="25400" cap="flat" cmpd="sng" algn="ctr">
                            <a:solidFill>
                              <a:srgbClr val="F79646"/>
                            </a:solidFill>
                            <a:prstDash val="solid"/>
                          </a:ln>
                          <a:effectLst/>
                        </wps:spPr>
                        <wps:txbx>
                          <w:txbxContent>
                            <w:p w:rsidR="00C20592" w:rsidRPr="001B2704" w:rsidRDefault="00C20592" w:rsidP="008A5E75">
                              <w:pPr>
                                <w:jc w:val="center"/>
                                <w:rPr>
                                  <w:sz w:val="16"/>
                                  <w:szCs w:val="16"/>
                                </w:rPr>
                              </w:pPr>
                              <w:r>
                                <w:rPr>
                                  <w:sz w:val="16"/>
                                  <w:szCs w:val="16"/>
                                </w:rPr>
                                <w:t>Teams playing in stratum 1 States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24" name="Rectangle 24"/>
                        <wps:cNvSpPr/>
                        <wps:spPr>
                          <a:xfrm>
                            <a:off x="3423514" y="1104418"/>
                            <a:ext cx="943661" cy="512064"/>
                          </a:xfrm>
                          <a:prstGeom prst="rect">
                            <a:avLst/>
                          </a:prstGeom>
                          <a:solidFill>
                            <a:sysClr val="window" lastClr="FFFFFF"/>
                          </a:solidFill>
                          <a:ln w="25400" cap="flat" cmpd="sng" algn="ctr">
                            <a:solidFill>
                              <a:srgbClr val="F79646"/>
                            </a:solidFill>
                            <a:prstDash val="solid"/>
                          </a:ln>
                          <a:effectLst/>
                        </wps:spPr>
                        <wps:txbx>
                          <w:txbxContent>
                            <w:p w:rsidR="00C20592" w:rsidRPr="001B2704" w:rsidRDefault="00C20592" w:rsidP="00DF3B9F">
                              <w:pPr>
                                <w:jc w:val="center"/>
                                <w:rPr>
                                  <w:sz w:val="16"/>
                                  <w:szCs w:val="16"/>
                                </w:rPr>
                              </w:pPr>
                              <w:r w:rsidRPr="001B2704">
                                <w:rPr>
                                  <w:sz w:val="16"/>
                                  <w:szCs w:val="16"/>
                                </w:rPr>
                                <w:t xml:space="preserve">Teams playing in </w:t>
                              </w:r>
                              <w:r>
                                <w:rPr>
                                  <w:sz w:val="16"/>
                                  <w:szCs w:val="16"/>
                                </w:rPr>
                                <w:t xml:space="preserve">stratum 2 </w:t>
                              </w:r>
                              <w:r w:rsidRPr="001B2704">
                                <w:rPr>
                                  <w:sz w:val="16"/>
                                  <w:szCs w:val="16"/>
                                </w:rPr>
                                <w:t>States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25" name="Rectangle 25"/>
                        <wps:cNvSpPr/>
                        <wps:spPr>
                          <a:xfrm>
                            <a:off x="1120764" y="2105025"/>
                            <a:ext cx="1366403" cy="638173"/>
                          </a:xfrm>
                          <a:prstGeom prst="rect">
                            <a:avLst/>
                          </a:prstGeom>
                          <a:solidFill>
                            <a:sysClr val="window" lastClr="FFFFFF"/>
                          </a:solidFill>
                          <a:ln w="25400" cap="flat" cmpd="sng" algn="ctr">
                            <a:solidFill>
                              <a:srgbClr val="F79646"/>
                            </a:solidFill>
                            <a:prstDash val="solid"/>
                          </a:ln>
                          <a:effectLst/>
                        </wps:spPr>
                        <wps:txbx>
                          <w:txbxContent>
                            <w:p w:rsidR="00C20592" w:rsidRDefault="00C20592" w:rsidP="001C3F5E">
                              <w:pPr>
                                <w:pStyle w:val="NormalWeb"/>
                                <w:spacing w:before="0" w:beforeAutospacing="0" w:after="0" w:afterAutospacing="0" w:line="276" w:lineRule="auto"/>
                                <w:jc w:val="center"/>
                                <w:rPr>
                                  <w:rFonts w:asciiTheme="minorHAnsi" w:hAnsiTheme="minorHAnsi"/>
                                  <w:sz w:val="16"/>
                                  <w:szCs w:val="16"/>
                                </w:rPr>
                              </w:pPr>
                              <w:r w:rsidRPr="0034555D">
                                <w:rPr>
                                  <w:rFonts w:asciiTheme="minorHAnsi" w:hAnsiTheme="minorHAnsi"/>
                                  <w:sz w:val="16"/>
                                  <w:szCs w:val="16"/>
                                </w:rPr>
                                <w:t xml:space="preserve">Random selection of teams from </w:t>
                              </w:r>
                              <w:r>
                                <w:rPr>
                                  <w:rFonts w:asciiTheme="minorHAnsi" w:hAnsiTheme="minorHAnsi"/>
                                  <w:sz w:val="16"/>
                                  <w:szCs w:val="16"/>
                                </w:rPr>
                                <w:t>States in stratum</w:t>
                              </w:r>
                              <w:r w:rsidRPr="0034555D">
                                <w:rPr>
                                  <w:rFonts w:asciiTheme="minorHAnsi" w:hAnsiTheme="minorHAnsi"/>
                                  <w:sz w:val="16"/>
                                  <w:szCs w:val="16"/>
                                </w:rPr>
                                <w:t xml:space="preserve"> 1</w:t>
                              </w:r>
                            </w:p>
                            <w:p w:rsidR="00C20592" w:rsidRPr="001C3F5E" w:rsidRDefault="00C20592" w:rsidP="001C3F5E">
                              <w:pPr>
                                <w:pStyle w:val="NormalWeb"/>
                                <w:spacing w:before="0" w:beforeAutospacing="0" w:after="0" w:afterAutospacing="0" w:line="276" w:lineRule="auto"/>
                                <w:jc w:val="center"/>
                                <w:rPr>
                                  <w:rFonts w:asciiTheme="minorHAnsi" w:hAnsiTheme="minorHAnsi"/>
                                  <w:sz w:val="16"/>
                                  <w:szCs w:val="16"/>
                                </w:rPr>
                              </w:pPr>
                              <w:r w:rsidRPr="001C3F5E">
                                <w:rPr>
                                  <w:rFonts w:asciiTheme="minorHAnsi" w:hAnsiTheme="minorHAnsi"/>
                                  <w:sz w:val="16"/>
                                  <w:szCs w:val="16"/>
                                </w:rPr>
                                <w:t>(180 teams)</w:t>
                              </w:r>
                            </w:p>
                          </w:txbxContent>
                        </wps:txbx>
                        <wps:bodyPr rot="0" spcFirstLastPara="0" vert="horz" wrap="square" lIns="91440" tIns="45720" rIns="91440" bIns="45720" numCol="1" spcCol="0" rtlCol="0" fromWordArt="0" anchor="ctr" anchorCtr="0" forceAA="0" compatLnSpc="1">
                          <a:prstTxWarp prst="textNoShape">
                            <a:avLst/>
                          </a:prstTxWarp>
                          <a:noAutofit/>
                        </wps:bodyPr>
                      </wps:wsp>
                      <wps:wsp>
                        <wps:cNvPr id="26" name="Rectangle 26"/>
                        <wps:cNvSpPr/>
                        <wps:spPr>
                          <a:xfrm>
                            <a:off x="3341980" y="2114551"/>
                            <a:ext cx="1360627" cy="638173"/>
                          </a:xfrm>
                          <a:prstGeom prst="rect">
                            <a:avLst/>
                          </a:prstGeom>
                          <a:solidFill>
                            <a:sysClr val="window" lastClr="FFFFFF"/>
                          </a:solidFill>
                          <a:ln w="25400" cap="flat" cmpd="sng" algn="ctr">
                            <a:solidFill>
                              <a:srgbClr val="F79646"/>
                            </a:solidFill>
                            <a:prstDash val="solid"/>
                          </a:ln>
                          <a:effectLst/>
                        </wps:spPr>
                        <wps:txbx>
                          <w:txbxContent>
                            <w:p w:rsidR="00C20592" w:rsidRDefault="00C20592" w:rsidP="008A5E75">
                              <w:pPr>
                                <w:pStyle w:val="NormalWeb"/>
                                <w:spacing w:before="0" w:beforeAutospacing="0" w:after="0" w:afterAutospacing="0" w:line="276" w:lineRule="auto"/>
                                <w:jc w:val="center"/>
                                <w:rPr>
                                  <w:sz w:val="16"/>
                                  <w:szCs w:val="16"/>
                                </w:rPr>
                              </w:pPr>
                              <w:r w:rsidRPr="001B2704">
                                <w:rPr>
                                  <w:sz w:val="16"/>
                                  <w:szCs w:val="16"/>
                                </w:rPr>
                                <w:t xml:space="preserve">Random selection of teams from </w:t>
                              </w:r>
                              <w:r>
                                <w:rPr>
                                  <w:sz w:val="16"/>
                                  <w:szCs w:val="16"/>
                                </w:rPr>
                                <w:t>States in stratum</w:t>
                              </w:r>
                              <w:r w:rsidRPr="001B2704">
                                <w:rPr>
                                  <w:sz w:val="16"/>
                                  <w:szCs w:val="16"/>
                                </w:rPr>
                                <w:t xml:space="preserve"> 2</w:t>
                              </w:r>
                            </w:p>
                            <w:p w:rsidR="00C20592" w:rsidRPr="002400E3" w:rsidRDefault="00C20592" w:rsidP="001C3F5E">
                              <w:pPr>
                                <w:pStyle w:val="NormalWeb"/>
                                <w:spacing w:before="0" w:beforeAutospacing="0" w:after="0" w:afterAutospacing="0" w:line="276" w:lineRule="auto"/>
                                <w:jc w:val="center"/>
                                <w:rPr>
                                  <w:sz w:val="16"/>
                                  <w:szCs w:val="16"/>
                                </w:rPr>
                              </w:pPr>
                              <w:r w:rsidRPr="00774B94">
                                <w:rPr>
                                  <w:rFonts w:asciiTheme="minorHAnsi" w:hAnsiTheme="minorHAnsi"/>
                                  <w:sz w:val="16"/>
                                  <w:szCs w:val="16"/>
                                </w:rPr>
                                <w:t>(180 teams)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31" name="Rectangle 31"/>
                        <wps:cNvSpPr/>
                        <wps:spPr>
                          <a:xfrm>
                            <a:off x="876300" y="3227517"/>
                            <a:ext cx="1885950" cy="1182556"/>
                          </a:xfrm>
                          <a:prstGeom prst="rect">
                            <a:avLst/>
                          </a:prstGeom>
                          <a:solidFill>
                            <a:sysClr val="window" lastClr="FFFFFF"/>
                          </a:solidFill>
                          <a:ln w="25400" cap="flat" cmpd="sng" algn="ctr">
                            <a:solidFill>
                              <a:srgbClr val="F79646"/>
                            </a:solidFill>
                            <a:prstDash val="solid"/>
                          </a:ln>
                          <a:effectLst/>
                        </wps:spPr>
                        <wps:txbx>
                          <w:txbxContent>
                            <w:p w:rsidR="00C20592" w:rsidRDefault="00C20592" w:rsidP="00DF3B9F">
                              <w:pPr>
                                <w:jc w:val="center"/>
                                <w:rPr>
                                  <w:sz w:val="16"/>
                                  <w:szCs w:val="16"/>
                                </w:rPr>
                              </w:pPr>
                              <w:r w:rsidRPr="001B2704">
                                <w:rPr>
                                  <w:sz w:val="16"/>
                                  <w:szCs w:val="16"/>
                                </w:rPr>
                                <w:t xml:space="preserve">Selection of </w:t>
                              </w:r>
                              <w:r>
                                <w:rPr>
                                  <w:sz w:val="16"/>
                                  <w:szCs w:val="16"/>
                                </w:rPr>
                                <w:t>c</w:t>
                              </w:r>
                              <w:r w:rsidRPr="001B2704">
                                <w:rPr>
                                  <w:sz w:val="16"/>
                                  <w:szCs w:val="16"/>
                                </w:rPr>
                                <w:t xml:space="preserve">oaches and </w:t>
                              </w:r>
                              <w:r>
                                <w:rPr>
                                  <w:sz w:val="16"/>
                                  <w:szCs w:val="16"/>
                                </w:rPr>
                                <w:t>athlete</w:t>
                              </w:r>
                              <w:r w:rsidRPr="001B2704">
                                <w:rPr>
                                  <w:sz w:val="16"/>
                                  <w:szCs w:val="16"/>
                                </w:rPr>
                                <w:t>-parent dyads</w:t>
                              </w:r>
                              <w:r w:rsidRPr="001E73B6">
                                <w:rPr>
                                  <w:sz w:val="16"/>
                                  <w:szCs w:val="16"/>
                                </w:rPr>
                                <w:t xml:space="preserve"> from </w:t>
                              </w:r>
                              <w:r w:rsidRPr="001B2704">
                                <w:rPr>
                                  <w:sz w:val="16"/>
                                  <w:szCs w:val="16"/>
                                </w:rPr>
                                <w:t>team</w:t>
                              </w:r>
                              <w:r>
                                <w:rPr>
                                  <w:sz w:val="16"/>
                                  <w:szCs w:val="16"/>
                                </w:rPr>
                                <w:t>s</w:t>
                              </w:r>
                              <w:r w:rsidRPr="001B2704">
                                <w:rPr>
                                  <w:sz w:val="16"/>
                                  <w:szCs w:val="16"/>
                                </w:rPr>
                                <w:t xml:space="preserve"> included in </w:t>
                              </w:r>
                              <w:r>
                                <w:rPr>
                                  <w:sz w:val="16"/>
                                  <w:szCs w:val="16"/>
                                </w:rPr>
                                <w:t>stratum</w:t>
                              </w:r>
                              <w:r w:rsidRPr="001B2704">
                                <w:rPr>
                                  <w:sz w:val="16"/>
                                  <w:szCs w:val="16"/>
                                </w:rPr>
                                <w:t xml:space="preserve"> 1 sample</w:t>
                              </w:r>
                            </w:p>
                            <w:p w:rsidR="00C20592" w:rsidRPr="001B2704" w:rsidRDefault="00C20592" w:rsidP="00DF3B9F">
                              <w:pPr>
                                <w:jc w:val="center"/>
                                <w:rPr>
                                  <w:sz w:val="16"/>
                                  <w:szCs w:val="16"/>
                                </w:rPr>
                              </w:pPr>
                              <w:r>
                                <w:rPr>
                                  <w:sz w:val="16"/>
                                  <w:szCs w:val="16"/>
                                </w:rPr>
                                <w:t>(180 coaches; 2,700 athlete-parent dyads)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34" name="Rectangle 34"/>
                        <wps:cNvSpPr/>
                        <wps:spPr>
                          <a:xfrm>
                            <a:off x="3076576" y="3219992"/>
                            <a:ext cx="1914524" cy="1190078"/>
                          </a:xfrm>
                          <a:prstGeom prst="rect">
                            <a:avLst/>
                          </a:prstGeom>
                          <a:solidFill>
                            <a:sysClr val="window" lastClr="FFFFFF"/>
                          </a:solidFill>
                          <a:ln w="25400" cap="flat" cmpd="sng" algn="ctr">
                            <a:solidFill>
                              <a:srgbClr val="F79646"/>
                            </a:solidFill>
                            <a:prstDash val="solid"/>
                          </a:ln>
                          <a:effectLst/>
                        </wps:spPr>
                        <wps:txbx>
                          <w:txbxContent>
                            <w:p w:rsidR="00C20592" w:rsidRDefault="00C20592" w:rsidP="00DF3B9F">
                              <w:pPr>
                                <w:jc w:val="center"/>
                                <w:rPr>
                                  <w:sz w:val="16"/>
                                  <w:szCs w:val="16"/>
                                </w:rPr>
                              </w:pPr>
                              <w:r>
                                <w:rPr>
                                  <w:sz w:val="16"/>
                                  <w:szCs w:val="16"/>
                                </w:rPr>
                                <w:t>Selection of coaches and athlete</w:t>
                              </w:r>
                              <w:r w:rsidRPr="001B2704">
                                <w:rPr>
                                  <w:sz w:val="16"/>
                                  <w:szCs w:val="16"/>
                                </w:rPr>
                                <w:t xml:space="preserve">-parent dyads from teams included in </w:t>
                              </w:r>
                              <w:r>
                                <w:rPr>
                                  <w:sz w:val="16"/>
                                  <w:szCs w:val="16"/>
                                </w:rPr>
                                <w:t>stratum</w:t>
                              </w:r>
                              <w:r w:rsidRPr="001B2704">
                                <w:rPr>
                                  <w:sz w:val="16"/>
                                  <w:szCs w:val="16"/>
                                </w:rPr>
                                <w:t xml:space="preserve"> 2 </w:t>
                              </w:r>
                              <w:r>
                                <w:rPr>
                                  <w:sz w:val="16"/>
                                  <w:szCs w:val="16"/>
                                </w:rPr>
                                <w:t>sample</w:t>
                              </w:r>
                            </w:p>
                            <w:p w:rsidR="00C20592" w:rsidRPr="001B2704" w:rsidRDefault="00C20592" w:rsidP="008A5E75">
                              <w:pPr>
                                <w:jc w:val="center"/>
                                <w:rPr>
                                  <w:sz w:val="16"/>
                                  <w:szCs w:val="16"/>
                                </w:rPr>
                              </w:pPr>
                              <w:r>
                                <w:rPr>
                                  <w:sz w:val="16"/>
                                  <w:szCs w:val="16"/>
                                </w:rPr>
                                <w:t>(180 coaches; 2,700 athlete-parent dyads)</w:t>
                              </w:r>
                            </w:p>
                          </w:txbxContent>
                        </wps:txbx>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wps:wsp>
                        <wps:cNvPr id="37" name="Straight Arrow Connector 37"/>
                        <wps:cNvCnPr>
                          <a:endCxn id="23" idx="0"/>
                        </wps:cNvCnPr>
                        <wps:spPr>
                          <a:xfrm flipH="1">
                            <a:off x="1996059" y="647681"/>
                            <a:ext cx="547116" cy="456737"/>
                          </a:xfrm>
                          <a:prstGeom prst="straightConnector1">
                            <a:avLst/>
                          </a:prstGeom>
                          <a:noFill/>
                          <a:ln w="9525" cap="flat" cmpd="sng" algn="ctr">
                            <a:solidFill>
                              <a:srgbClr val="4F81BD">
                                <a:shade val="95000"/>
                                <a:satMod val="105000"/>
                              </a:srgbClr>
                            </a:solidFill>
                            <a:prstDash val="solid"/>
                            <a:tailEnd type="arrow"/>
                          </a:ln>
                          <a:effectLst/>
                        </wps:spPr>
                        <wps:bodyPr/>
                      </wps:wsp>
                      <wps:wsp>
                        <wps:cNvPr id="40" name="Straight Arrow Connector 40"/>
                        <wps:cNvCnPr>
                          <a:endCxn id="24" idx="0"/>
                        </wps:cNvCnPr>
                        <wps:spPr>
                          <a:xfrm>
                            <a:off x="3482035" y="632971"/>
                            <a:ext cx="413310" cy="471447"/>
                          </a:xfrm>
                          <a:prstGeom prst="straightConnector1">
                            <a:avLst/>
                          </a:prstGeom>
                          <a:noFill/>
                          <a:ln w="9525" cap="flat" cmpd="sng" algn="ctr">
                            <a:solidFill>
                              <a:srgbClr val="4F81BD">
                                <a:shade val="95000"/>
                                <a:satMod val="105000"/>
                              </a:srgbClr>
                            </a:solidFill>
                            <a:prstDash val="solid"/>
                            <a:tailEnd type="arrow"/>
                          </a:ln>
                          <a:effectLst/>
                        </wps:spPr>
                        <wps:bodyPr/>
                      </wps:wsp>
                      <wps:wsp>
                        <wps:cNvPr id="43" name="Straight Arrow Connector 43"/>
                        <wps:cNvCnPr>
                          <a:stCxn id="23" idx="2"/>
                          <a:endCxn id="25" idx="0"/>
                        </wps:cNvCnPr>
                        <wps:spPr>
                          <a:xfrm flipH="1">
                            <a:off x="1803966" y="1631112"/>
                            <a:ext cx="192093" cy="473913"/>
                          </a:xfrm>
                          <a:prstGeom prst="straightConnector1">
                            <a:avLst/>
                          </a:prstGeom>
                          <a:noFill/>
                          <a:ln w="9525" cap="flat" cmpd="sng" algn="ctr">
                            <a:solidFill>
                              <a:srgbClr val="4F81BD">
                                <a:shade val="95000"/>
                                <a:satMod val="105000"/>
                              </a:srgbClr>
                            </a:solidFill>
                            <a:prstDash val="solid"/>
                            <a:tailEnd type="arrow"/>
                          </a:ln>
                          <a:effectLst/>
                        </wps:spPr>
                        <wps:bodyPr/>
                      </wps:wsp>
                      <wps:wsp>
                        <wps:cNvPr id="46" name="Straight Arrow Connector 46"/>
                        <wps:cNvCnPr>
                          <a:endCxn id="26" idx="0"/>
                        </wps:cNvCnPr>
                        <wps:spPr>
                          <a:xfrm>
                            <a:off x="3895347" y="1631096"/>
                            <a:ext cx="126947" cy="483455"/>
                          </a:xfrm>
                          <a:prstGeom prst="straightConnector1">
                            <a:avLst/>
                          </a:prstGeom>
                          <a:noFill/>
                          <a:ln w="9525" cap="flat" cmpd="sng" algn="ctr">
                            <a:solidFill>
                              <a:srgbClr val="4F81BD">
                                <a:shade val="95000"/>
                                <a:satMod val="105000"/>
                              </a:srgbClr>
                            </a:solidFill>
                            <a:prstDash val="solid"/>
                            <a:tailEnd type="arrow"/>
                          </a:ln>
                          <a:effectLst/>
                        </wps:spPr>
                        <wps:bodyPr/>
                      </wps:wsp>
                      <wps:wsp>
                        <wps:cNvPr id="52" name="Straight Arrow Connector 52"/>
                        <wps:cNvCnPr>
                          <a:stCxn id="25" idx="2"/>
                        </wps:cNvCnPr>
                        <wps:spPr>
                          <a:xfrm>
                            <a:off x="1803966" y="2743198"/>
                            <a:ext cx="0" cy="467273"/>
                          </a:xfrm>
                          <a:prstGeom prst="straightConnector1">
                            <a:avLst/>
                          </a:prstGeom>
                          <a:noFill/>
                          <a:ln w="9525" cap="flat" cmpd="sng" algn="ctr">
                            <a:solidFill>
                              <a:srgbClr val="4F81BD">
                                <a:shade val="95000"/>
                                <a:satMod val="105000"/>
                              </a:srgbClr>
                            </a:solidFill>
                            <a:prstDash val="solid"/>
                            <a:tailEnd type="arrow"/>
                          </a:ln>
                          <a:effectLst/>
                        </wps:spPr>
                        <wps:bodyPr/>
                      </wps:wsp>
                      <wps:wsp>
                        <wps:cNvPr id="53" name="Straight Arrow Connector 53"/>
                        <wps:cNvCnPr>
                          <a:stCxn id="26" idx="2"/>
                          <a:endCxn id="34" idx="0"/>
                        </wps:cNvCnPr>
                        <wps:spPr>
                          <a:xfrm>
                            <a:off x="4022294" y="2752724"/>
                            <a:ext cx="11544" cy="467268"/>
                          </a:xfrm>
                          <a:prstGeom prst="straightConnector1">
                            <a:avLst/>
                          </a:prstGeom>
                          <a:noFill/>
                          <a:ln w="9525" cap="flat" cmpd="sng" algn="ctr">
                            <a:solidFill>
                              <a:srgbClr val="4F81BD">
                                <a:shade val="95000"/>
                                <a:satMod val="105000"/>
                              </a:srgbClr>
                            </a:solidFill>
                            <a:prstDash val="solid"/>
                            <a:tailEnd type="arrow"/>
                          </a:ln>
                          <a:effectLst/>
                        </wps:spPr>
                        <wps:bodyPr/>
                      </wps:wsp>
                    </wpc:wpc>
                  </a:graphicData>
                </a:graphic>
              </wp:inline>
            </w:drawing>
          </mc:Choice>
          <mc:Fallback>
            <w:pict>
              <v:group w14:anchorId="462488D6" id="Canvas 54" o:spid="_x0000_s1026" editas="canvas" style="width:6in;height:381pt;mso-position-horizontal-relative:char;mso-position-vertical-relative:line" coordsize="54864,48387"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D70MZH9gUAAPAoAAAOAAAAZHJzL2Uyb0RvYy54bWzsWltv2zYYfR+w/yDofbVIUTejTpElyzag&#10;a4ulQ59pSbYFyKJGMrGzX79DUlKcxK7ddiiyQHlwSIni9Zzvytdvtuvauy2lqkQz88mrwPfKJhdF&#10;1Sxn/l8fr35KfU9p3hS8Fk058+9K5b85+/GH15t2WlKxEnVRSg+dNGq6aWf+Sut2OpmofFWuuXol&#10;2rLBy4WQa65RlctJIfkGva/rCQ2CeLIRsmilyEul8PTSvfTPbP+LRZnr94uFKrVXz3zMTdtfaX/n&#10;5ndy9ppPl5K3qyrvpsG/YhZrXjUYdOjqkmvu3cjqSVfrKpdCiYV+lYv1RCwWVV7aNWA1JHi0mgve&#10;3HJlF5Njd/oJovQf9jtfYg/Q5XSDwyhtGUeh2uFQ1LcNdr3ibWnXoKb5u9sP0quKmU+J7zV8DUS8&#10;v+W1h2o3Mppctx9kV1Momm3dLuTa/MeGeVt8zZIsjULfuwPmQhInzB1kudVejvckCChJqe/laJBQ&#10;RoPINJjcd9RKpX8txdozhZlf1nXVKjNNPuW3b5V2rftW5rESdVVcVXVtK3fqopYepj7zgcZCbHyv&#10;5krj4cy/sn/dgA8+qxtvg9lHLAAWcw68L2quUVy32BPVLH2P10sQKdfSzuXB10ou58OoV0kWs3jf&#10;IGbSl1yt3OxsD12zujFzLy0tujVuWjV1m2xKejvfdjs/F8UdzkoKRxnV5lcVOn6LRX7gEhzBCsB7&#10;/R4/i1pgWaIr+d5KyH/2PTftASa89b0NOIcl/33DZYm9+70BzDLCmCGprbAooajI3Tfz3TfNzfpC&#10;YP+BJMzOFk17XffFhRTrTxAP52ZUvOJNjrHd5naVC+1kAQRMXp6f22YgZsv12+ba0IzYYzBb+nH7&#10;icu2w4sG0t6JHtpPMOPams1uxPmNFovKAspssdtXYNFUQDPDve/BN5DF8e1PyETeLOvSo6HBhRn+&#10;JNKRKGBZhH00pCMBYyQ13wNQHeuylFKSONJFNI4zy8rDpJOYyci4+dYKxEEAjsR7WcRje4hniXEy&#10;8UJGw4ign4PEY2EcQwwabRcRGsQj8U5Sdc4S6YXgSLyXRbxoD/GsGXgy8Qi4lIBMhniUBFFA7ff3&#10;Go+AdyyAajXMi8OUJFaljirvmJFpmTeYH6cyb7QdjU3+/W3HeA+TrOtxMpPCkJEsdbYjJYRFkbV3&#10;HjApiGlnPI5Msr7q6TpssCdOZdI+72z02qyH95y8tnCIktx7bXj2JV5bmsShiTZAQYWUJhEctAdO&#10;G0nTyHp1RoURBE2iqI8q9EGXPgrS+b6j2+YCJVaHDQbFyLwXZT2Ge9w2PPsS5oWwHaMEutNSj2RZ&#10;Rh9RD/GuiGIgR70sCBIbURnNx5PMx8ECGan3sqgHK9CFKq+15NVypb1zKcXGuxBNg5ChkF5olVhn&#10;fV40LkdQNsXFtnE+PVyyqkAiwCZ4bKgVIU7X0Hy1m1bwFgj9/9ZHersEA9gaB1FmuRuzJE4fmasR&#10;SwgBtQ1zWRQnbkKHiau6lQxLcHHlA6mGRpg8g1XTLmOQRfA8vzFhwK5S8vOlyyqseFG69ABUP6wD&#10;O5Ti+g9RuMfG2XXPsaYu72BtUptO6LMgBzINfKp5Vf/SFJ6+a5Hh4eb0zBjo66hN68hsGpuD+n4B&#10;cpN4OII6NMG8PoM6iPJTUWeszA5rIUtpEOJ8gaU4pFnyCGuMhCHB7CzWEqRILPhHrBUOtv9HrA3J&#10;mIMSjg3BkUFwgYj6iYDrTYod2QcknYrC/bIvDcIsdnYLiUOCKJjb6T7PQzIaZF3QiyVhRo4EvUbh&#10;9+yF3xDhOQzIwdzaAeSuykUXp8JuV/ilWRRCohnhZ8AWZHacncAQRR6xiwuxNETkqNvMA97pCLbn&#10;DrYI9zKOaFo0eappd6RfL+Jss8+bdztYIzuCjSYsRETSDHOPtV7Jxgk9FsgfYfbsYXZcyeIG0Wdh&#10;1ou0Xv/dK1kTHvgKaccCSimuRRhph1gcxdWkhwgkJGJdQIABhfGReMCIwm9AIeRGbm7VWb+kuwJo&#10;7u3t1q0bcn9R8exfAAAA//8DAFBLAwQUAAYACAAAACEAt6YWmtoAAAAFAQAADwAAAGRycy9kb3du&#10;cmV2LnhtbEyPwU7DMAyG70i8Q2QkLmhLmaCbStMJIeDAjY0D3LLEa6slTpWkW/f2GC5wsfTrtz5/&#10;rteTd+KIMfWBFNzOCxBIJtieWgUf25fZCkTKmqx2gVDBGROsm8uLWlc2nOgdj5vcCoZQqrSCLueh&#10;kjKZDr1O8zAgcbcP0evMMbbSRn1iuHdyURSl9LonvtDpAZ86NIfN6BUsv86vb58u5sO9udk/jyFt&#10;0Rmlrq+mxwcQGaf8tww/+qwODTvtwkg2CaeAH8m/k7tVecdxx+ByUYBsavnfvvkGAAD//wMAUEsB&#10;Ai0AFAAGAAgAAAAhALaDOJL+AAAA4QEAABMAAAAAAAAAAAAAAAAAAAAAAFtDb250ZW50X1R5cGVz&#10;XS54bWxQSwECLQAUAAYACAAAACEAOP0h/9YAAACUAQAACwAAAAAAAAAAAAAAAAAvAQAAX3JlbHMv&#10;LnJlbHNQSwECLQAUAAYACAAAACEA+9DGR/YFAADwKAAADgAAAAAAAAAAAAAAAAAuAgAAZHJzL2Uy&#10;b0RvYy54bWxQSwECLQAUAAYACAAAACEAt6YWmtoAAAAFAQAADwAAAAAAAAAAAAAAAABQCAAAZHJz&#10;L2Rvd25yZXYueG1sUEsFBgAAAAAEAAQA8wAAAFcJAAAAAA==&#10;">
                <v:shapetype id="_x0000_t75" coordsize="21600,21600" o:spt="75" o:preferrelative="t" path="m@4@5l@4@11@9@11@9@5xe" filled="f" stroked="f">
                  <v:stroke joinstyle="miter"/>
                  <v:formulas>
                    <v:f eqn="if lineDrawn pixelLineWidth 0"/>
                    <v:f eqn="sum @0 1 0"/>
                    <v:f eqn="sum 0 0 @1"/>
                    <v:f eqn="prod @2 1 2"/>
                    <v:f eqn="prod @3 21600 pixelWidth"/>
                    <v:f eqn="prod @3 21600 pixelHeight"/>
                    <v:f eqn="sum @0 0 1"/>
                    <v:f eqn="prod @6 1 2"/>
                    <v:f eqn="prod @7 21600 pixelWidth"/>
                    <v:f eqn="sum @8 21600 0"/>
                    <v:f eqn="prod @7 21600 pixelHeight"/>
                    <v:f eqn="sum @10 21600 0"/>
                  </v:formulas>
                  <v:path o:extrusionok="f" gradientshapeok="t" o:connecttype="rect"/>
                  <o:lock v:ext="edit" aspectratio="t"/>
                </v:shapetype>
                <v:shape id="_x0000_s1027" type="#_x0000_t75" style="position:absolute;width:54864;height:48387;visibility:visible;mso-wrap-style:square">
                  <v:fill o:detectmouseclick="t"/>
                  <v:path o:connecttype="none"/>
                </v:shape>
                <v:oval id="Oval 21" o:spid="_x0000_s1028" style="position:absolute;left:24798;top:1316;width:10022;height:7242;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V/8CIL0A&#10;AADbAAAADwAAAGRycy9kb3ducmV2LnhtbESPzQrCMBCE74LvEFbwIppWUWw1igiCV3/wvDRrW2w2&#10;pYm2vr0RBI/DzHzDrLedqcSLGldaVhBPIhDEmdUl5wqul8N4CcJ5ZI2VZVLwJgfbTb+3xlTblk/0&#10;OvtcBAi7FBUU3teplC4ryKCb2Jo4eHfbGPRBNrnUDbYBbio5jaKFNFhyWCiwpn1B2eP8NAra24z8&#10;O54n9ciNLuQWR0oSq9Rw0O1WIDx1/h/+tY9awTSG75fwA+TmAwAA//8DAFBLAQItABQABgAIAAAA&#10;IQDw94q7/QAAAOIBAAATAAAAAAAAAAAAAAAAAAAAAABbQ29udGVudF9UeXBlc10ueG1sUEsBAi0A&#10;FAAGAAgAAAAhADHdX2HSAAAAjwEAAAsAAAAAAAAAAAAAAAAALgEAAF9yZWxzLy5yZWxzUEsBAi0A&#10;FAAGAAgAAAAhADMvBZ5BAAAAOQAAABAAAAAAAAAAAAAAAAAAKQIAAGRycy9zaGFwZXhtbC54bWxQ&#10;SwECLQAUAAYACAAAACEAV/8CIL0AAADbAAAADwAAAAAAAAAAAAAAAACYAgAAZHJzL2Rvd25yZXYu&#10;eG1sUEsFBgAAAAAEAAQA9QAAAIIDAAAAAA==&#10;" fillcolor="window" strokecolor="#f79646" strokeweight="2pt">
                  <v:textbox>
                    <w:txbxContent>
                      <w:p w:rsidR="00C20592" w:rsidRDefault="00C20592" w:rsidP="00DF3B9F">
                        <w:pPr>
                          <w:jc w:val="center"/>
                        </w:pPr>
                        <w:r w:rsidRPr="001B2704">
                          <w:rPr>
                            <w:sz w:val="16"/>
                            <w:szCs w:val="16"/>
                          </w:rPr>
                          <w:t>USYSA Soccer</w:t>
                        </w:r>
                        <w:r>
                          <w:t xml:space="preserve"> </w:t>
                        </w:r>
                        <w:r w:rsidRPr="001B2704">
                          <w:rPr>
                            <w:sz w:val="16"/>
                            <w:szCs w:val="16"/>
                          </w:rPr>
                          <w:t>teams</w:t>
                        </w:r>
                      </w:p>
                    </w:txbxContent>
                  </v:textbox>
                </v:oval>
                <v:rect id="Rectangle 23" o:spid="_x0000_s1029" style="position:absolute;left:15049;top:11044;width:9822;height:5267;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MULH3cMA&#10;AADbAAAADwAAAGRycy9kb3ducmV2LnhtbESPQWsCMRSE74L/ITyhN81qQerWKKIIXlpw9dDeHptn&#10;dmnysmyy6/bfN4LQ4zAz3zDr7eCs6KkNtWcF81kGgrj0umaj4Ho5Tt9AhIis0XomBb8UYLsZj9aY&#10;a3/nM/VFNCJBOOSooIqxyaUMZUUOw8w3xMm7+dZhTLI1Urd4T3Bn5SLLltJhzWmhwob2FZU/RecU&#10;HD7Mqv+y12j5NnTSfHdFsfpU6mUy7N5BRBrif/jZPmkFi1d4fEk/QG7+AAAA//8DAFBLAQItABQA&#10;BgAIAAAAIQDw94q7/QAAAOIBAAATAAAAAAAAAAAAAAAAAAAAAABbQ29udGVudF9UeXBlc10ueG1s&#10;UEsBAi0AFAAGAAgAAAAhADHdX2HSAAAAjwEAAAsAAAAAAAAAAAAAAAAALgEAAF9yZWxzLy5yZWxz&#10;UEsBAi0AFAAGAAgAAAAhADMvBZ5BAAAAOQAAABAAAAAAAAAAAAAAAAAAKQIAAGRycy9zaGFwZXht&#10;bC54bWxQSwECLQAUAAYACAAAACEAMULH3cMAAADbAAAADwAAAAAAAAAAAAAAAACYAgAAZHJzL2Rv&#10;d25yZXYueG1sUEsFBgAAAAAEAAQA9QAAAIgDAAAAAA==&#10;" fillcolor="window" strokecolor="#f79646" strokeweight="2pt">
                  <v:textbox>
                    <w:txbxContent>
                      <w:p w:rsidR="00C20592" w:rsidRPr="001B2704" w:rsidRDefault="00C20592" w:rsidP="008A5E75">
                        <w:pPr>
                          <w:jc w:val="center"/>
                          <w:rPr>
                            <w:sz w:val="16"/>
                            <w:szCs w:val="16"/>
                          </w:rPr>
                        </w:pPr>
                        <w:r>
                          <w:rPr>
                            <w:sz w:val="16"/>
                            <w:szCs w:val="16"/>
                          </w:rPr>
                          <w:t>Teams playing in stratum 1 States</w:t>
                        </w:r>
                      </w:p>
                    </w:txbxContent>
                  </v:textbox>
                </v:rect>
                <v:rect id="Rectangle 24" o:spid="_x0000_s1030" style="position:absolute;left:34235;top:11044;width:9436;height:5120;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vqtfqcMA&#10;AADbAAAADwAAAGRycy9kb3ducmV2LnhtbESPQWsCMRSE74L/ITyhN80qRerWKKIIXlpw9dDeHptn&#10;dmnysmyy6/bfN4LQ4zAz3zDr7eCs6KkNtWcF81kGgrj0umaj4Ho5Tt9AhIis0XomBb8UYLsZj9aY&#10;a3/nM/VFNCJBOOSooIqxyaUMZUUOw8w3xMm7+dZhTLI1Urd4T3Bn5SLLltJhzWmhwob2FZU/RecU&#10;HD7Mqv+y12j5NnTSfHdFsfpU6mUy7N5BRBrif/jZPmkFi1d4fEk/QG7+AAAA//8DAFBLAQItABQA&#10;BgAIAAAAIQDw94q7/QAAAOIBAAATAAAAAAAAAAAAAAAAAAAAAABbQ29udGVudF9UeXBlc10ueG1s&#10;UEsBAi0AFAAGAAgAAAAhADHdX2HSAAAAjwEAAAsAAAAAAAAAAAAAAAAALgEAAF9yZWxzLy5yZWxz&#10;UEsBAi0AFAAGAAgAAAAhADMvBZ5BAAAAOQAAABAAAAAAAAAAAAAAAAAAKQIAAGRycy9zaGFwZXht&#10;bC54bWxQSwECLQAUAAYACAAAACEAvqtfqcMAAADbAAAADwAAAAAAAAAAAAAAAACYAgAAZHJzL2Rv&#10;d25yZXYueG1sUEsFBgAAAAAEAAQA9QAAAIgDAAAAAA==&#10;" fillcolor="window" strokecolor="#f79646" strokeweight="2pt">
                  <v:textbox>
                    <w:txbxContent>
                      <w:p w:rsidR="00C20592" w:rsidRPr="001B2704" w:rsidRDefault="00C20592" w:rsidP="00DF3B9F">
                        <w:pPr>
                          <w:jc w:val="center"/>
                          <w:rPr>
                            <w:sz w:val="16"/>
                            <w:szCs w:val="16"/>
                          </w:rPr>
                        </w:pPr>
                        <w:r w:rsidRPr="001B2704">
                          <w:rPr>
                            <w:sz w:val="16"/>
                            <w:szCs w:val="16"/>
                          </w:rPr>
                          <w:t xml:space="preserve">Teams playing in </w:t>
                        </w:r>
                        <w:r>
                          <w:rPr>
                            <w:sz w:val="16"/>
                            <w:szCs w:val="16"/>
                          </w:rPr>
                          <w:t xml:space="preserve">stratum 2 </w:t>
                        </w:r>
                        <w:r w:rsidRPr="001B2704">
                          <w:rPr>
                            <w:sz w:val="16"/>
                            <w:szCs w:val="16"/>
                          </w:rPr>
                          <w:t>States</w:t>
                        </w:r>
                      </w:p>
                    </w:txbxContent>
                  </v:textbox>
                </v:rect>
                <v:rect id="Rectangle 25" o:spid="_x0000_s1031" style="position:absolute;left:11207;top:21050;width:13664;height:6381;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0ef6MsMA&#10;AADbAAAADwAAAGRycy9kb3ducmV2LnhtbESPQWsCMRSE74L/ITyhN80qVOrWKKIIXlpw9dDeHptn&#10;dmnysmyy6/bfN4LQ4zAz3zDr7eCs6KkNtWcF81kGgrj0umaj4Ho5Tt9AhIis0XomBb8UYLsZj9aY&#10;a3/nM/VFNCJBOOSooIqxyaUMZUUOw8w3xMm7+dZhTLI1Urd4T3Bn5SLLltJhzWmhwob2FZU/RecU&#10;HD7Mqv+y12j5NnTSfHdFsfpU6mUy7N5BRBrif/jZPmkFi1d4fEk/QG7+AAAA//8DAFBLAQItABQA&#10;BgAIAAAAIQDw94q7/QAAAOIBAAATAAAAAAAAAAAAAAAAAAAAAABbQ29udGVudF9UeXBlc10ueG1s&#10;UEsBAi0AFAAGAAgAAAAhADHdX2HSAAAAjwEAAAsAAAAAAAAAAAAAAAAALgEAAF9yZWxzLy5yZWxz&#10;UEsBAi0AFAAGAAgAAAAhADMvBZ5BAAAAOQAAABAAAAAAAAAAAAAAAAAAKQIAAGRycy9zaGFwZXht&#10;bC54bWxQSwECLQAUAAYACAAAACEA0ef6MsMAAADbAAAADwAAAAAAAAAAAAAAAACYAgAAZHJzL2Rv&#10;d25yZXYueG1sUEsFBgAAAAAEAAQA9QAAAIgDAAAAAA==&#10;" fillcolor="window" strokecolor="#f79646" strokeweight="2pt">
                  <v:textbox>
                    <w:txbxContent>
                      <w:p w:rsidR="00C20592" w:rsidRDefault="00C20592" w:rsidP="001C3F5E">
                        <w:pPr>
                          <w:pStyle w:val="NormalWeb"/>
                          <w:spacing w:before="0" w:beforeAutospacing="0" w:after="0" w:afterAutospacing="0" w:line="276" w:lineRule="auto"/>
                          <w:jc w:val="center"/>
                          <w:rPr>
                            <w:rFonts w:asciiTheme="minorHAnsi" w:hAnsiTheme="minorHAnsi"/>
                            <w:sz w:val="16"/>
                            <w:szCs w:val="16"/>
                          </w:rPr>
                        </w:pPr>
                        <w:r w:rsidRPr="0034555D">
                          <w:rPr>
                            <w:rFonts w:asciiTheme="minorHAnsi" w:hAnsiTheme="minorHAnsi"/>
                            <w:sz w:val="16"/>
                            <w:szCs w:val="16"/>
                          </w:rPr>
                          <w:t xml:space="preserve">Random selection of teams from </w:t>
                        </w:r>
                        <w:r>
                          <w:rPr>
                            <w:rFonts w:asciiTheme="minorHAnsi" w:hAnsiTheme="minorHAnsi"/>
                            <w:sz w:val="16"/>
                            <w:szCs w:val="16"/>
                          </w:rPr>
                          <w:t>States in stratum</w:t>
                        </w:r>
                        <w:r w:rsidRPr="0034555D">
                          <w:rPr>
                            <w:rFonts w:asciiTheme="minorHAnsi" w:hAnsiTheme="minorHAnsi"/>
                            <w:sz w:val="16"/>
                            <w:szCs w:val="16"/>
                          </w:rPr>
                          <w:t xml:space="preserve"> 1</w:t>
                        </w:r>
                      </w:p>
                      <w:p w:rsidR="00C20592" w:rsidRPr="001C3F5E" w:rsidRDefault="00C20592" w:rsidP="001C3F5E">
                        <w:pPr>
                          <w:pStyle w:val="NormalWeb"/>
                          <w:spacing w:before="0" w:beforeAutospacing="0" w:after="0" w:afterAutospacing="0" w:line="276" w:lineRule="auto"/>
                          <w:jc w:val="center"/>
                          <w:rPr>
                            <w:rFonts w:asciiTheme="minorHAnsi" w:hAnsiTheme="minorHAnsi"/>
                            <w:sz w:val="16"/>
                            <w:szCs w:val="16"/>
                          </w:rPr>
                        </w:pPr>
                        <w:r w:rsidRPr="001C3F5E">
                          <w:rPr>
                            <w:rFonts w:asciiTheme="minorHAnsi" w:hAnsiTheme="minorHAnsi"/>
                            <w:sz w:val="16"/>
                            <w:szCs w:val="16"/>
                          </w:rPr>
                          <w:t>(180 teams)</w:t>
                        </w:r>
                      </w:p>
                    </w:txbxContent>
                  </v:textbox>
                </v:rect>
                <v:rect id="Rectangle 26" o:spid="_x0000_s1032" style="position:absolute;left:33419;top:21145;width:13607;height:6382;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ITVkRcMA&#10;AADbAAAADwAAAGRycy9kb3ducmV2LnhtbESPwWrDMBBE74H+g9hCboncHELjRg6hpdBLA3V9SG+L&#10;tZZNpJWxZMf5+6hQ6HGYmTfM/jA7KyYaQudZwdM6A0Fce92xUVB9v6+eQYSIrNF6JgU3CnAoHhZ7&#10;zLW/8hdNZTQiQTjkqKCNsc+lDHVLDsPa98TJa/zgMCY5GKkHvCa4s3KTZVvpsOO00GJPry3Vl3J0&#10;Ct4+zW462ypabuZRmp+xLHcnpZaP8/EFRKQ5/of/2h9awWYLv1/SD5DFHQAA//8DAFBLAQItABQA&#10;BgAIAAAAIQDw94q7/QAAAOIBAAATAAAAAAAAAAAAAAAAAAAAAABbQ29udGVudF9UeXBlc10ueG1s&#10;UEsBAi0AFAAGAAgAAAAhADHdX2HSAAAAjwEAAAsAAAAAAAAAAAAAAAAALgEAAF9yZWxzLy5yZWxz&#10;UEsBAi0AFAAGAAgAAAAhADMvBZ5BAAAAOQAAABAAAAAAAAAAAAAAAAAAKQIAAGRycy9zaGFwZXht&#10;bC54bWxQSwECLQAUAAYACAAAACEAITVkRcMAAADbAAAADwAAAAAAAAAAAAAAAACYAgAAZHJzL2Rv&#10;d25yZXYueG1sUEsFBgAAAAAEAAQA9QAAAIgDAAAAAA==&#10;" fillcolor="window" strokecolor="#f79646" strokeweight="2pt">
                  <v:textbox>
                    <w:txbxContent>
                      <w:p w:rsidR="00C20592" w:rsidRDefault="00C20592" w:rsidP="008A5E75">
                        <w:pPr>
                          <w:pStyle w:val="NormalWeb"/>
                          <w:spacing w:before="0" w:beforeAutospacing="0" w:after="0" w:afterAutospacing="0" w:line="276" w:lineRule="auto"/>
                          <w:jc w:val="center"/>
                          <w:rPr>
                            <w:sz w:val="16"/>
                            <w:szCs w:val="16"/>
                          </w:rPr>
                        </w:pPr>
                        <w:r w:rsidRPr="001B2704">
                          <w:rPr>
                            <w:sz w:val="16"/>
                            <w:szCs w:val="16"/>
                          </w:rPr>
                          <w:t xml:space="preserve">Random selection of teams from </w:t>
                        </w:r>
                        <w:r>
                          <w:rPr>
                            <w:sz w:val="16"/>
                            <w:szCs w:val="16"/>
                          </w:rPr>
                          <w:t>States in stratum</w:t>
                        </w:r>
                        <w:r w:rsidRPr="001B2704">
                          <w:rPr>
                            <w:sz w:val="16"/>
                            <w:szCs w:val="16"/>
                          </w:rPr>
                          <w:t xml:space="preserve"> 2</w:t>
                        </w:r>
                      </w:p>
                      <w:p w:rsidR="00C20592" w:rsidRPr="002400E3" w:rsidRDefault="00C20592" w:rsidP="001C3F5E">
                        <w:pPr>
                          <w:pStyle w:val="NormalWeb"/>
                          <w:spacing w:before="0" w:beforeAutospacing="0" w:after="0" w:afterAutospacing="0" w:line="276" w:lineRule="auto"/>
                          <w:jc w:val="center"/>
                          <w:rPr>
                            <w:sz w:val="16"/>
                            <w:szCs w:val="16"/>
                          </w:rPr>
                        </w:pPr>
                        <w:r w:rsidRPr="00774B94">
                          <w:rPr>
                            <w:rFonts w:asciiTheme="minorHAnsi" w:hAnsiTheme="minorHAnsi"/>
                            <w:sz w:val="16"/>
                            <w:szCs w:val="16"/>
                          </w:rPr>
                          <w:t>(180 teams)</w:t>
                        </w:r>
                      </w:p>
                    </w:txbxContent>
                  </v:textbox>
                </v:rect>
                <v:rect id="Rectangle 31" o:spid="_x0000_s1033" style="position:absolute;left:8763;top:32275;width:18859;height:11825;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KwVq7MMA&#10;AADbAAAADwAAAGRycy9kb3ducmV2LnhtbESPQWsCMRSE7wX/Q3iCt5pVQepqFFEKvbTQ1YPeHptn&#10;djF5WTbZdfvvG6HQ4zAz3zCb3eCs6KkNtWcFs2kGgrj0umaj4Hx6f30DESKyRuuZFPxQgN129LLB&#10;XPsHf1NfRCMShEOOCqoYm1zKUFbkMEx9Q5y8m28dxiRbI3WLjwR3Vs6zbCkd1pwWKmzoUFF5Lzqn&#10;4PhpVv3FnqPl29BJc+2KYvWl1GQ87NcgIg3xP/zX/tAKFjN4fkk/QG5/AQAA//8DAFBLAQItABQA&#10;BgAIAAAAIQDw94q7/QAAAOIBAAATAAAAAAAAAAAAAAAAAAAAAABbQ29udGVudF9UeXBlc10ueG1s&#10;UEsBAi0AFAAGAAgAAAAhADHdX2HSAAAAjwEAAAsAAAAAAAAAAAAAAAAALgEAAF9yZWxzLy5yZWxz&#10;UEsBAi0AFAAGAAgAAAAhADMvBZ5BAAAAOQAAABAAAAAAAAAAAAAAAAAAKQIAAGRycy9zaGFwZXht&#10;bC54bWxQSwECLQAUAAYACAAAACEAKwVq7MMAAADbAAAADwAAAAAAAAAAAAAAAACYAgAAZHJzL2Rv&#10;d25yZXYueG1sUEsFBgAAAAAEAAQA9QAAAIgDAAAAAA==&#10;" fillcolor="window" strokecolor="#f79646" strokeweight="2pt">
                  <v:textbox>
                    <w:txbxContent>
                      <w:p w:rsidR="00C20592" w:rsidRDefault="00C20592" w:rsidP="00DF3B9F">
                        <w:pPr>
                          <w:jc w:val="center"/>
                          <w:rPr>
                            <w:sz w:val="16"/>
                            <w:szCs w:val="16"/>
                          </w:rPr>
                        </w:pPr>
                        <w:r w:rsidRPr="001B2704">
                          <w:rPr>
                            <w:sz w:val="16"/>
                            <w:szCs w:val="16"/>
                          </w:rPr>
                          <w:t xml:space="preserve">Selection of </w:t>
                        </w:r>
                        <w:r>
                          <w:rPr>
                            <w:sz w:val="16"/>
                            <w:szCs w:val="16"/>
                          </w:rPr>
                          <w:t>c</w:t>
                        </w:r>
                        <w:r w:rsidRPr="001B2704">
                          <w:rPr>
                            <w:sz w:val="16"/>
                            <w:szCs w:val="16"/>
                          </w:rPr>
                          <w:t xml:space="preserve">oaches and </w:t>
                        </w:r>
                        <w:r>
                          <w:rPr>
                            <w:sz w:val="16"/>
                            <w:szCs w:val="16"/>
                          </w:rPr>
                          <w:t>athlete</w:t>
                        </w:r>
                        <w:r w:rsidRPr="001B2704">
                          <w:rPr>
                            <w:sz w:val="16"/>
                            <w:szCs w:val="16"/>
                          </w:rPr>
                          <w:t>-parent dyads</w:t>
                        </w:r>
                        <w:r w:rsidRPr="001E73B6">
                          <w:rPr>
                            <w:sz w:val="16"/>
                            <w:szCs w:val="16"/>
                          </w:rPr>
                          <w:t xml:space="preserve"> from </w:t>
                        </w:r>
                        <w:r w:rsidRPr="001B2704">
                          <w:rPr>
                            <w:sz w:val="16"/>
                            <w:szCs w:val="16"/>
                          </w:rPr>
                          <w:t>team</w:t>
                        </w:r>
                        <w:r>
                          <w:rPr>
                            <w:sz w:val="16"/>
                            <w:szCs w:val="16"/>
                          </w:rPr>
                          <w:t>s</w:t>
                        </w:r>
                        <w:r w:rsidRPr="001B2704">
                          <w:rPr>
                            <w:sz w:val="16"/>
                            <w:szCs w:val="16"/>
                          </w:rPr>
                          <w:t xml:space="preserve"> included in </w:t>
                        </w:r>
                        <w:r>
                          <w:rPr>
                            <w:sz w:val="16"/>
                            <w:szCs w:val="16"/>
                          </w:rPr>
                          <w:t>stratum</w:t>
                        </w:r>
                        <w:r w:rsidRPr="001B2704">
                          <w:rPr>
                            <w:sz w:val="16"/>
                            <w:szCs w:val="16"/>
                          </w:rPr>
                          <w:t xml:space="preserve"> 1 sample</w:t>
                        </w:r>
                      </w:p>
                      <w:p w:rsidR="00C20592" w:rsidRPr="001B2704" w:rsidRDefault="00C20592" w:rsidP="00DF3B9F">
                        <w:pPr>
                          <w:jc w:val="center"/>
                          <w:rPr>
                            <w:sz w:val="16"/>
                            <w:szCs w:val="16"/>
                          </w:rPr>
                        </w:pPr>
                        <w:r>
                          <w:rPr>
                            <w:sz w:val="16"/>
                            <w:szCs w:val="16"/>
                          </w:rPr>
                          <w:t>(180 coaches; 2,700 athlete-parent dyads)</w:t>
                        </w:r>
                      </w:p>
                    </w:txbxContent>
                  </v:textbox>
                </v:rect>
                <v:rect id="Rectangle 34" o:spid="_x0000_s1034" style="position:absolute;left:30765;top:32199;width:19146;height:11901;visibility:visible;mso-wrap-style:square;v-text-anchor:middle" o:gfxdata="UEsDBBQABgAIAAAAIQDw94q7/QAAAOIBAAATAAAAW0NvbnRlbnRfVHlwZXNdLnhtbJSRzUrEMBDH&#10;74LvEOYqbaoHEWm6B6tHFV0fYEimbdg2CZlYd9/edD8u4goeZ+b/8SOpV9tpFDNFtt4puC4rEOS0&#10;N9b1Cj7WT8UdCE7oDI7ekYIdMayay4t6vQvEIrsdKxhSCvdSsh5oQi59IJcvnY8TpjzGXgbUG+xJ&#10;3lTVrdTeJXKpSEsGNHVLHX6OSTxu8/pAEmlkEA8H4dKlAEMYrcaUSeXszI+W4thQZudew4MNfJUx&#10;QP7asFzOFxx9L/lpojUkXjGmZ5wyhjSRJQ8YKGvKv1MWzIkL33VWU9lGfl98J6hz4cZ/uUjzf7Pb&#10;bHuj+ZQu9z/UfAMAAP//AwBQSwMEFAAGAAgAAAAhADHdX2HSAAAAjwEAAAsAAABfcmVscy8ucmVs&#10;c6SQwWrDMAyG74O9g9G9cdpDGaNOb4VeSwe7CltJTGPLWCZt376mMFhGbzvqF/o+8e/2tzCpmbJ4&#10;jgbWTQuKomXn42Dg63xYfYCSgtHhxJEM3Elg372/7U40YalHMvokqlKiGBhLSZ9aix0poDScKNZN&#10;zzlgqWMedEJ7wYH0pm23Ov9mQLdgqqMzkI9uA+p8T9X8hx28zSzcl8Zy0Nz33r6iasfXeKK5UjAP&#10;VAy4LM8w09zU50C/9q7/6ZURE31X/kL8TKv1x6wXNXYPAAAA//8DAFBLAwQUAAYACAAAACEAMy8F&#10;nkEAAAA5AAAAEAAAAGRycy9zaGFwZXhtbC54bWyysa/IzVEoSy0qzszPs1Uy1DNQUkjNS85PycxL&#10;t1UKDXHTtVBSKC5JzEtJzMnPS7VVqkwtVrK34+UCAAAA//8DAFBLAwQUAAYACAAAACEAO3LJdMQA&#10;AADbAAAADwAAAGRycy9kb3ducmV2LnhtbESPT2sCMRTE74V+h/AKvdWsfyh1NYooQi8Wunqot8fm&#10;mV1MXpZNdt1++6YgeBxm5jfMcj04K3pqQ+1ZwXiUgSAuva7ZKDgd928fIEJE1mg9k4JfCrBePT8t&#10;Mdf+xt/UF9GIBOGQo4IqxiaXMpQVOQwj3xAn7+JbhzHJ1kjd4i3BnZWTLHuXDmtOCxU2tK2ovBad&#10;U7A7mHn/Y0/R8mXopDl3RTH/Uur1ZdgsQEQa4iN8b39qBdMZ/H9JP0Cu/gAAAP//AwBQSwECLQAU&#10;AAYACAAAACEA8PeKu/0AAADiAQAAEwAAAAAAAAAAAAAAAAAAAAAAW0NvbnRlbnRfVHlwZXNdLnht&#10;bFBLAQItABQABgAIAAAAIQAx3V9h0gAAAI8BAAALAAAAAAAAAAAAAAAAAC4BAABfcmVscy8ucmVs&#10;c1BLAQItABQABgAIAAAAIQAzLwWeQQAAADkAAAAQAAAAAAAAAAAAAAAAACkCAABkcnMvc2hhcGV4&#10;bWwueG1sUEsBAi0AFAAGAAgAAAAhADtyyXTEAAAA2wAAAA8AAAAAAAAAAAAAAAAAmAIAAGRycy9k&#10;b3ducmV2LnhtbFBLBQYAAAAABAAEAPUAAACJAwAAAAA=&#10;" fillcolor="window" strokecolor="#f79646" strokeweight="2pt">
                  <v:textbox>
                    <w:txbxContent>
                      <w:p w:rsidR="00C20592" w:rsidRDefault="00C20592" w:rsidP="00DF3B9F">
                        <w:pPr>
                          <w:jc w:val="center"/>
                          <w:rPr>
                            <w:sz w:val="16"/>
                            <w:szCs w:val="16"/>
                          </w:rPr>
                        </w:pPr>
                        <w:r>
                          <w:rPr>
                            <w:sz w:val="16"/>
                            <w:szCs w:val="16"/>
                          </w:rPr>
                          <w:t>Selection of coaches and athlete</w:t>
                        </w:r>
                        <w:r w:rsidRPr="001B2704">
                          <w:rPr>
                            <w:sz w:val="16"/>
                            <w:szCs w:val="16"/>
                          </w:rPr>
                          <w:t xml:space="preserve">-parent dyads from teams included in </w:t>
                        </w:r>
                        <w:r>
                          <w:rPr>
                            <w:sz w:val="16"/>
                            <w:szCs w:val="16"/>
                          </w:rPr>
                          <w:t>stratum</w:t>
                        </w:r>
                        <w:r w:rsidRPr="001B2704">
                          <w:rPr>
                            <w:sz w:val="16"/>
                            <w:szCs w:val="16"/>
                          </w:rPr>
                          <w:t xml:space="preserve"> 2 </w:t>
                        </w:r>
                        <w:r>
                          <w:rPr>
                            <w:sz w:val="16"/>
                            <w:szCs w:val="16"/>
                          </w:rPr>
                          <w:t>sample</w:t>
                        </w:r>
                      </w:p>
                      <w:p w:rsidR="00C20592" w:rsidRPr="001B2704" w:rsidRDefault="00C20592" w:rsidP="008A5E75">
                        <w:pPr>
                          <w:jc w:val="center"/>
                          <w:rPr>
                            <w:sz w:val="16"/>
                            <w:szCs w:val="16"/>
                          </w:rPr>
                        </w:pPr>
                        <w:r>
                          <w:rPr>
                            <w:sz w:val="16"/>
                            <w:szCs w:val="16"/>
                          </w:rPr>
                          <w:t>(180 coaches; 2,700 athlete-parent dyads)</w:t>
                        </w:r>
                      </w:p>
                    </w:txbxContent>
                  </v:textbox>
                </v:rect>
                <v:shapetype id="_x0000_t32" coordsize="21600,21600" o:spt="32" o:oned="t" path="m,l21600,21600e" filled="f">
                  <v:path arrowok="t" fillok="f" o:connecttype="none"/>
                  <o:lock v:ext="edit" shapetype="t"/>
                </v:shapetype>
                <v:shape id="Straight Arrow Connector 37" o:spid="_x0000_s1035" type="#_x0000_t32" style="position:absolute;left:19960;top:6476;width:5471;height:4568;flip:x;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PNGl58QAAADbAAAADwAAAGRycy9kb3ducmV2LnhtbESPzWrDMBCE74W8g9hAbo2cBNrgRgkl&#10;EJxCXbCTB1isrW1qrYwk//Ttq0Khx2FmvmEOp9l0YiTnW8sKNusEBHFldcu1gvvt8rgH4QOyxs4y&#10;KfgmD6fj4uGAqbYTFzSWoRYRwj5FBU0IfSqlrxoy6Ne2J47ep3UGQ5SultrhFOGmk9skeZIGW44L&#10;DfZ0bqj6KgejoHr3Hy7Ps7fzptgWGd/KbhhbpVbL+fUFRKA5/If/2letYPcMv1/iD5DHHwAAAP//&#10;AwBQSwECLQAUAAYACAAAACEA/iXrpQABAADqAQAAEwAAAAAAAAAAAAAAAAAAAAAAW0NvbnRlbnRf&#10;VHlwZXNdLnhtbFBLAQItABQABgAIAAAAIQCWBTNY1AAAAJcBAAALAAAAAAAAAAAAAAAAADEBAABf&#10;cmVscy8ucmVsc1BLAQItABQABgAIAAAAIQAzLwWeQQAAADkAAAAUAAAAAAAAAAAAAAAAAC4CAABk&#10;cnMvY29ubmVjdG9yeG1sLnhtbFBLAQItABQABgAIAAAAIQA80aXnxAAAANsAAAAPAAAAAAAAAAAA&#10;AAAAAKECAABkcnMvZG93bnJldi54bWxQSwUGAAAAAAQABAD5AAAAkgMAAAAA&#10;" strokecolor="#4a7ebb">
                  <v:stroke endarrow="open"/>
                </v:shape>
                <v:shape id="Straight Arrow Connector 40" o:spid="_x0000_s1036" type="#_x0000_t32" style="position:absolute;left:34820;top:6329;width:4133;height:4715;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7oKJ4MMAAADbAAAADwAAAGRycy9kb3ducmV2LnhtbERPTWvCQBC9F/oflin0pptKkJC6SisK&#10;uVRIVOhxzI5JSHY2zW5N2l/fPQg9Pt73ajOZTtxocI1lBS/zCARxaXXDlYLTcT9LQDiPrLGzTAp+&#10;yMFm/fiwwlTbkXO6Fb4SIYRdigpq7/tUSlfWZNDNbU8cuKsdDPoAh0rqAccQbjq5iKKlNNhwaKix&#10;p21NZVt8GwXb7CPL3vdJe7icP9ud+Y2/znms1PPT9PYKwtPk/8V3d6YVxGF9+BJ+gFz/AQAA//8D&#10;AFBLAQItABQABgAIAAAAIQD+JeulAAEAAOoBAAATAAAAAAAAAAAAAAAAAAAAAABbQ29udGVudF9U&#10;eXBlc10ueG1sUEsBAi0AFAAGAAgAAAAhAJYFM1jUAAAAlwEAAAsAAAAAAAAAAAAAAAAAMQEAAF9y&#10;ZWxzLy5yZWxzUEsBAi0AFAAGAAgAAAAhADMvBZ5BAAAAOQAAABQAAAAAAAAAAAAAAAAALgIAAGRy&#10;cy9jb25uZWN0b3J4bWwueG1sUEsBAi0AFAAGAAgAAAAhAO6CieDDAAAA2wAAAA8AAAAAAAAAAAAA&#10;AAAAoQIAAGRycy9kb3ducmV2LnhtbFBLBQYAAAAABAAEAPkAAACRAwAAAAA=&#10;" strokecolor="#4a7ebb">
                  <v:stroke endarrow="open"/>
                </v:shape>
                <v:shape id="Straight Arrow Connector 43" o:spid="_x0000_s1037" type="#_x0000_t32" style="position:absolute;left:18039;top:16311;width:1921;height:4739;flip:x;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G+zQmcQAAADbAAAADwAAAGRycy9kb3ducmV2LnhtbESPzWrDMBCE74W8g9hAbo2cpJTgRgkl&#10;EJxCXbCTB1isrW1qrYwk//Ttq0Khx2FmvmEOp9l0YiTnW8sKNusEBHFldcu1gvvt8rgH4QOyxs4y&#10;KfgmD6fj4uGAqbYTFzSWoRYRwj5FBU0IfSqlrxoy6Ne2J47ep3UGQ5SultrhFOGmk9skeZYGW44L&#10;DfZ0bqj6KgejoHr3Hy7Ps7fzptgWGd/KbhhbpVbL+fUFRKA5/If/2let4GkHv1/iD5DHHwAAAP//&#10;AwBQSwECLQAUAAYACAAAACEA/iXrpQABAADqAQAAEwAAAAAAAAAAAAAAAAAAAAAAW0NvbnRlbnRf&#10;VHlwZXNdLnhtbFBLAQItABQABgAIAAAAIQCWBTNY1AAAAJcBAAALAAAAAAAAAAAAAAAAADEBAABf&#10;cmVscy8ucmVsc1BLAQItABQABgAIAAAAIQAzLwWeQQAAADkAAAAUAAAAAAAAAAAAAAAAAC4CAABk&#10;cnMvY29ubmVjdG9yeG1sLnhtbFBLAQItABQABgAIAAAAIQAb7NCZxAAAANsAAAAPAAAAAAAAAAAA&#10;AAAAAKECAABkcnMvZG93bnJldi54bWxQSwUGAAAAAAQABAD5AAAAkgMAAAAA&#10;" strokecolor="#4a7ebb">
                  <v:stroke endarrow="open"/>
                </v:shape>
                <v:shape id="Straight Arrow Connector 46" o:spid="_x0000_s1038" type="#_x0000_t32" style="position:absolute;left:38953;top:16310;width:1269;height:4835;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Die0D8YAAADbAAAADwAAAGRycy9kb3ducmV2LnhtbESPzWrDMBCE74W+g9hCbo3cYEJwI5s2&#10;JOBLAvkx9Li1traxtXItJXHy9FWh0OMwM98wy2w0nbjQ4BrLCl6mEQji0uqGKwWn4+Z5AcJ5ZI2d&#10;ZVJwIwdZ+viwxETbK+/pcvCVCBB2CSqove8TKV1Zk0E3tT1x8L7sYNAHOVRSD3gNcNPJWRTNpcGG&#10;w0KNPa1qKtvD2ShY5ds8f98s2t1n8dGuzT3+LvaxUpOn8e0VhKfR/4f/2rlWEM/h90v4ATL9AQAA&#10;//8DAFBLAQItABQABgAIAAAAIQD+JeulAAEAAOoBAAATAAAAAAAAAAAAAAAAAAAAAABbQ29udGVu&#10;dF9UeXBlc10ueG1sUEsBAi0AFAAGAAgAAAAhAJYFM1jUAAAAlwEAAAsAAAAAAAAAAAAAAAAAMQEA&#10;AF9yZWxzLy5yZWxzUEsBAi0AFAAGAAgAAAAhADMvBZ5BAAAAOQAAABQAAAAAAAAAAAAAAAAALgIA&#10;AGRycy9jb25uZWN0b3J4bWwueG1sUEsBAi0AFAAGAAgAAAAhAA4ntA/GAAAA2wAAAA8AAAAAAAAA&#10;AAAAAAAAoQIAAGRycy9kb3ducmV2LnhtbFBLBQYAAAAABAAEAPkAAACUAwAAAAA=&#10;" strokecolor="#4a7ebb">
                  <v:stroke endarrow="open"/>
                </v:shape>
                <v:shape id="Straight Arrow Connector 52" o:spid="_x0000_s1039" type="#_x0000_t32" style="position:absolute;left:18039;top:27431;width:0;height:4673;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9MUk0cUAAADbAAAADwAAAGRycy9kb3ducmV2LnhtbESPQWvCQBSE7wX/w/IEb3WjaJHUVVQU&#10;clFQK/T4mn0mIdm3Mbtq2l/fFQSPw8x8w0znranEjRpXWFYw6EcgiFOrC84UfB037xMQziNrrCyT&#10;gl9yMJ913qYYa3vnPd0OPhMBwi5GBbn3dSylS3My6Pq2Jg7e2TYGfZBNJnWD9wA3lRxG0Yc0WHBY&#10;yLGmVU5pebgaBatkmyTLzaTc/Zy+y7X5G11O+5FSvW67+AThqfWv8LOdaAXjITy+hB8gZ/8AAAD/&#10;/wMAUEsBAi0AFAAGAAgAAAAhAP4l66UAAQAA6gEAABMAAAAAAAAAAAAAAAAAAAAAAFtDb250ZW50&#10;X1R5cGVzXS54bWxQSwECLQAUAAYACAAAACEAlgUzWNQAAACXAQAACwAAAAAAAAAAAAAAAAAxAQAA&#10;X3JlbHMvLnJlbHNQSwECLQAUAAYACAAAACEAMy8FnkEAAAA5AAAAFAAAAAAAAAAAAAAAAAAuAgAA&#10;ZHJzL2Nvbm5lY3RvcnhtbC54bWxQSwECLQAUAAYACAAAACEA9MUk0cUAAADbAAAADwAAAAAAAAAA&#10;AAAAAAChAgAAZHJzL2Rvd25yZXYueG1sUEsFBgAAAAAEAAQA+QAAAJMDAAAAAA==&#10;" strokecolor="#4a7ebb">
                  <v:stroke endarrow="open"/>
                </v:shape>
                <v:shape id="Straight Arrow Connector 53" o:spid="_x0000_s1040" type="#_x0000_t32" style="position:absolute;left:40222;top:27527;width:116;height:4672;visibility:visible;mso-wrap-style:square" o:connectortype="straight" o:gfxdata="UEsDBBQABgAIAAAAIQD+JeulAAEAAOoBAAATAAAAW0NvbnRlbnRfVHlwZXNdLnhtbJSRzU7EIBDH&#10;7ya+A+FqWqoHY0zpHqwe1Zj1AQhMW2I7EAbr7ts73e5ejGviEeb/8RuoN7tpFDMk8gG1vC4rKQBt&#10;cB57Ld+3T8WdFJQNOjMGBC33QHLTXF7U230EEuxG0nLIOd4rRXaAyVAZIiBPupAmk/mYehWN/TA9&#10;qJuqulU2YAbMRV4yZFO30JnPMYvHHV+vJAlGkuJhFS5dWpoYR29NZlI1o/vRUhwbSnYeNDT4SFeM&#10;IdWvDcvkfMHR98JPk7wD8WpSfjYTYyiXaNkAweaQWFf+nbSgTlSErvMWyjYRL7V6T3DnSlz4wgTz&#10;f/Nbtr3BfEpXh59qvgEAAP//AwBQSwMEFAAGAAgAAAAhAJYFM1jUAAAAlwEAAAsAAABfcmVscy8u&#10;cmVsc6SQPWsDMQyG90L/g9He8yVDKSW+bIWsIYWuxtZ9kLNkJHNN/n1MoaVXsnWUXvQ8L9rtL2k2&#10;C4pOTA42TQsGKXCcaHDwfnp7egGjxVP0MxM6uKLCvnt82B1x9qUe6ThlNZVC6mAsJb9aq2HE5LXh&#10;jFSTniX5UkcZbPbh7Ae027Z9tvKbAd2KaQ7RgRziFszpmqv5DztNQVi5L03gZLnvp3CPaiN/0hGX&#10;SvEyYHEQRb+WgktTy4G979380xuYCENh+aiOlfwnqfbvBnb1zu4GAAD//wMAUEsDBBQABgAIAAAA&#10;IQAzLwWeQQAAADkAAAAUAAAAZHJzL2Nvbm5lY3RvcnhtbC54bWyysa/IzVEoSy0qzszPs1Uy1DNQ&#10;UkjNS85PycxLt1UKDXHTtVBSKC5JzEtJzMnPS7VVqkwtVrK34+UCAAAA//8DAFBLAwQUAAYACAAA&#10;ACEAm4mBSsYAAADbAAAADwAAAGRycy9kb3ducmV2LnhtbESPT2vCQBTE70K/w/IK3nTTqkXSbKSV&#10;CrlY8B94fGZfk5Ds2zS71dRP3xWEHoeZ+Q2TLHrTiDN1rrKs4GkcgSDOra64ULDfrUZzEM4ja2ws&#10;k4JfcrBIHwYJxtpeeEPnrS9EgLCLUUHpfRtL6fKSDLqxbYmD92U7gz7IrpC6w0uAm0Y+R9GLNFhx&#10;WCixpWVJeb39MQqW2TrL3lfz+vN0ONYf5jr9PmymSg0f+7dXEJ56/x++tzOtYDaB25fwA2T6BwAA&#10;//8DAFBLAQItABQABgAIAAAAIQD+JeulAAEAAOoBAAATAAAAAAAAAAAAAAAAAAAAAABbQ29udGVu&#10;dF9UeXBlc10ueG1sUEsBAi0AFAAGAAgAAAAhAJYFM1jUAAAAlwEAAAsAAAAAAAAAAAAAAAAAMQEA&#10;AF9yZWxzLy5yZWxzUEsBAi0AFAAGAAgAAAAhADMvBZ5BAAAAOQAAABQAAAAAAAAAAAAAAAAALgIA&#10;AGRycy9jb25uZWN0b3J4bWwueG1sUEsBAi0AFAAGAAgAAAAhAJuJgUrGAAAA2wAAAA8AAAAAAAAA&#10;AAAAAAAAoQIAAGRycy9kb3ducmV2LnhtbFBLBQYAAAAABAAEAPkAAACUAwAAAAA=&#10;" strokecolor="#4a7ebb">
                  <v:stroke endarrow="open"/>
                </v:shape>
                <w10:anchorlock/>
              </v:group>
            </w:pict>
          </mc:Fallback>
        </mc:AlternateContent>
      </w:r>
    </w:p>
    <w:p w:rsidR="00DF3B9F" w:rsidRDefault="00DF3B9F" w:rsidP="00973258">
      <w:pPr>
        <w:pStyle w:val="Caption"/>
        <w:rPr>
          <w:rFonts w:ascii="Times New Roman" w:hAnsi="Times New Roman" w:cs="Times New Roman"/>
          <w:sz w:val="24"/>
        </w:rPr>
      </w:pPr>
      <w:r>
        <w:t xml:space="preserve">Figure </w:t>
      </w:r>
      <w:r w:rsidR="00BC5F41">
        <w:fldChar w:fldCharType="begin"/>
      </w:r>
      <w:r w:rsidR="00BC5F41">
        <w:instrText xml:space="preserve"> SEQ Figure \* ARABIC </w:instrText>
      </w:r>
      <w:r w:rsidR="00BC5F41">
        <w:fldChar w:fldCharType="separate"/>
      </w:r>
      <w:r w:rsidR="00497369">
        <w:rPr>
          <w:noProof/>
        </w:rPr>
        <w:t>1</w:t>
      </w:r>
      <w:r w:rsidR="00BC5F41">
        <w:rPr>
          <w:noProof/>
        </w:rPr>
        <w:fldChar w:fldCharType="end"/>
      </w:r>
      <w:r w:rsidR="009619DD">
        <w:rPr>
          <w:noProof/>
        </w:rPr>
        <w:t>.</w:t>
      </w:r>
      <w:r>
        <w:t xml:space="preserve"> TBI Study Multist</w:t>
      </w:r>
      <w:r w:rsidR="00FF181C">
        <w:t>a</w:t>
      </w:r>
      <w:r>
        <w:t>ge, Stratified Sampling Approach</w:t>
      </w:r>
    </w:p>
    <w:p w:rsidR="00DF3B9F" w:rsidRDefault="00DF3B9F" w:rsidP="00873AA0">
      <w:pPr>
        <w:spacing w:after="0" w:line="240" w:lineRule="auto"/>
        <w:rPr>
          <w:rFonts w:ascii="Times New Roman" w:hAnsi="Times New Roman" w:cs="Times New Roman"/>
          <w:sz w:val="24"/>
        </w:rPr>
      </w:pPr>
    </w:p>
    <w:p w:rsidR="009E2056" w:rsidRDefault="009E2056" w:rsidP="009E2056">
      <w:pPr>
        <w:spacing w:after="0" w:line="240" w:lineRule="auto"/>
        <w:rPr>
          <w:rFonts w:ascii="Times New Roman" w:hAnsi="Times New Roman" w:cs="Times New Roman"/>
          <w:sz w:val="24"/>
        </w:rPr>
      </w:pPr>
      <w:r>
        <w:rPr>
          <w:rFonts w:ascii="Times New Roman" w:hAnsi="Times New Roman" w:cs="Times New Roman"/>
          <w:sz w:val="24"/>
        </w:rPr>
        <w:t xml:space="preserve">The goal of </w:t>
      </w:r>
      <w:r w:rsidR="00CC3877">
        <w:rPr>
          <w:rFonts w:ascii="Times New Roman" w:hAnsi="Times New Roman" w:cs="Times New Roman"/>
          <w:sz w:val="24"/>
        </w:rPr>
        <w:t>the sampling strategy</w:t>
      </w:r>
      <w:r>
        <w:rPr>
          <w:rFonts w:ascii="Times New Roman" w:hAnsi="Times New Roman" w:cs="Times New Roman"/>
          <w:sz w:val="24"/>
        </w:rPr>
        <w:t xml:space="preserve"> is to produce two samples:</w:t>
      </w:r>
    </w:p>
    <w:p w:rsidR="00F7286A" w:rsidRDefault="00F7286A" w:rsidP="009E2056">
      <w:pPr>
        <w:spacing w:after="0" w:line="240" w:lineRule="auto"/>
        <w:rPr>
          <w:rFonts w:ascii="Times New Roman" w:hAnsi="Times New Roman" w:cs="Times New Roman"/>
          <w:sz w:val="24"/>
        </w:rPr>
      </w:pPr>
    </w:p>
    <w:p w:rsidR="009E2056" w:rsidRDefault="009E2056" w:rsidP="009E2056">
      <w:pPr>
        <w:pStyle w:val="ListParagraph"/>
        <w:numPr>
          <w:ilvl w:val="0"/>
          <w:numId w:val="29"/>
        </w:numPr>
        <w:spacing w:after="0" w:line="240" w:lineRule="auto"/>
        <w:rPr>
          <w:rFonts w:ascii="Times New Roman" w:hAnsi="Times New Roman" w:cs="Times New Roman"/>
          <w:sz w:val="24"/>
        </w:rPr>
      </w:pPr>
      <w:r>
        <w:rPr>
          <w:rFonts w:ascii="Times New Roman" w:hAnsi="Times New Roman" w:cs="Times New Roman"/>
          <w:sz w:val="24"/>
        </w:rPr>
        <w:t xml:space="preserve">A sample of 180 </w:t>
      </w:r>
      <w:r w:rsidR="00E65C03">
        <w:rPr>
          <w:rFonts w:ascii="Times New Roman" w:hAnsi="Times New Roman" w:cs="Times New Roman"/>
          <w:sz w:val="24"/>
        </w:rPr>
        <w:t xml:space="preserve">coaches </w:t>
      </w:r>
      <w:r w:rsidR="00887FF9">
        <w:rPr>
          <w:rFonts w:ascii="Times New Roman" w:hAnsi="Times New Roman" w:cs="Times New Roman"/>
          <w:sz w:val="24"/>
        </w:rPr>
        <w:t xml:space="preserve">of </w:t>
      </w:r>
      <w:r>
        <w:rPr>
          <w:rFonts w:ascii="Times New Roman" w:hAnsi="Times New Roman" w:cs="Times New Roman"/>
          <w:sz w:val="24"/>
        </w:rPr>
        <w:t>non-school soccer association teams</w:t>
      </w:r>
      <w:r w:rsidR="00887FF9">
        <w:rPr>
          <w:rFonts w:ascii="Times New Roman" w:hAnsi="Times New Roman" w:cs="Times New Roman"/>
          <w:sz w:val="24"/>
        </w:rPr>
        <w:t xml:space="preserve"> for boys and girls ages 14–18</w:t>
      </w:r>
      <w:r>
        <w:rPr>
          <w:rFonts w:ascii="Times New Roman" w:hAnsi="Times New Roman" w:cs="Times New Roman"/>
          <w:sz w:val="24"/>
        </w:rPr>
        <w:t>.</w:t>
      </w:r>
    </w:p>
    <w:p w:rsidR="009E2056" w:rsidRPr="001B2704" w:rsidRDefault="009E2056" w:rsidP="009E2056">
      <w:pPr>
        <w:pStyle w:val="ListParagraph"/>
        <w:numPr>
          <w:ilvl w:val="0"/>
          <w:numId w:val="29"/>
        </w:numPr>
        <w:spacing w:after="0" w:line="240" w:lineRule="auto"/>
        <w:rPr>
          <w:rFonts w:ascii="Times New Roman" w:hAnsi="Times New Roman" w:cs="Times New Roman"/>
          <w:sz w:val="24"/>
        </w:rPr>
      </w:pPr>
      <w:r>
        <w:rPr>
          <w:rFonts w:ascii="Times New Roman" w:hAnsi="Times New Roman" w:cs="Times New Roman"/>
          <w:sz w:val="24"/>
        </w:rPr>
        <w:t>A sample of 1</w:t>
      </w:r>
      <w:r w:rsidR="00490696">
        <w:rPr>
          <w:rFonts w:ascii="Times New Roman" w:hAnsi="Times New Roman" w:cs="Times New Roman"/>
          <w:sz w:val="24"/>
        </w:rPr>
        <w:t>,</w:t>
      </w:r>
      <w:r>
        <w:rPr>
          <w:rFonts w:ascii="Times New Roman" w:hAnsi="Times New Roman" w:cs="Times New Roman"/>
          <w:sz w:val="24"/>
        </w:rPr>
        <w:t>5</w:t>
      </w:r>
      <w:r w:rsidR="00A06C95">
        <w:rPr>
          <w:rFonts w:ascii="Times New Roman" w:hAnsi="Times New Roman" w:cs="Times New Roman"/>
          <w:sz w:val="24"/>
        </w:rPr>
        <w:t>18</w:t>
      </w:r>
      <w:r>
        <w:rPr>
          <w:rFonts w:ascii="Times New Roman" w:hAnsi="Times New Roman" w:cs="Times New Roman"/>
          <w:sz w:val="24"/>
        </w:rPr>
        <w:t xml:space="preserve"> </w:t>
      </w:r>
      <w:r w:rsidR="00CC3877">
        <w:rPr>
          <w:rFonts w:ascii="Times New Roman" w:hAnsi="Times New Roman" w:cs="Times New Roman"/>
          <w:sz w:val="24"/>
        </w:rPr>
        <w:t>athlete-parent dyads</w:t>
      </w:r>
      <w:r w:rsidR="00E65C03">
        <w:rPr>
          <w:rFonts w:ascii="Times New Roman" w:hAnsi="Times New Roman" w:cs="Times New Roman"/>
          <w:sz w:val="24"/>
        </w:rPr>
        <w:t>,</w:t>
      </w:r>
      <w:r w:rsidR="00CC3877">
        <w:rPr>
          <w:rFonts w:ascii="Times New Roman" w:hAnsi="Times New Roman" w:cs="Times New Roman"/>
          <w:sz w:val="24"/>
        </w:rPr>
        <w:t xml:space="preserve"> each consisting of one </w:t>
      </w:r>
      <w:r w:rsidR="00887FF9">
        <w:rPr>
          <w:rFonts w:ascii="Times New Roman" w:hAnsi="Times New Roman" w:cs="Times New Roman"/>
          <w:sz w:val="24"/>
        </w:rPr>
        <w:t>boy or girl ages</w:t>
      </w:r>
      <w:r>
        <w:rPr>
          <w:rFonts w:ascii="Times New Roman" w:hAnsi="Times New Roman" w:cs="Times New Roman"/>
          <w:sz w:val="24"/>
        </w:rPr>
        <w:t>14</w:t>
      </w:r>
      <w:r w:rsidR="00887FF9">
        <w:rPr>
          <w:rFonts w:ascii="Times New Roman" w:hAnsi="Times New Roman" w:cs="Times New Roman"/>
          <w:sz w:val="24"/>
        </w:rPr>
        <w:t>–</w:t>
      </w:r>
      <w:r>
        <w:rPr>
          <w:rFonts w:ascii="Times New Roman" w:hAnsi="Times New Roman" w:cs="Times New Roman"/>
          <w:sz w:val="24"/>
        </w:rPr>
        <w:t xml:space="preserve">18 </w:t>
      </w:r>
      <w:r w:rsidR="00CC3877">
        <w:rPr>
          <w:rFonts w:ascii="Times New Roman" w:hAnsi="Times New Roman" w:cs="Times New Roman"/>
          <w:sz w:val="24"/>
        </w:rPr>
        <w:t xml:space="preserve">and </w:t>
      </w:r>
      <w:r w:rsidR="00887FF9">
        <w:rPr>
          <w:rFonts w:ascii="Times New Roman" w:hAnsi="Times New Roman" w:cs="Times New Roman"/>
          <w:sz w:val="24"/>
        </w:rPr>
        <w:t xml:space="preserve">his or her </w:t>
      </w:r>
      <w:r w:rsidR="00CC3877">
        <w:rPr>
          <w:rFonts w:ascii="Times New Roman" w:hAnsi="Times New Roman" w:cs="Times New Roman"/>
          <w:sz w:val="24"/>
        </w:rPr>
        <w:t>parent or guardian</w:t>
      </w:r>
      <w:r>
        <w:rPr>
          <w:rFonts w:ascii="Times New Roman" w:hAnsi="Times New Roman" w:cs="Times New Roman"/>
          <w:sz w:val="24"/>
        </w:rPr>
        <w:t>. There will be 7</w:t>
      </w:r>
      <w:r w:rsidR="00A06C95">
        <w:rPr>
          <w:rFonts w:ascii="Times New Roman" w:hAnsi="Times New Roman" w:cs="Times New Roman"/>
          <w:sz w:val="24"/>
        </w:rPr>
        <w:t>59</w:t>
      </w:r>
      <w:r>
        <w:rPr>
          <w:rFonts w:ascii="Times New Roman" w:hAnsi="Times New Roman" w:cs="Times New Roman"/>
          <w:sz w:val="24"/>
        </w:rPr>
        <w:t xml:space="preserve"> </w:t>
      </w:r>
      <w:r w:rsidR="00887FF9">
        <w:rPr>
          <w:rFonts w:ascii="Times New Roman" w:hAnsi="Times New Roman" w:cs="Times New Roman"/>
          <w:sz w:val="24"/>
        </w:rPr>
        <w:t xml:space="preserve">male athlete-parent dyads </w:t>
      </w:r>
      <w:r>
        <w:rPr>
          <w:rFonts w:ascii="Times New Roman" w:hAnsi="Times New Roman" w:cs="Times New Roman"/>
          <w:sz w:val="24"/>
        </w:rPr>
        <w:t>and 7</w:t>
      </w:r>
      <w:r w:rsidR="00A06C95">
        <w:rPr>
          <w:rFonts w:ascii="Times New Roman" w:hAnsi="Times New Roman" w:cs="Times New Roman"/>
          <w:sz w:val="24"/>
        </w:rPr>
        <w:t>59</w:t>
      </w:r>
      <w:r>
        <w:rPr>
          <w:rFonts w:ascii="Times New Roman" w:hAnsi="Times New Roman" w:cs="Times New Roman"/>
          <w:sz w:val="24"/>
        </w:rPr>
        <w:t xml:space="preserve"> </w:t>
      </w:r>
      <w:r w:rsidR="00887FF9">
        <w:rPr>
          <w:rFonts w:ascii="Times New Roman" w:hAnsi="Times New Roman" w:cs="Times New Roman"/>
          <w:sz w:val="24"/>
        </w:rPr>
        <w:t>female athlete-parent dyads</w:t>
      </w:r>
      <w:r w:rsidR="0034555D">
        <w:rPr>
          <w:rFonts w:ascii="Times New Roman" w:hAnsi="Times New Roman" w:cs="Times New Roman"/>
          <w:sz w:val="24"/>
        </w:rPr>
        <w:t>.</w:t>
      </w:r>
    </w:p>
    <w:p w:rsidR="0034555D" w:rsidRDefault="0034555D" w:rsidP="009E2056">
      <w:pPr>
        <w:suppressLineNumbers/>
        <w:spacing w:after="0" w:line="240" w:lineRule="auto"/>
        <w:rPr>
          <w:rFonts w:ascii="Times New Roman" w:hAnsi="Times New Roman" w:cs="Times New Roman"/>
          <w:sz w:val="24"/>
          <w:szCs w:val="24"/>
        </w:rPr>
      </w:pPr>
    </w:p>
    <w:p w:rsidR="009E2056" w:rsidRPr="0072567E" w:rsidRDefault="009E2056" w:rsidP="009E2056">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Using the multistage, stratified sampling approach, t</w:t>
      </w:r>
      <w:r w:rsidRPr="00905EC2">
        <w:rPr>
          <w:rFonts w:ascii="Times New Roman" w:hAnsi="Times New Roman" w:cs="Times New Roman"/>
          <w:sz w:val="24"/>
          <w:szCs w:val="24"/>
        </w:rPr>
        <w:t>eams will be randomly selected</w:t>
      </w:r>
      <w:r>
        <w:rPr>
          <w:rFonts w:ascii="Times New Roman" w:hAnsi="Times New Roman" w:cs="Times New Roman"/>
          <w:sz w:val="24"/>
          <w:szCs w:val="24"/>
        </w:rPr>
        <w:t xml:space="preserve">. Soccer clubs will be stratified into one of </w:t>
      </w:r>
      <w:r w:rsidR="0034555D">
        <w:rPr>
          <w:rFonts w:ascii="Times New Roman" w:hAnsi="Times New Roman" w:cs="Times New Roman"/>
          <w:sz w:val="24"/>
          <w:szCs w:val="24"/>
        </w:rPr>
        <w:t xml:space="preserve">two </w:t>
      </w:r>
      <w:r>
        <w:rPr>
          <w:rFonts w:ascii="Times New Roman" w:hAnsi="Times New Roman" w:cs="Times New Roman"/>
          <w:sz w:val="24"/>
          <w:szCs w:val="24"/>
        </w:rPr>
        <w:t xml:space="preserve">groups according to the return-to-play requirements of the </w:t>
      </w:r>
      <w:r w:rsidR="00401A5A">
        <w:rPr>
          <w:rFonts w:ascii="Times New Roman" w:hAnsi="Times New Roman" w:cs="Times New Roman"/>
          <w:sz w:val="24"/>
          <w:szCs w:val="24"/>
        </w:rPr>
        <w:t xml:space="preserve">State </w:t>
      </w:r>
      <w:r>
        <w:rPr>
          <w:rFonts w:ascii="Times New Roman" w:hAnsi="Times New Roman" w:cs="Times New Roman"/>
          <w:sz w:val="24"/>
          <w:szCs w:val="24"/>
        </w:rPr>
        <w:t xml:space="preserve">law </w:t>
      </w:r>
      <w:r w:rsidR="00AB502B">
        <w:rPr>
          <w:rFonts w:ascii="Times New Roman" w:hAnsi="Times New Roman" w:cs="Times New Roman"/>
          <w:sz w:val="24"/>
          <w:szCs w:val="24"/>
        </w:rPr>
        <w:t xml:space="preserve">or </w:t>
      </w:r>
      <w:r w:rsidR="00401A5A">
        <w:rPr>
          <w:rFonts w:ascii="Times New Roman" w:hAnsi="Times New Roman" w:cs="Times New Roman"/>
          <w:sz w:val="24"/>
          <w:szCs w:val="24"/>
        </w:rPr>
        <w:t xml:space="preserve">State </w:t>
      </w:r>
      <w:r w:rsidR="00AB502B">
        <w:rPr>
          <w:rFonts w:ascii="Times New Roman" w:hAnsi="Times New Roman" w:cs="Times New Roman"/>
          <w:sz w:val="24"/>
          <w:szCs w:val="24"/>
        </w:rPr>
        <w:t xml:space="preserve">association policy </w:t>
      </w:r>
      <w:r>
        <w:rPr>
          <w:rFonts w:ascii="Times New Roman" w:hAnsi="Times New Roman" w:cs="Times New Roman"/>
          <w:sz w:val="24"/>
          <w:szCs w:val="24"/>
        </w:rPr>
        <w:t xml:space="preserve">(see above for description). </w:t>
      </w:r>
      <w:r>
        <w:rPr>
          <w:rFonts w:ascii="Times New Roman" w:eastAsia="Times New Roman" w:hAnsi="Times New Roman" w:cs="Times New Roman"/>
          <w:sz w:val="24"/>
          <w:szCs w:val="24"/>
        </w:rPr>
        <w:t xml:space="preserve">All soccer clubs within a </w:t>
      </w:r>
      <w:r w:rsidR="00401A5A">
        <w:rPr>
          <w:rFonts w:ascii="Times New Roman" w:eastAsia="Times New Roman" w:hAnsi="Times New Roman" w:cs="Times New Roman"/>
          <w:sz w:val="24"/>
          <w:szCs w:val="24"/>
        </w:rPr>
        <w:t xml:space="preserve">State </w:t>
      </w:r>
      <w:r>
        <w:rPr>
          <w:rFonts w:ascii="Times New Roman" w:eastAsia="Times New Roman" w:hAnsi="Times New Roman" w:cs="Times New Roman"/>
          <w:sz w:val="24"/>
          <w:szCs w:val="24"/>
        </w:rPr>
        <w:t xml:space="preserve">following the same RTP requirements will be placed in the same stratum. </w:t>
      </w:r>
      <w:r w:rsidR="00386F1F">
        <w:rPr>
          <w:rFonts w:ascii="Times New Roman" w:eastAsia="Times New Roman" w:hAnsi="Times New Roman" w:cs="Times New Roman"/>
          <w:sz w:val="24"/>
          <w:szCs w:val="24"/>
        </w:rPr>
        <w:t xml:space="preserve">Systematic random sampling will be used to select teams </w:t>
      </w:r>
      <w:r w:rsidR="000B46D6">
        <w:rPr>
          <w:rFonts w:ascii="Times New Roman" w:eastAsia="Times New Roman" w:hAnsi="Times New Roman" w:cs="Times New Roman"/>
          <w:sz w:val="24"/>
          <w:szCs w:val="24"/>
        </w:rPr>
        <w:t>within</w:t>
      </w:r>
      <w:r w:rsidR="00386F1F">
        <w:rPr>
          <w:rFonts w:ascii="Times New Roman" w:eastAsia="Times New Roman" w:hAnsi="Times New Roman" w:cs="Times New Roman"/>
          <w:sz w:val="24"/>
          <w:szCs w:val="24"/>
        </w:rPr>
        <w:t xml:space="preserve"> each stratum. </w:t>
      </w:r>
      <w:r>
        <w:rPr>
          <w:rFonts w:ascii="Times New Roman" w:eastAsia="Times New Roman" w:hAnsi="Times New Roman" w:cs="Times New Roman"/>
          <w:sz w:val="24"/>
          <w:szCs w:val="24"/>
        </w:rPr>
        <w:t>For maximum precision when comparing outcomes across the strata, each stratum will have roughly the same number of teams sampled.</w:t>
      </w:r>
    </w:p>
    <w:p w:rsidR="00873AA0" w:rsidRDefault="00873AA0" w:rsidP="00873AA0">
      <w:pPr>
        <w:rPr>
          <w:rFonts w:ascii="Times New Roman" w:hAnsi="Times New Roman" w:cs="Times New Roman"/>
          <w:sz w:val="24"/>
        </w:rPr>
      </w:pPr>
    </w:p>
    <w:p w:rsidR="00547BA5" w:rsidRDefault="00220127" w:rsidP="00873AA0">
      <w:pPr>
        <w:pStyle w:val="OMBbodytext"/>
        <w:spacing w:after="0"/>
        <w:rPr>
          <w:rStyle w:val="Strong"/>
          <w:szCs w:val="28"/>
        </w:rPr>
      </w:pPr>
      <w:r>
        <w:rPr>
          <w:rStyle w:val="Strong"/>
          <w:szCs w:val="28"/>
        </w:rPr>
        <w:lastRenderedPageBreak/>
        <w:t xml:space="preserve">Recruitment </w:t>
      </w:r>
      <w:r w:rsidR="00547BA5" w:rsidRPr="003432CD">
        <w:rPr>
          <w:rStyle w:val="Strong"/>
          <w:szCs w:val="28"/>
        </w:rPr>
        <w:t>Process</w:t>
      </w:r>
    </w:p>
    <w:p w:rsidR="003432CD" w:rsidRPr="003432CD" w:rsidRDefault="003432CD" w:rsidP="00873AA0">
      <w:pPr>
        <w:pStyle w:val="OMBbodytext"/>
        <w:spacing w:after="0"/>
        <w:rPr>
          <w:b/>
          <w:bCs/>
          <w:szCs w:val="28"/>
        </w:rPr>
      </w:pPr>
    </w:p>
    <w:p w:rsidR="002E01B8" w:rsidDel="002E01B8" w:rsidRDefault="002E01B8" w:rsidP="002E01B8">
      <w:pPr>
        <w:spacing w:line="240" w:lineRule="auto"/>
        <w:rPr>
          <w:rFonts w:ascii="Times New Roman" w:hAnsi="Times New Roman" w:cs="Times New Roman"/>
          <w:sz w:val="24"/>
          <w:szCs w:val="24"/>
        </w:rPr>
      </w:pPr>
      <w:r w:rsidDel="002E01B8">
        <w:rPr>
          <w:rFonts w:ascii="Times New Roman" w:hAnsi="Times New Roman" w:cs="Times New Roman"/>
          <w:sz w:val="24"/>
          <w:szCs w:val="24"/>
        </w:rPr>
        <w:t xml:space="preserve">Before data collection begins, </w:t>
      </w:r>
      <w:r w:rsidR="00AD6D61">
        <w:rPr>
          <w:rFonts w:ascii="Times New Roman" w:hAnsi="Times New Roman" w:cs="Times New Roman"/>
          <w:sz w:val="24"/>
          <w:szCs w:val="24"/>
        </w:rPr>
        <w:t>we</w:t>
      </w:r>
      <w:r w:rsidDel="002E01B8">
        <w:rPr>
          <w:rFonts w:ascii="Times New Roman" w:hAnsi="Times New Roman" w:cs="Times New Roman"/>
          <w:sz w:val="24"/>
          <w:szCs w:val="24"/>
        </w:rPr>
        <w:t xml:space="preserve"> will conduct several activities to promote and raise awareness for the study. </w:t>
      </w:r>
      <w:r w:rsidR="00AD6D61">
        <w:rPr>
          <w:rFonts w:ascii="Times New Roman" w:hAnsi="Times New Roman" w:cs="Times New Roman"/>
          <w:sz w:val="24"/>
          <w:szCs w:val="24"/>
        </w:rPr>
        <w:t>We</w:t>
      </w:r>
      <w:r w:rsidR="00BA6355" w:rsidDel="002E01B8">
        <w:rPr>
          <w:rFonts w:ascii="Times New Roman" w:hAnsi="Times New Roman" w:cs="Times New Roman"/>
          <w:sz w:val="24"/>
          <w:szCs w:val="24"/>
        </w:rPr>
        <w:t xml:space="preserve"> </w:t>
      </w:r>
      <w:r w:rsidDel="002E01B8">
        <w:rPr>
          <w:rFonts w:ascii="Times New Roman" w:hAnsi="Times New Roman" w:cs="Times New Roman"/>
          <w:sz w:val="24"/>
          <w:szCs w:val="24"/>
        </w:rPr>
        <w:t xml:space="preserve">will begin by engaging </w:t>
      </w:r>
      <w:r w:rsidR="00560BA3" w:rsidDel="002E01B8">
        <w:rPr>
          <w:rFonts w:ascii="Times New Roman" w:hAnsi="Times New Roman" w:cs="Times New Roman"/>
          <w:sz w:val="24"/>
          <w:szCs w:val="24"/>
        </w:rPr>
        <w:t>USYSA</w:t>
      </w:r>
      <w:r w:rsidR="00560BA3" w:rsidDel="00560BA3">
        <w:rPr>
          <w:rFonts w:ascii="Times New Roman" w:hAnsi="Times New Roman" w:cs="Times New Roman"/>
          <w:sz w:val="24"/>
          <w:szCs w:val="24"/>
        </w:rPr>
        <w:t xml:space="preserve"> </w:t>
      </w:r>
      <w:r w:rsidR="00560BA3" w:rsidDel="002E01B8">
        <w:rPr>
          <w:rFonts w:ascii="Times New Roman" w:hAnsi="Times New Roman" w:cs="Times New Roman"/>
          <w:sz w:val="24"/>
          <w:szCs w:val="24"/>
        </w:rPr>
        <w:t xml:space="preserve">leadership </w:t>
      </w:r>
      <w:r w:rsidDel="002E01B8">
        <w:rPr>
          <w:rFonts w:ascii="Times New Roman" w:hAnsi="Times New Roman" w:cs="Times New Roman"/>
          <w:sz w:val="24"/>
          <w:szCs w:val="24"/>
        </w:rPr>
        <w:t xml:space="preserve">at the national, regional, and </w:t>
      </w:r>
      <w:r w:rsidR="00560BA3">
        <w:rPr>
          <w:rFonts w:ascii="Times New Roman" w:hAnsi="Times New Roman" w:cs="Times New Roman"/>
          <w:sz w:val="24"/>
          <w:szCs w:val="24"/>
        </w:rPr>
        <w:t>S</w:t>
      </w:r>
      <w:r w:rsidR="00560BA3" w:rsidDel="002E01B8">
        <w:rPr>
          <w:rFonts w:ascii="Times New Roman" w:hAnsi="Times New Roman" w:cs="Times New Roman"/>
          <w:sz w:val="24"/>
          <w:szCs w:val="24"/>
        </w:rPr>
        <w:t xml:space="preserve">tate </w:t>
      </w:r>
      <w:r w:rsidDel="002E01B8">
        <w:rPr>
          <w:rFonts w:ascii="Times New Roman" w:hAnsi="Times New Roman" w:cs="Times New Roman"/>
          <w:sz w:val="24"/>
          <w:szCs w:val="24"/>
        </w:rPr>
        <w:t xml:space="preserve">levels to </w:t>
      </w:r>
      <w:r w:rsidR="00CC3877">
        <w:rPr>
          <w:rFonts w:ascii="Times New Roman" w:hAnsi="Times New Roman" w:cs="Times New Roman"/>
          <w:sz w:val="24"/>
          <w:szCs w:val="24"/>
        </w:rPr>
        <w:t>garner</w:t>
      </w:r>
      <w:r w:rsidDel="002E01B8">
        <w:rPr>
          <w:rFonts w:ascii="Times New Roman" w:hAnsi="Times New Roman" w:cs="Times New Roman"/>
          <w:sz w:val="24"/>
          <w:szCs w:val="24"/>
        </w:rPr>
        <w:t xml:space="preserve"> their support. As part of our formal partnership with USYSA, we already </w:t>
      </w:r>
      <w:r w:rsidR="00BA6355">
        <w:rPr>
          <w:rFonts w:ascii="Times New Roman" w:hAnsi="Times New Roman" w:cs="Times New Roman"/>
          <w:sz w:val="24"/>
          <w:szCs w:val="24"/>
        </w:rPr>
        <w:t>have a</w:t>
      </w:r>
      <w:r w:rsidDel="002E01B8">
        <w:rPr>
          <w:rFonts w:ascii="Times New Roman" w:hAnsi="Times New Roman" w:cs="Times New Roman"/>
          <w:sz w:val="24"/>
          <w:szCs w:val="24"/>
        </w:rPr>
        <w:t xml:space="preserve">n endorsement letter from the </w:t>
      </w:r>
      <w:r w:rsidR="00BA6355">
        <w:rPr>
          <w:rFonts w:ascii="Times New Roman" w:hAnsi="Times New Roman" w:cs="Times New Roman"/>
          <w:sz w:val="24"/>
          <w:szCs w:val="24"/>
        </w:rPr>
        <w:t xml:space="preserve">national </w:t>
      </w:r>
      <w:r w:rsidDel="002E01B8">
        <w:rPr>
          <w:rFonts w:ascii="Times New Roman" w:hAnsi="Times New Roman" w:cs="Times New Roman"/>
          <w:sz w:val="24"/>
          <w:szCs w:val="24"/>
        </w:rPr>
        <w:t>organization</w:t>
      </w:r>
      <w:r w:rsidR="00BA6355">
        <w:rPr>
          <w:rFonts w:ascii="Times New Roman" w:hAnsi="Times New Roman" w:cs="Times New Roman"/>
          <w:sz w:val="24"/>
          <w:szCs w:val="24"/>
        </w:rPr>
        <w:t xml:space="preserve">. </w:t>
      </w:r>
      <w:r w:rsidR="008A009C">
        <w:rPr>
          <w:rFonts w:ascii="Times New Roman" w:hAnsi="Times New Roman" w:cs="Times New Roman"/>
          <w:sz w:val="24"/>
          <w:szCs w:val="24"/>
        </w:rPr>
        <w:t xml:space="preserve">This letter </w:t>
      </w:r>
      <w:r w:rsidR="008A009C" w:rsidDel="002E01B8">
        <w:rPr>
          <w:rFonts w:ascii="Times New Roman" w:hAnsi="Times New Roman" w:cs="Times New Roman"/>
          <w:sz w:val="24"/>
          <w:szCs w:val="24"/>
        </w:rPr>
        <w:t>(Attachment I)</w:t>
      </w:r>
      <w:r w:rsidR="008A009C">
        <w:rPr>
          <w:rFonts w:ascii="Times New Roman" w:hAnsi="Times New Roman" w:cs="Times New Roman"/>
          <w:sz w:val="24"/>
          <w:szCs w:val="24"/>
        </w:rPr>
        <w:t xml:space="preserve"> will be part of the </w:t>
      </w:r>
      <w:r w:rsidDel="002E01B8">
        <w:rPr>
          <w:rFonts w:ascii="Times New Roman" w:hAnsi="Times New Roman" w:cs="Times New Roman"/>
          <w:sz w:val="24"/>
          <w:szCs w:val="24"/>
        </w:rPr>
        <w:t xml:space="preserve">outreach and recruitment materials </w:t>
      </w:r>
      <w:r w:rsidR="008A009C">
        <w:rPr>
          <w:rFonts w:ascii="Times New Roman" w:hAnsi="Times New Roman" w:cs="Times New Roman"/>
          <w:sz w:val="24"/>
          <w:szCs w:val="24"/>
        </w:rPr>
        <w:t xml:space="preserve">we will </w:t>
      </w:r>
      <w:r w:rsidR="00BA6355">
        <w:rPr>
          <w:rFonts w:ascii="Times New Roman" w:hAnsi="Times New Roman" w:cs="Times New Roman"/>
          <w:sz w:val="24"/>
          <w:szCs w:val="24"/>
        </w:rPr>
        <w:t>distribute</w:t>
      </w:r>
      <w:r w:rsidR="008A009C">
        <w:rPr>
          <w:rFonts w:ascii="Times New Roman" w:hAnsi="Times New Roman" w:cs="Times New Roman"/>
          <w:sz w:val="24"/>
          <w:szCs w:val="24"/>
        </w:rPr>
        <w:t xml:space="preserve"> to the soccer clubs to encourage participation</w:t>
      </w:r>
      <w:r w:rsidDel="002E01B8">
        <w:rPr>
          <w:rFonts w:ascii="Times New Roman" w:hAnsi="Times New Roman" w:cs="Times New Roman"/>
          <w:sz w:val="24"/>
          <w:szCs w:val="24"/>
        </w:rPr>
        <w:t>. The research team will also promote awareness of the study in the coming months</w:t>
      </w:r>
      <w:r w:rsidR="0097166F">
        <w:rPr>
          <w:rFonts w:ascii="Times New Roman" w:hAnsi="Times New Roman" w:cs="Times New Roman"/>
          <w:sz w:val="24"/>
          <w:szCs w:val="24"/>
        </w:rPr>
        <w:t xml:space="preserve"> in a variety of ways</w:t>
      </w:r>
      <w:r w:rsidDel="002E01B8">
        <w:rPr>
          <w:rFonts w:ascii="Times New Roman" w:hAnsi="Times New Roman" w:cs="Times New Roman"/>
          <w:sz w:val="24"/>
          <w:szCs w:val="24"/>
        </w:rPr>
        <w:t xml:space="preserve">. We will work with </w:t>
      </w:r>
      <w:r w:rsidR="00046640" w:rsidDel="002E01B8">
        <w:rPr>
          <w:rFonts w:ascii="Times New Roman" w:hAnsi="Times New Roman" w:cs="Times New Roman"/>
          <w:sz w:val="24"/>
          <w:szCs w:val="24"/>
        </w:rPr>
        <w:t>USYSA</w:t>
      </w:r>
      <w:r w:rsidR="00046640" w:rsidDel="00560BA3">
        <w:rPr>
          <w:rFonts w:ascii="Times New Roman" w:hAnsi="Times New Roman" w:cs="Times New Roman"/>
          <w:sz w:val="24"/>
          <w:szCs w:val="24"/>
        </w:rPr>
        <w:t xml:space="preserve"> </w:t>
      </w:r>
      <w:r w:rsidDel="002E01B8">
        <w:rPr>
          <w:rFonts w:ascii="Times New Roman" w:hAnsi="Times New Roman" w:cs="Times New Roman"/>
          <w:sz w:val="24"/>
          <w:szCs w:val="24"/>
        </w:rPr>
        <w:t>officials and the C</w:t>
      </w:r>
      <w:r w:rsidR="00046640">
        <w:rPr>
          <w:rFonts w:ascii="Times New Roman" w:hAnsi="Times New Roman" w:cs="Times New Roman"/>
          <w:sz w:val="24"/>
          <w:szCs w:val="24"/>
        </w:rPr>
        <w:t xml:space="preserve">enters for Disease Control and Prevention (CDC) </w:t>
      </w:r>
      <w:r w:rsidDel="002E01B8">
        <w:rPr>
          <w:rFonts w:ascii="Times New Roman" w:hAnsi="Times New Roman" w:cs="Times New Roman"/>
          <w:sz w:val="24"/>
          <w:szCs w:val="24"/>
        </w:rPr>
        <w:t xml:space="preserve">to include a study announcement on their </w:t>
      </w:r>
      <w:r w:rsidR="00046640">
        <w:rPr>
          <w:rFonts w:ascii="Times New Roman" w:hAnsi="Times New Roman" w:cs="Times New Roman"/>
          <w:sz w:val="24"/>
          <w:szCs w:val="24"/>
        </w:rPr>
        <w:t>W</w:t>
      </w:r>
      <w:r w:rsidR="00046640" w:rsidDel="002E01B8">
        <w:rPr>
          <w:rFonts w:ascii="Times New Roman" w:hAnsi="Times New Roman" w:cs="Times New Roman"/>
          <w:sz w:val="24"/>
          <w:szCs w:val="24"/>
        </w:rPr>
        <w:t>eb</w:t>
      </w:r>
      <w:r w:rsidR="00046640">
        <w:rPr>
          <w:rFonts w:ascii="Times New Roman" w:hAnsi="Times New Roman" w:cs="Times New Roman"/>
          <w:sz w:val="24"/>
          <w:szCs w:val="24"/>
        </w:rPr>
        <w:t xml:space="preserve"> </w:t>
      </w:r>
      <w:r w:rsidDel="002E01B8">
        <w:rPr>
          <w:rFonts w:ascii="Times New Roman" w:hAnsi="Times New Roman" w:cs="Times New Roman"/>
          <w:sz w:val="24"/>
          <w:szCs w:val="24"/>
        </w:rPr>
        <w:t>site</w:t>
      </w:r>
      <w:r w:rsidR="00B35D2F">
        <w:rPr>
          <w:rFonts w:ascii="Times New Roman" w:hAnsi="Times New Roman" w:cs="Times New Roman"/>
          <w:sz w:val="24"/>
          <w:szCs w:val="24"/>
        </w:rPr>
        <w:t>s</w:t>
      </w:r>
      <w:r w:rsidDel="002E01B8">
        <w:rPr>
          <w:rFonts w:ascii="Times New Roman" w:hAnsi="Times New Roman" w:cs="Times New Roman"/>
          <w:sz w:val="24"/>
          <w:szCs w:val="24"/>
        </w:rPr>
        <w:t xml:space="preserve">, Facebook pages, and Twitter accounts before the start of recruitment. We will also include a description of the study in </w:t>
      </w:r>
      <w:r w:rsidR="00046640" w:rsidDel="002E01B8">
        <w:rPr>
          <w:rFonts w:ascii="Times New Roman" w:hAnsi="Times New Roman" w:cs="Times New Roman"/>
          <w:sz w:val="24"/>
          <w:szCs w:val="24"/>
        </w:rPr>
        <w:t>USYSA</w:t>
      </w:r>
      <w:r w:rsidR="00046640" w:rsidDel="00046640">
        <w:rPr>
          <w:rFonts w:ascii="Times New Roman" w:hAnsi="Times New Roman" w:cs="Times New Roman"/>
          <w:sz w:val="24"/>
          <w:szCs w:val="24"/>
        </w:rPr>
        <w:t xml:space="preserve"> </w:t>
      </w:r>
      <w:r w:rsidDel="002E01B8">
        <w:rPr>
          <w:rFonts w:ascii="Times New Roman" w:hAnsi="Times New Roman" w:cs="Times New Roman"/>
          <w:sz w:val="24"/>
          <w:szCs w:val="24"/>
        </w:rPr>
        <w:t>newsletters or magazines sent to members.</w:t>
      </w:r>
    </w:p>
    <w:p w:rsidR="002E01B8" w:rsidRPr="000933D6" w:rsidDel="002E01B8" w:rsidRDefault="002E01B8" w:rsidP="002E01B8">
      <w:pPr>
        <w:spacing w:line="240" w:lineRule="auto"/>
        <w:rPr>
          <w:rFonts w:ascii="Times New Roman" w:hAnsi="Times New Roman" w:cs="Times New Roman"/>
          <w:sz w:val="24"/>
          <w:szCs w:val="24"/>
        </w:rPr>
      </w:pPr>
      <w:r w:rsidDel="002E01B8">
        <w:rPr>
          <w:rFonts w:ascii="Times New Roman" w:hAnsi="Times New Roman" w:cs="Times New Roman"/>
          <w:sz w:val="24"/>
          <w:szCs w:val="24"/>
        </w:rPr>
        <w:t xml:space="preserve">Once the soccer teams have been selected for the study, </w:t>
      </w:r>
      <w:r w:rsidR="0097166F">
        <w:rPr>
          <w:rFonts w:ascii="Times New Roman" w:hAnsi="Times New Roman" w:cs="Times New Roman"/>
          <w:sz w:val="24"/>
          <w:szCs w:val="24"/>
        </w:rPr>
        <w:t>we</w:t>
      </w:r>
      <w:r w:rsidDel="002E01B8">
        <w:rPr>
          <w:rFonts w:ascii="Times New Roman" w:hAnsi="Times New Roman" w:cs="Times New Roman"/>
          <w:sz w:val="24"/>
          <w:szCs w:val="24"/>
        </w:rPr>
        <w:t xml:space="preserve"> will obtain information about </w:t>
      </w:r>
      <w:r w:rsidR="0097166F">
        <w:rPr>
          <w:rFonts w:ascii="Times New Roman" w:hAnsi="Times New Roman" w:cs="Times New Roman"/>
          <w:sz w:val="24"/>
          <w:szCs w:val="24"/>
        </w:rPr>
        <w:t>them</w:t>
      </w:r>
      <w:r w:rsidDel="002E01B8">
        <w:rPr>
          <w:rFonts w:ascii="Times New Roman" w:hAnsi="Times New Roman" w:cs="Times New Roman"/>
          <w:sz w:val="24"/>
          <w:szCs w:val="24"/>
        </w:rPr>
        <w:t xml:space="preserve"> from </w:t>
      </w:r>
      <w:r w:rsidR="00046640" w:rsidDel="002E01B8">
        <w:rPr>
          <w:rFonts w:ascii="Times New Roman" w:hAnsi="Times New Roman" w:cs="Times New Roman"/>
          <w:sz w:val="24"/>
          <w:szCs w:val="24"/>
        </w:rPr>
        <w:t>USYSA</w:t>
      </w:r>
      <w:r w:rsidDel="002E01B8">
        <w:rPr>
          <w:rFonts w:ascii="Times New Roman" w:hAnsi="Times New Roman" w:cs="Times New Roman"/>
          <w:sz w:val="24"/>
          <w:szCs w:val="24"/>
        </w:rPr>
        <w:t xml:space="preserve">, online from the club’s </w:t>
      </w:r>
      <w:r w:rsidR="00046640">
        <w:rPr>
          <w:rFonts w:ascii="Times New Roman" w:hAnsi="Times New Roman" w:cs="Times New Roman"/>
          <w:sz w:val="24"/>
          <w:szCs w:val="24"/>
        </w:rPr>
        <w:t>W</w:t>
      </w:r>
      <w:r w:rsidR="00046640" w:rsidDel="002E01B8">
        <w:rPr>
          <w:rFonts w:ascii="Times New Roman" w:hAnsi="Times New Roman" w:cs="Times New Roman"/>
          <w:sz w:val="24"/>
          <w:szCs w:val="24"/>
        </w:rPr>
        <w:t>eb</w:t>
      </w:r>
      <w:r w:rsidR="00046640">
        <w:rPr>
          <w:rFonts w:ascii="Times New Roman" w:hAnsi="Times New Roman" w:cs="Times New Roman"/>
          <w:sz w:val="24"/>
          <w:szCs w:val="24"/>
        </w:rPr>
        <w:t xml:space="preserve"> </w:t>
      </w:r>
      <w:r w:rsidDel="002E01B8">
        <w:rPr>
          <w:rFonts w:ascii="Times New Roman" w:hAnsi="Times New Roman" w:cs="Times New Roman"/>
          <w:sz w:val="24"/>
          <w:szCs w:val="24"/>
        </w:rPr>
        <w:t xml:space="preserve">site, or by contacting the club leadership. </w:t>
      </w:r>
    </w:p>
    <w:p w:rsidR="002E01B8" w:rsidRDefault="00AD6D61" w:rsidP="002E01B8">
      <w:pPr>
        <w:spacing w:after="0" w:line="240" w:lineRule="auto"/>
        <w:rPr>
          <w:rFonts w:ascii="Times New Roman" w:hAnsi="Times New Roman" w:cs="Times New Roman"/>
          <w:sz w:val="24"/>
          <w:szCs w:val="24"/>
        </w:rPr>
      </w:pPr>
      <w:r>
        <w:rPr>
          <w:rFonts w:ascii="Times New Roman" w:hAnsi="Times New Roman" w:cs="Times New Roman"/>
          <w:sz w:val="24"/>
          <w:szCs w:val="24"/>
        </w:rPr>
        <w:t>We</w:t>
      </w:r>
      <w:r w:rsidR="002E01B8" w:rsidDel="002E01B8">
        <w:rPr>
          <w:rFonts w:ascii="Times New Roman" w:hAnsi="Times New Roman" w:cs="Times New Roman"/>
          <w:sz w:val="24"/>
          <w:szCs w:val="24"/>
        </w:rPr>
        <w:t xml:space="preserve"> will </w:t>
      </w:r>
      <w:r w:rsidR="00B35D2F">
        <w:rPr>
          <w:rFonts w:ascii="Times New Roman" w:hAnsi="Times New Roman" w:cs="Times New Roman"/>
          <w:sz w:val="24"/>
          <w:szCs w:val="24"/>
        </w:rPr>
        <w:t xml:space="preserve">send a short </w:t>
      </w:r>
      <w:r w:rsidR="004468E5">
        <w:rPr>
          <w:rFonts w:ascii="Times New Roman" w:hAnsi="Times New Roman" w:cs="Times New Roman"/>
          <w:sz w:val="24"/>
          <w:szCs w:val="24"/>
        </w:rPr>
        <w:t xml:space="preserve">personalized </w:t>
      </w:r>
      <w:r w:rsidR="00B35D2F">
        <w:rPr>
          <w:rFonts w:ascii="Times New Roman" w:hAnsi="Times New Roman" w:cs="Times New Roman"/>
          <w:sz w:val="24"/>
          <w:szCs w:val="24"/>
        </w:rPr>
        <w:t xml:space="preserve">e-mail to the </w:t>
      </w:r>
      <w:r w:rsidR="00B35D2F" w:rsidDel="002E01B8">
        <w:rPr>
          <w:rFonts w:ascii="Times New Roman" w:hAnsi="Times New Roman" w:cs="Times New Roman"/>
          <w:sz w:val="24"/>
          <w:szCs w:val="24"/>
        </w:rPr>
        <w:t xml:space="preserve">club president and to the coach and parent liaison of each selected team </w:t>
      </w:r>
      <w:r w:rsidR="004468E5">
        <w:rPr>
          <w:rFonts w:ascii="Times New Roman" w:hAnsi="Times New Roman" w:cs="Times New Roman"/>
          <w:sz w:val="24"/>
          <w:szCs w:val="24"/>
        </w:rPr>
        <w:t>letting</w:t>
      </w:r>
      <w:r w:rsidR="00B35D2F" w:rsidDel="002E01B8">
        <w:rPr>
          <w:rFonts w:ascii="Times New Roman" w:hAnsi="Times New Roman" w:cs="Times New Roman"/>
          <w:sz w:val="24"/>
          <w:szCs w:val="24"/>
        </w:rPr>
        <w:t xml:space="preserve"> them </w:t>
      </w:r>
      <w:r w:rsidR="004468E5">
        <w:rPr>
          <w:rFonts w:ascii="Times New Roman" w:hAnsi="Times New Roman" w:cs="Times New Roman"/>
          <w:sz w:val="24"/>
          <w:szCs w:val="24"/>
        </w:rPr>
        <w:t xml:space="preserve">know </w:t>
      </w:r>
      <w:r w:rsidR="00B35D2F" w:rsidDel="002E01B8">
        <w:rPr>
          <w:rFonts w:ascii="Times New Roman" w:hAnsi="Times New Roman" w:cs="Times New Roman"/>
          <w:sz w:val="24"/>
          <w:szCs w:val="24"/>
        </w:rPr>
        <w:t xml:space="preserve">that their team has been selected and </w:t>
      </w:r>
      <w:r w:rsidR="004468E5">
        <w:rPr>
          <w:rFonts w:ascii="Times New Roman" w:hAnsi="Times New Roman" w:cs="Times New Roman"/>
          <w:sz w:val="24"/>
          <w:szCs w:val="24"/>
        </w:rPr>
        <w:t>that they can</w:t>
      </w:r>
      <w:r w:rsidR="00B35D2F" w:rsidDel="002E01B8">
        <w:rPr>
          <w:rFonts w:ascii="Times New Roman" w:hAnsi="Times New Roman" w:cs="Times New Roman"/>
          <w:sz w:val="24"/>
          <w:szCs w:val="24"/>
        </w:rPr>
        <w:t xml:space="preserve"> expect to receive </w:t>
      </w:r>
      <w:r w:rsidR="00B35D2F">
        <w:rPr>
          <w:rFonts w:ascii="Times New Roman" w:hAnsi="Times New Roman" w:cs="Times New Roman"/>
          <w:sz w:val="24"/>
          <w:szCs w:val="24"/>
        </w:rPr>
        <w:t>information about the study</w:t>
      </w:r>
      <w:r w:rsidR="000A62F3">
        <w:rPr>
          <w:rFonts w:ascii="Times New Roman" w:hAnsi="Times New Roman" w:cs="Times New Roman"/>
          <w:sz w:val="24"/>
          <w:szCs w:val="24"/>
        </w:rPr>
        <w:t xml:space="preserve"> (see draft example in Attachment P)</w:t>
      </w:r>
      <w:r w:rsidR="00B35D2F">
        <w:rPr>
          <w:rFonts w:ascii="Times New Roman" w:hAnsi="Times New Roman" w:cs="Times New Roman"/>
          <w:sz w:val="24"/>
          <w:szCs w:val="24"/>
        </w:rPr>
        <w:t xml:space="preserve">. We will </w:t>
      </w:r>
      <w:r w:rsidR="002E01B8" w:rsidDel="002E01B8">
        <w:rPr>
          <w:rFonts w:ascii="Times New Roman" w:hAnsi="Times New Roman" w:cs="Times New Roman"/>
          <w:sz w:val="24"/>
          <w:szCs w:val="24"/>
        </w:rPr>
        <w:t xml:space="preserve">then send </w:t>
      </w:r>
      <w:r w:rsidR="00B35D2F">
        <w:rPr>
          <w:rFonts w:ascii="Times New Roman" w:hAnsi="Times New Roman" w:cs="Times New Roman"/>
          <w:sz w:val="24"/>
          <w:szCs w:val="24"/>
        </w:rPr>
        <w:t>a packet</w:t>
      </w:r>
      <w:r w:rsidR="002E01B8" w:rsidDel="002E01B8">
        <w:rPr>
          <w:rFonts w:ascii="Times New Roman" w:hAnsi="Times New Roman" w:cs="Times New Roman"/>
          <w:sz w:val="24"/>
          <w:szCs w:val="24"/>
        </w:rPr>
        <w:t xml:space="preserve"> </w:t>
      </w:r>
      <w:r w:rsidR="00B35D2F">
        <w:rPr>
          <w:rFonts w:ascii="Times New Roman" w:hAnsi="Times New Roman" w:cs="Times New Roman"/>
          <w:sz w:val="24"/>
          <w:szCs w:val="24"/>
        </w:rPr>
        <w:t>that</w:t>
      </w:r>
      <w:r w:rsidR="002E01B8" w:rsidRPr="00880977" w:rsidDel="002E01B8">
        <w:rPr>
          <w:rFonts w:ascii="Times New Roman" w:hAnsi="Times New Roman" w:cs="Times New Roman"/>
          <w:sz w:val="24"/>
          <w:szCs w:val="24"/>
        </w:rPr>
        <w:t xml:space="preserve"> will include</w:t>
      </w:r>
      <w:r w:rsidR="00B35D2F">
        <w:rPr>
          <w:rFonts w:ascii="Times New Roman" w:hAnsi="Times New Roman" w:cs="Times New Roman"/>
          <w:sz w:val="24"/>
          <w:szCs w:val="24"/>
        </w:rPr>
        <w:t>, a description of the study, and</w:t>
      </w:r>
      <w:r w:rsidR="00BE7646" w:rsidDel="00BE7646">
        <w:rPr>
          <w:rFonts w:ascii="Times New Roman" w:hAnsi="Times New Roman" w:cs="Times New Roman"/>
          <w:sz w:val="24"/>
          <w:szCs w:val="24"/>
        </w:rPr>
        <w:t xml:space="preserve"> </w:t>
      </w:r>
      <w:r w:rsidR="002E01B8" w:rsidRPr="00880977" w:rsidDel="002E01B8">
        <w:rPr>
          <w:rFonts w:ascii="Times New Roman" w:hAnsi="Times New Roman" w:cs="Times New Roman"/>
          <w:sz w:val="24"/>
          <w:szCs w:val="24"/>
        </w:rPr>
        <w:t>informational flyers that the parent liaison may distribute to the team parents</w:t>
      </w:r>
      <w:r w:rsidR="00CC3877">
        <w:rPr>
          <w:rFonts w:ascii="Times New Roman" w:hAnsi="Times New Roman" w:cs="Times New Roman"/>
          <w:sz w:val="24"/>
          <w:szCs w:val="24"/>
        </w:rPr>
        <w:t xml:space="preserve"> (Attachments </w:t>
      </w:r>
      <w:bookmarkStart w:id="2" w:name="_GoBack"/>
      <w:bookmarkEnd w:id="2"/>
      <w:r w:rsidR="00CC3877">
        <w:rPr>
          <w:rFonts w:ascii="Times New Roman" w:hAnsi="Times New Roman" w:cs="Times New Roman"/>
          <w:sz w:val="24"/>
          <w:szCs w:val="24"/>
        </w:rPr>
        <w:t xml:space="preserve">J). </w:t>
      </w:r>
      <w:r w:rsidR="00BE7646">
        <w:rPr>
          <w:rFonts w:ascii="Times New Roman" w:hAnsi="Times New Roman" w:cs="Times New Roman"/>
          <w:sz w:val="24"/>
          <w:szCs w:val="24"/>
        </w:rPr>
        <w:t>People</w:t>
      </w:r>
      <w:r w:rsidR="00BE7646" w:rsidDel="002E01B8">
        <w:rPr>
          <w:rFonts w:ascii="Times New Roman" w:hAnsi="Times New Roman" w:cs="Times New Roman"/>
          <w:sz w:val="24"/>
          <w:szCs w:val="24"/>
        </w:rPr>
        <w:t xml:space="preserve"> </w:t>
      </w:r>
      <w:r w:rsidR="002E01B8" w:rsidDel="002E01B8">
        <w:rPr>
          <w:rFonts w:ascii="Times New Roman" w:hAnsi="Times New Roman" w:cs="Times New Roman"/>
          <w:sz w:val="24"/>
          <w:szCs w:val="24"/>
        </w:rPr>
        <w:t xml:space="preserve">receiving these packets will also be invited to attend a </w:t>
      </w:r>
      <w:r w:rsidR="00BE7646">
        <w:rPr>
          <w:rFonts w:ascii="Times New Roman" w:hAnsi="Times New Roman" w:cs="Times New Roman"/>
          <w:sz w:val="24"/>
          <w:szCs w:val="24"/>
        </w:rPr>
        <w:t>W</w:t>
      </w:r>
      <w:r w:rsidR="00BE7646" w:rsidDel="002E01B8">
        <w:rPr>
          <w:rFonts w:ascii="Times New Roman" w:hAnsi="Times New Roman" w:cs="Times New Roman"/>
          <w:sz w:val="24"/>
          <w:szCs w:val="24"/>
        </w:rPr>
        <w:t xml:space="preserve">ebinar </w:t>
      </w:r>
      <w:r>
        <w:rPr>
          <w:rFonts w:ascii="Times New Roman" w:hAnsi="Times New Roman" w:cs="Times New Roman"/>
          <w:sz w:val="24"/>
          <w:szCs w:val="24"/>
        </w:rPr>
        <w:t xml:space="preserve">we will </w:t>
      </w:r>
      <w:r w:rsidR="002E01B8" w:rsidDel="002E01B8">
        <w:rPr>
          <w:rFonts w:ascii="Times New Roman" w:hAnsi="Times New Roman" w:cs="Times New Roman"/>
          <w:sz w:val="24"/>
          <w:szCs w:val="24"/>
        </w:rPr>
        <w:t xml:space="preserve">host, where they can view a brief presentation and voice any questions or concerns they may have about participation. </w:t>
      </w:r>
    </w:p>
    <w:p w:rsidR="002E01B8" w:rsidRDefault="002E01B8" w:rsidP="002E01B8">
      <w:pPr>
        <w:spacing w:after="0" w:line="240" w:lineRule="auto"/>
        <w:rPr>
          <w:rFonts w:ascii="Times New Roman" w:hAnsi="Times New Roman" w:cs="Times New Roman"/>
          <w:sz w:val="24"/>
          <w:szCs w:val="24"/>
        </w:rPr>
      </w:pPr>
    </w:p>
    <w:p w:rsidR="002E01B8" w:rsidDel="002E01B8" w:rsidRDefault="002E01B8" w:rsidP="002E01B8">
      <w:pPr>
        <w:spacing w:after="0" w:line="240" w:lineRule="auto"/>
        <w:rPr>
          <w:rFonts w:ascii="Times New Roman" w:hAnsi="Times New Roman" w:cs="Times New Roman"/>
          <w:sz w:val="24"/>
          <w:szCs w:val="24"/>
        </w:rPr>
      </w:pPr>
      <w:r w:rsidRPr="00567EA5" w:rsidDel="002E01B8">
        <w:rPr>
          <w:rFonts w:ascii="Times New Roman" w:hAnsi="Times New Roman" w:cs="Times New Roman"/>
          <w:sz w:val="24"/>
          <w:szCs w:val="24"/>
        </w:rPr>
        <w:t xml:space="preserve">Information about the </w:t>
      </w:r>
      <w:r w:rsidR="00BE7646">
        <w:rPr>
          <w:rFonts w:ascii="Times New Roman" w:hAnsi="Times New Roman" w:cs="Times New Roman"/>
          <w:sz w:val="24"/>
          <w:szCs w:val="24"/>
        </w:rPr>
        <w:t>W</w:t>
      </w:r>
      <w:r w:rsidR="00BE7646" w:rsidRPr="00567EA5" w:rsidDel="002E01B8">
        <w:rPr>
          <w:rFonts w:ascii="Times New Roman" w:hAnsi="Times New Roman" w:cs="Times New Roman"/>
          <w:sz w:val="24"/>
          <w:szCs w:val="24"/>
        </w:rPr>
        <w:t>eb</w:t>
      </w:r>
      <w:r w:rsidRPr="00567EA5" w:rsidDel="002E01B8">
        <w:rPr>
          <w:rFonts w:ascii="Times New Roman" w:hAnsi="Times New Roman" w:cs="Times New Roman"/>
          <w:sz w:val="24"/>
          <w:szCs w:val="24"/>
        </w:rPr>
        <w:t>-based preseason survey and the weekly interactive voice response (IVR) surveys will be distributed to the coach and each parent on selected teams</w:t>
      </w:r>
      <w:r w:rsidRPr="00DE7991" w:rsidDel="002E01B8">
        <w:rPr>
          <w:rFonts w:ascii="Times New Roman" w:hAnsi="Times New Roman" w:cs="Times New Roman"/>
          <w:sz w:val="24"/>
          <w:szCs w:val="24"/>
        </w:rPr>
        <w:t xml:space="preserve"> (see </w:t>
      </w:r>
      <w:r w:rsidDel="002E01B8">
        <w:rPr>
          <w:rFonts w:ascii="Times New Roman" w:hAnsi="Times New Roman" w:cs="Times New Roman"/>
          <w:sz w:val="24"/>
          <w:szCs w:val="24"/>
        </w:rPr>
        <w:t xml:space="preserve">description of surveys in section A.1 and </w:t>
      </w:r>
      <w:r w:rsidRPr="00DE7991" w:rsidDel="002E01B8">
        <w:rPr>
          <w:rFonts w:ascii="Times New Roman" w:hAnsi="Times New Roman" w:cs="Times New Roman"/>
          <w:sz w:val="24"/>
          <w:szCs w:val="24"/>
        </w:rPr>
        <w:t xml:space="preserve">survey samples in </w:t>
      </w:r>
      <w:r w:rsidDel="002E01B8">
        <w:rPr>
          <w:rFonts w:ascii="Times New Roman" w:hAnsi="Times New Roman" w:cs="Times New Roman"/>
          <w:sz w:val="24"/>
          <w:szCs w:val="24"/>
        </w:rPr>
        <w:t>Attachments</w:t>
      </w:r>
      <w:r w:rsidRPr="00DE7991" w:rsidDel="002E01B8">
        <w:rPr>
          <w:rFonts w:ascii="Times New Roman" w:hAnsi="Times New Roman" w:cs="Times New Roman"/>
          <w:sz w:val="24"/>
          <w:szCs w:val="24"/>
        </w:rPr>
        <w:t xml:space="preserve"> </w:t>
      </w:r>
      <w:r w:rsidRPr="00E640A2" w:rsidDel="002E01B8">
        <w:rPr>
          <w:rFonts w:ascii="Times New Roman" w:hAnsi="Times New Roman" w:cs="Times New Roman"/>
          <w:sz w:val="24"/>
          <w:szCs w:val="24"/>
        </w:rPr>
        <w:t>C through H</w:t>
      </w:r>
      <w:r w:rsidRPr="00DE7991" w:rsidDel="002E01B8">
        <w:rPr>
          <w:rFonts w:ascii="Times New Roman" w:hAnsi="Times New Roman" w:cs="Times New Roman"/>
          <w:sz w:val="24"/>
          <w:szCs w:val="24"/>
        </w:rPr>
        <w:t>)</w:t>
      </w:r>
      <w:r w:rsidRPr="00567EA5" w:rsidDel="002E01B8">
        <w:rPr>
          <w:rFonts w:ascii="Times New Roman" w:hAnsi="Times New Roman" w:cs="Times New Roman"/>
          <w:sz w:val="24"/>
          <w:szCs w:val="24"/>
        </w:rPr>
        <w:t xml:space="preserve">. This will include the </w:t>
      </w:r>
      <w:r w:rsidR="00BE7646">
        <w:rPr>
          <w:rFonts w:ascii="Times New Roman" w:hAnsi="Times New Roman" w:cs="Times New Roman"/>
          <w:sz w:val="24"/>
          <w:szCs w:val="24"/>
        </w:rPr>
        <w:t>W</w:t>
      </w:r>
      <w:r w:rsidR="00BE7646" w:rsidRPr="00567EA5" w:rsidDel="002E01B8">
        <w:rPr>
          <w:rFonts w:ascii="Times New Roman" w:hAnsi="Times New Roman" w:cs="Times New Roman"/>
          <w:sz w:val="24"/>
          <w:szCs w:val="24"/>
        </w:rPr>
        <w:t xml:space="preserve">eb </w:t>
      </w:r>
      <w:r w:rsidRPr="00567EA5" w:rsidDel="002E01B8">
        <w:rPr>
          <w:rFonts w:ascii="Times New Roman" w:hAnsi="Times New Roman" w:cs="Times New Roman"/>
          <w:sz w:val="24"/>
          <w:szCs w:val="24"/>
        </w:rPr>
        <w:t>address to access the survey and a unique identification code that will be used to register their contact information. Each parent will be asked to give his or her name and contact information to be used for follow</w:t>
      </w:r>
      <w:r w:rsidR="00BE7646">
        <w:rPr>
          <w:rFonts w:ascii="Times New Roman" w:hAnsi="Times New Roman" w:cs="Times New Roman"/>
          <w:sz w:val="24"/>
          <w:szCs w:val="24"/>
        </w:rPr>
        <w:t xml:space="preserve"> </w:t>
      </w:r>
      <w:r w:rsidRPr="00567EA5" w:rsidDel="002E01B8">
        <w:rPr>
          <w:rFonts w:ascii="Times New Roman" w:hAnsi="Times New Roman" w:cs="Times New Roman"/>
          <w:sz w:val="24"/>
          <w:szCs w:val="24"/>
        </w:rPr>
        <w:t xml:space="preserve">up and weekly IVR reminders. This will allow the study team to link the ID number to </w:t>
      </w:r>
      <w:r w:rsidR="00BE7646">
        <w:rPr>
          <w:rFonts w:ascii="Times New Roman" w:hAnsi="Times New Roman" w:cs="Times New Roman"/>
          <w:sz w:val="24"/>
          <w:szCs w:val="24"/>
        </w:rPr>
        <w:t>a</w:t>
      </w:r>
      <w:r w:rsidR="00BE7646" w:rsidRPr="00567EA5" w:rsidDel="002E01B8">
        <w:rPr>
          <w:rFonts w:ascii="Times New Roman" w:hAnsi="Times New Roman" w:cs="Times New Roman"/>
          <w:sz w:val="24"/>
          <w:szCs w:val="24"/>
        </w:rPr>
        <w:t xml:space="preserve"> </w:t>
      </w:r>
      <w:r w:rsidR="00BE7646">
        <w:rPr>
          <w:rFonts w:ascii="Times New Roman" w:hAnsi="Times New Roman" w:cs="Times New Roman"/>
          <w:sz w:val="24"/>
          <w:szCs w:val="24"/>
        </w:rPr>
        <w:t>person</w:t>
      </w:r>
      <w:r w:rsidRPr="00567EA5" w:rsidDel="002E01B8">
        <w:rPr>
          <w:rFonts w:ascii="Times New Roman" w:hAnsi="Times New Roman" w:cs="Times New Roman"/>
          <w:sz w:val="24"/>
          <w:szCs w:val="24"/>
        </w:rPr>
        <w:t>, but the information will only be used for follow</w:t>
      </w:r>
      <w:r w:rsidR="00B35D2F">
        <w:rPr>
          <w:rFonts w:ascii="Times New Roman" w:hAnsi="Times New Roman" w:cs="Times New Roman"/>
          <w:sz w:val="24"/>
          <w:szCs w:val="24"/>
        </w:rPr>
        <w:t>-</w:t>
      </w:r>
      <w:r w:rsidRPr="00567EA5" w:rsidDel="002E01B8">
        <w:rPr>
          <w:rFonts w:ascii="Times New Roman" w:hAnsi="Times New Roman" w:cs="Times New Roman"/>
          <w:sz w:val="24"/>
          <w:szCs w:val="24"/>
        </w:rPr>
        <w:t xml:space="preserve">ups and reminders. The </w:t>
      </w:r>
      <w:r w:rsidDel="002E01B8">
        <w:rPr>
          <w:rFonts w:ascii="Times New Roman" w:hAnsi="Times New Roman" w:cs="Times New Roman"/>
          <w:sz w:val="24"/>
          <w:szCs w:val="24"/>
        </w:rPr>
        <w:t xml:space="preserve">data from the </w:t>
      </w:r>
      <w:r w:rsidRPr="00567EA5" w:rsidDel="002E01B8">
        <w:rPr>
          <w:rFonts w:ascii="Times New Roman" w:hAnsi="Times New Roman" w:cs="Times New Roman"/>
          <w:sz w:val="24"/>
          <w:szCs w:val="24"/>
        </w:rPr>
        <w:t xml:space="preserve">coach and parent </w:t>
      </w:r>
      <w:r w:rsidDel="002E01B8">
        <w:rPr>
          <w:rFonts w:ascii="Times New Roman" w:hAnsi="Times New Roman" w:cs="Times New Roman"/>
          <w:sz w:val="24"/>
          <w:szCs w:val="24"/>
        </w:rPr>
        <w:t>surveys</w:t>
      </w:r>
      <w:r w:rsidRPr="00567EA5" w:rsidDel="002E01B8">
        <w:rPr>
          <w:rFonts w:ascii="Times New Roman" w:hAnsi="Times New Roman" w:cs="Times New Roman"/>
          <w:sz w:val="24"/>
          <w:szCs w:val="24"/>
        </w:rPr>
        <w:t xml:space="preserve"> will be kept in a </w:t>
      </w:r>
      <w:r w:rsidDel="002E01B8">
        <w:rPr>
          <w:rFonts w:ascii="Times New Roman" w:hAnsi="Times New Roman" w:cs="Times New Roman"/>
          <w:sz w:val="24"/>
          <w:szCs w:val="24"/>
        </w:rPr>
        <w:t xml:space="preserve">separate </w:t>
      </w:r>
      <w:r w:rsidRPr="00567EA5" w:rsidDel="002E01B8">
        <w:rPr>
          <w:rFonts w:ascii="Times New Roman" w:hAnsi="Times New Roman" w:cs="Times New Roman"/>
          <w:sz w:val="24"/>
          <w:szCs w:val="24"/>
        </w:rPr>
        <w:t>database</w:t>
      </w:r>
      <w:r w:rsidDel="002E01B8">
        <w:rPr>
          <w:rFonts w:ascii="Times New Roman" w:hAnsi="Times New Roman" w:cs="Times New Roman"/>
          <w:sz w:val="24"/>
          <w:szCs w:val="24"/>
        </w:rPr>
        <w:t xml:space="preserve"> apart from any identifying information</w:t>
      </w:r>
      <w:r w:rsidRPr="00567EA5" w:rsidDel="002E01B8">
        <w:rPr>
          <w:rFonts w:ascii="Times New Roman" w:hAnsi="Times New Roman" w:cs="Times New Roman"/>
          <w:sz w:val="24"/>
          <w:szCs w:val="24"/>
        </w:rPr>
        <w:t xml:space="preserve"> and will only be </w:t>
      </w:r>
      <w:r w:rsidDel="002E01B8">
        <w:rPr>
          <w:rFonts w:ascii="Times New Roman" w:hAnsi="Times New Roman" w:cs="Times New Roman"/>
          <w:sz w:val="24"/>
          <w:szCs w:val="24"/>
        </w:rPr>
        <w:t>identifiable</w:t>
      </w:r>
      <w:r w:rsidRPr="00567EA5" w:rsidDel="002E01B8">
        <w:rPr>
          <w:rFonts w:ascii="Times New Roman" w:hAnsi="Times New Roman" w:cs="Times New Roman"/>
          <w:sz w:val="24"/>
          <w:szCs w:val="24"/>
        </w:rPr>
        <w:t xml:space="preserve"> by </w:t>
      </w:r>
      <w:r w:rsidDel="002E01B8">
        <w:rPr>
          <w:rFonts w:ascii="Times New Roman" w:hAnsi="Times New Roman" w:cs="Times New Roman"/>
          <w:sz w:val="24"/>
          <w:szCs w:val="24"/>
        </w:rPr>
        <w:t>each participant’s</w:t>
      </w:r>
      <w:r w:rsidRPr="00567EA5" w:rsidDel="002E01B8">
        <w:rPr>
          <w:rFonts w:ascii="Times New Roman" w:hAnsi="Times New Roman" w:cs="Times New Roman"/>
          <w:sz w:val="24"/>
          <w:szCs w:val="24"/>
        </w:rPr>
        <w:t xml:space="preserve"> ID code. </w:t>
      </w:r>
      <w:r w:rsidR="00F66B7F">
        <w:rPr>
          <w:rFonts w:ascii="Times New Roman" w:hAnsi="Times New Roman" w:cs="Times New Roman"/>
          <w:sz w:val="24"/>
          <w:szCs w:val="24"/>
        </w:rPr>
        <w:t>Following parent consent and disclosure of athlete contact information, a</w:t>
      </w:r>
      <w:r w:rsidRPr="004602AC" w:rsidDel="002E01B8">
        <w:rPr>
          <w:rFonts w:ascii="Times New Roman" w:hAnsi="Times New Roman" w:cs="Times New Roman"/>
          <w:sz w:val="24"/>
          <w:szCs w:val="24"/>
        </w:rPr>
        <w:t>thletes will follow a similar procedure to participate.</w:t>
      </w:r>
      <w:r w:rsidDel="002E01B8">
        <w:rPr>
          <w:rFonts w:ascii="Times New Roman" w:hAnsi="Times New Roman" w:cs="Times New Roman"/>
          <w:sz w:val="24"/>
          <w:szCs w:val="24"/>
        </w:rPr>
        <w:t xml:space="preserve"> </w:t>
      </w:r>
    </w:p>
    <w:p w:rsidR="00FE0B98" w:rsidRPr="00905EC2" w:rsidRDefault="00FE0B98" w:rsidP="006833F4">
      <w:pPr>
        <w:suppressLineNumbers/>
        <w:spacing w:after="0" w:line="240" w:lineRule="auto"/>
        <w:rPr>
          <w:rFonts w:ascii="Times New Roman" w:hAnsi="Times New Roman" w:cs="Times New Roman"/>
          <w:sz w:val="24"/>
          <w:szCs w:val="24"/>
        </w:rPr>
      </w:pPr>
    </w:p>
    <w:p w:rsidR="00107DCB" w:rsidRDefault="00E47917" w:rsidP="00107DCB">
      <w:pPr>
        <w:suppressLineNumbers/>
        <w:spacing w:after="0" w:line="240" w:lineRule="auto"/>
        <w:rPr>
          <w:rFonts w:ascii="Times New Roman" w:hAnsi="Times New Roman" w:cs="Times New Roman"/>
          <w:sz w:val="24"/>
          <w:szCs w:val="24"/>
        </w:rPr>
      </w:pPr>
      <w:r w:rsidRPr="0075351F">
        <w:rPr>
          <w:rFonts w:ascii="Times New Roman" w:hAnsi="Times New Roman" w:cs="Times New Roman"/>
          <w:b/>
          <w:i/>
          <w:sz w:val="24"/>
          <w:szCs w:val="24"/>
        </w:rPr>
        <w:t>Coaches</w:t>
      </w:r>
      <w:r w:rsidR="00E13C74" w:rsidRPr="0075351F">
        <w:rPr>
          <w:rFonts w:ascii="Times New Roman" w:hAnsi="Times New Roman" w:cs="Times New Roman"/>
          <w:b/>
          <w:i/>
          <w:sz w:val="24"/>
          <w:szCs w:val="24"/>
        </w:rPr>
        <w:t>.</w:t>
      </w:r>
      <w:r w:rsidR="00E13C74" w:rsidRPr="0075351F">
        <w:rPr>
          <w:rFonts w:ascii="Times New Roman" w:hAnsi="Times New Roman" w:cs="Times New Roman"/>
          <w:sz w:val="24"/>
          <w:szCs w:val="24"/>
        </w:rPr>
        <w:t xml:space="preserve"> </w:t>
      </w:r>
      <w:r w:rsidR="00107DCB">
        <w:rPr>
          <w:rFonts w:ascii="Times New Roman" w:hAnsi="Times New Roman" w:cs="Times New Roman"/>
          <w:sz w:val="24"/>
          <w:szCs w:val="24"/>
        </w:rPr>
        <w:t>Our target enrollment rate for coaches in the preseason, online baseline survey is 75%--i.e. 270 coaches out of an eligible pool of 360. For this study, c</w:t>
      </w:r>
      <w:r w:rsidR="00107DCB" w:rsidRPr="00905EC2">
        <w:rPr>
          <w:rFonts w:ascii="Times New Roman" w:hAnsi="Times New Roman" w:cs="Times New Roman"/>
          <w:sz w:val="24"/>
          <w:szCs w:val="24"/>
        </w:rPr>
        <w:t xml:space="preserve">oaches will only be asked to complete </w:t>
      </w:r>
      <w:r w:rsidR="00107DCB">
        <w:rPr>
          <w:rFonts w:ascii="Times New Roman" w:hAnsi="Times New Roman" w:cs="Times New Roman"/>
          <w:sz w:val="24"/>
          <w:szCs w:val="24"/>
        </w:rPr>
        <w:t>the</w:t>
      </w:r>
      <w:r w:rsidR="00107DCB" w:rsidRPr="00905EC2">
        <w:rPr>
          <w:rFonts w:ascii="Times New Roman" w:hAnsi="Times New Roman" w:cs="Times New Roman"/>
          <w:sz w:val="24"/>
          <w:szCs w:val="24"/>
        </w:rPr>
        <w:t xml:space="preserve"> preseason survey</w:t>
      </w:r>
      <w:r w:rsidR="00107DCB">
        <w:rPr>
          <w:rFonts w:ascii="Times New Roman" w:hAnsi="Times New Roman" w:cs="Times New Roman"/>
          <w:sz w:val="24"/>
          <w:szCs w:val="24"/>
        </w:rPr>
        <w:t xml:space="preserve"> (see sample in </w:t>
      </w:r>
      <w:r w:rsidR="00107DCB" w:rsidRPr="00E640A2">
        <w:rPr>
          <w:rFonts w:ascii="Times New Roman" w:hAnsi="Times New Roman" w:cs="Times New Roman"/>
          <w:sz w:val="24"/>
          <w:szCs w:val="24"/>
        </w:rPr>
        <w:t>Attachment C</w:t>
      </w:r>
      <w:r w:rsidR="00107DCB">
        <w:rPr>
          <w:rFonts w:ascii="Times New Roman" w:hAnsi="Times New Roman" w:cs="Times New Roman"/>
          <w:sz w:val="24"/>
          <w:szCs w:val="24"/>
        </w:rPr>
        <w:t>)</w:t>
      </w:r>
      <w:r w:rsidR="00107DCB" w:rsidRPr="00905EC2">
        <w:rPr>
          <w:rFonts w:ascii="Times New Roman" w:hAnsi="Times New Roman" w:cs="Times New Roman"/>
          <w:sz w:val="24"/>
          <w:szCs w:val="24"/>
        </w:rPr>
        <w:t xml:space="preserve">. </w:t>
      </w:r>
      <w:r w:rsidR="00107DCB">
        <w:rPr>
          <w:rFonts w:ascii="Times New Roman" w:hAnsi="Times New Roman" w:cs="Times New Roman"/>
          <w:sz w:val="24"/>
          <w:szCs w:val="24"/>
        </w:rPr>
        <w:t xml:space="preserve">In the Lystedt pilot study, researchers were able to enroll 270 out of 496 coaches as participants in the preseason online, baseline survey (a 54% participation rate). </w:t>
      </w:r>
      <w:r w:rsidR="00107DCB" w:rsidRPr="00905EC2">
        <w:rPr>
          <w:rFonts w:ascii="Times New Roman" w:hAnsi="Times New Roman" w:cs="Times New Roman"/>
          <w:sz w:val="24"/>
          <w:szCs w:val="24"/>
        </w:rPr>
        <w:t xml:space="preserve">We </w:t>
      </w:r>
      <w:r w:rsidR="00107DCB">
        <w:rPr>
          <w:rFonts w:ascii="Times New Roman" w:hAnsi="Times New Roman" w:cs="Times New Roman"/>
          <w:sz w:val="24"/>
          <w:szCs w:val="24"/>
        </w:rPr>
        <w:t>anticipate our study enrollment (participation) rates for the current study will be higher than the pilot study because of two factors not available to the Lystedt pilot study researchers:</w:t>
      </w:r>
    </w:p>
    <w:p w:rsidR="00107DCB" w:rsidRDefault="00107DCB" w:rsidP="00107DCB">
      <w:pPr>
        <w:pStyle w:val="ListParagraph"/>
        <w:numPr>
          <w:ilvl w:val="0"/>
          <w:numId w:val="40"/>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The sponsorship of the research by the Centers for Disease Control and Prevention (CDC); and, </w:t>
      </w:r>
    </w:p>
    <w:p w:rsidR="00107DCB" w:rsidRDefault="00107DCB" w:rsidP="00107DCB">
      <w:pPr>
        <w:pStyle w:val="ListParagraph"/>
        <w:numPr>
          <w:ilvl w:val="0"/>
          <w:numId w:val="40"/>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T</w:t>
      </w:r>
      <w:r w:rsidRPr="00DD1139">
        <w:rPr>
          <w:rFonts w:ascii="Times New Roman" w:hAnsi="Times New Roman" w:cs="Times New Roman"/>
          <w:sz w:val="24"/>
          <w:szCs w:val="24"/>
        </w:rPr>
        <w:t xml:space="preserve">he USYSA—the governing association for the soccer teams led by these coaches—has agreed to be a full and active partner with CSR in the outreach, education and recruitment </w:t>
      </w:r>
      <w:r w:rsidRPr="00DD1139">
        <w:rPr>
          <w:rFonts w:ascii="Times New Roman" w:hAnsi="Times New Roman" w:cs="Times New Roman"/>
          <w:sz w:val="24"/>
          <w:szCs w:val="24"/>
        </w:rPr>
        <w:lastRenderedPageBreak/>
        <w:t xml:space="preserve">of study participants. </w:t>
      </w:r>
      <w:r>
        <w:rPr>
          <w:rFonts w:ascii="Times New Roman" w:hAnsi="Times New Roman" w:cs="Times New Roman"/>
          <w:sz w:val="24"/>
          <w:szCs w:val="24"/>
        </w:rPr>
        <w:t xml:space="preserve">The research team has entered into a formal partnership with the </w:t>
      </w:r>
      <w:r w:rsidDel="002E01B8">
        <w:rPr>
          <w:rFonts w:ascii="Times New Roman" w:hAnsi="Times New Roman" w:cs="Times New Roman"/>
          <w:sz w:val="24"/>
          <w:szCs w:val="24"/>
        </w:rPr>
        <w:t>USYSA</w:t>
      </w:r>
      <w:r w:rsidDel="001128B8">
        <w:rPr>
          <w:rFonts w:ascii="Times New Roman" w:hAnsi="Times New Roman" w:cs="Times New Roman"/>
          <w:sz w:val="24"/>
          <w:szCs w:val="24"/>
        </w:rPr>
        <w:t xml:space="preserve"> </w:t>
      </w:r>
      <w:r>
        <w:rPr>
          <w:rFonts w:ascii="Times New Roman" w:hAnsi="Times New Roman" w:cs="Times New Roman"/>
          <w:sz w:val="24"/>
          <w:szCs w:val="24"/>
        </w:rPr>
        <w:t xml:space="preserve">leadership (Attachment M). The national organization, along with its board of directors, has agreed to allow us access to its membership and will provide support and guidance throughout the course of the study. </w:t>
      </w:r>
      <w:r w:rsidRPr="00905EC2">
        <w:rPr>
          <w:rFonts w:ascii="Times New Roman" w:hAnsi="Times New Roman" w:cs="Times New Roman"/>
          <w:sz w:val="24"/>
          <w:szCs w:val="24"/>
        </w:rPr>
        <w:t xml:space="preserve"> </w:t>
      </w:r>
      <w:r>
        <w:rPr>
          <w:rFonts w:ascii="Times New Roman" w:hAnsi="Times New Roman" w:cs="Times New Roman"/>
          <w:sz w:val="24"/>
          <w:szCs w:val="24"/>
        </w:rPr>
        <w:t>In addition to support at the national level, we will engage the regional and State-level leadership to garner their support and cooperation among the clubs and coaches. We</w:t>
      </w:r>
      <w:r w:rsidRPr="00905EC2">
        <w:rPr>
          <w:rFonts w:ascii="Times New Roman" w:hAnsi="Times New Roman" w:cs="Times New Roman"/>
          <w:sz w:val="24"/>
          <w:szCs w:val="24"/>
        </w:rPr>
        <w:t xml:space="preserve"> will include a letter of support from the organization when </w:t>
      </w:r>
      <w:r>
        <w:rPr>
          <w:rFonts w:ascii="Times New Roman" w:hAnsi="Times New Roman" w:cs="Times New Roman"/>
          <w:sz w:val="24"/>
          <w:szCs w:val="24"/>
        </w:rPr>
        <w:t xml:space="preserve">we initially contact coaches. </w:t>
      </w:r>
      <w:r w:rsidRPr="00905EC2">
        <w:rPr>
          <w:rFonts w:ascii="Times New Roman" w:hAnsi="Times New Roman" w:cs="Times New Roman"/>
          <w:sz w:val="24"/>
          <w:szCs w:val="24"/>
        </w:rPr>
        <w:t>We believe that the organization</w:t>
      </w:r>
      <w:r>
        <w:rPr>
          <w:rFonts w:ascii="Times New Roman" w:hAnsi="Times New Roman" w:cs="Times New Roman"/>
          <w:sz w:val="24"/>
          <w:szCs w:val="24"/>
        </w:rPr>
        <w:t>al support</w:t>
      </w:r>
      <w:r w:rsidRPr="00905EC2">
        <w:rPr>
          <w:rFonts w:ascii="Times New Roman" w:hAnsi="Times New Roman" w:cs="Times New Roman"/>
          <w:sz w:val="24"/>
          <w:szCs w:val="24"/>
        </w:rPr>
        <w:t xml:space="preserve"> will </w:t>
      </w:r>
      <w:r>
        <w:rPr>
          <w:rFonts w:ascii="Times New Roman" w:hAnsi="Times New Roman" w:cs="Times New Roman"/>
          <w:sz w:val="24"/>
          <w:szCs w:val="24"/>
        </w:rPr>
        <w:t>ease</w:t>
      </w:r>
      <w:r w:rsidRPr="00905EC2">
        <w:rPr>
          <w:rFonts w:ascii="Times New Roman" w:hAnsi="Times New Roman" w:cs="Times New Roman"/>
          <w:sz w:val="24"/>
          <w:szCs w:val="24"/>
        </w:rPr>
        <w:t xml:space="preserve"> any concerns coaches may have about participating in the study.</w:t>
      </w:r>
    </w:p>
    <w:p w:rsidR="00107DCB" w:rsidRDefault="00107DCB" w:rsidP="00107DCB">
      <w:pPr>
        <w:suppressLineNumbers/>
        <w:spacing w:after="0" w:line="240" w:lineRule="auto"/>
        <w:rPr>
          <w:rFonts w:ascii="Times New Roman" w:hAnsi="Times New Roman" w:cs="Times New Roman"/>
          <w:sz w:val="24"/>
          <w:szCs w:val="24"/>
        </w:rPr>
      </w:pPr>
    </w:p>
    <w:p w:rsidR="00107DCB" w:rsidRPr="00DD1139" w:rsidRDefault="00107DCB" w:rsidP="00107DCB">
      <w:pPr>
        <w:suppressLineNumbers/>
        <w:spacing w:after="0" w:line="240" w:lineRule="auto"/>
        <w:rPr>
          <w:rFonts w:ascii="Times New Roman" w:hAnsi="Times New Roman" w:cs="Times New Roman"/>
          <w:sz w:val="24"/>
          <w:szCs w:val="24"/>
        </w:rPr>
      </w:pPr>
      <w:r w:rsidRPr="00DD1139">
        <w:rPr>
          <w:rFonts w:ascii="Times New Roman" w:hAnsi="Times New Roman" w:cs="Times New Roman"/>
          <w:sz w:val="24"/>
          <w:szCs w:val="24"/>
        </w:rPr>
        <w:t>Literature on survey response rates has shown that social networks</w:t>
      </w:r>
      <w:r>
        <w:rPr>
          <w:rFonts w:ascii="Times New Roman" w:hAnsi="Times New Roman" w:cs="Times New Roman"/>
          <w:sz w:val="24"/>
          <w:szCs w:val="24"/>
        </w:rPr>
        <w:t xml:space="preserve">, sponsorships, and subject salience </w:t>
      </w:r>
      <w:r w:rsidRPr="00363013">
        <w:rPr>
          <w:rFonts w:ascii="Times New Roman" w:hAnsi="Times New Roman" w:cs="Times New Roman"/>
          <w:sz w:val="24"/>
          <w:szCs w:val="24"/>
        </w:rPr>
        <w:t>are</w:t>
      </w:r>
      <w:r w:rsidRPr="00DD1139">
        <w:rPr>
          <w:rFonts w:ascii="Times New Roman" w:hAnsi="Times New Roman" w:cs="Times New Roman"/>
          <w:sz w:val="24"/>
          <w:szCs w:val="24"/>
        </w:rPr>
        <w:t xml:space="preserve"> important influencer</w:t>
      </w:r>
      <w:r>
        <w:rPr>
          <w:rFonts w:ascii="Times New Roman" w:hAnsi="Times New Roman" w:cs="Times New Roman"/>
          <w:sz w:val="24"/>
          <w:szCs w:val="24"/>
        </w:rPr>
        <w:t>s</w:t>
      </w:r>
      <w:r w:rsidRPr="00DD1139">
        <w:rPr>
          <w:rFonts w:ascii="Times New Roman" w:hAnsi="Times New Roman" w:cs="Times New Roman"/>
          <w:sz w:val="24"/>
          <w:szCs w:val="24"/>
        </w:rPr>
        <w:t xml:space="preserve"> of survey response rates. Surveys sponsored by </w:t>
      </w:r>
      <w:r>
        <w:rPr>
          <w:rFonts w:ascii="Times New Roman" w:hAnsi="Times New Roman" w:cs="Times New Roman"/>
          <w:sz w:val="24"/>
          <w:szCs w:val="24"/>
        </w:rPr>
        <w:t xml:space="preserve">governments, </w:t>
      </w:r>
      <w:r w:rsidRPr="00DD1139">
        <w:rPr>
          <w:rFonts w:ascii="Times New Roman" w:hAnsi="Times New Roman" w:cs="Times New Roman"/>
          <w:sz w:val="24"/>
          <w:szCs w:val="24"/>
        </w:rPr>
        <w:t xml:space="preserve">trade associations or affinity groups tend to have higher response rates compared to surveys sponsored by researchers outside of the subpopulations social networks. </w:t>
      </w:r>
      <w:r>
        <w:rPr>
          <w:rFonts w:ascii="Times New Roman" w:hAnsi="Times New Roman" w:cs="Times New Roman"/>
          <w:sz w:val="24"/>
          <w:szCs w:val="24"/>
        </w:rPr>
        <w:t xml:space="preserve">Surveys addressing subjects of particular interest or salience to the target study population also have higher responses rates than those that lack such salience. </w:t>
      </w:r>
      <w:r w:rsidRPr="00DD1139">
        <w:rPr>
          <w:rFonts w:ascii="Times New Roman" w:hAnsi="Times New Roman" w:cs="Times New Roman"/>
          <w:sz w:val="24"/>
          <w:szCs w:val="24"/>
        </w:rPr>
        <w:t xml:space="preserve">(See, Suan Bartholomew and Anne D. Smith,  </w:t>
      </w:r>
      <w:r w:rsidRPr="00DD1139">
        <w:rPr>
          <w:rFonts w:ascii="Times New Roman" w:hAnsi="Times New Roman" w:cs="Times New Roman"/>
          <w:i/>
          <w:sz w:val="24"/>
          <w:szCs w:val="24"/>
        </w:rPr>
        <w:t>Improving Survey Response Rates from Chief Executive Officers in Small Firms: The Importance of Social Networks</w:t>
      </w:r>
      <w:r w:rsidRPr="00DD1139">
        <w:rPr>
          <w:rFonts w:ascii="Times New Roman" w:hAnsi="Times New Roman" w:cs="Times New Roman"/>
          <w:sz w:val="24"/>
          <w:szCs w:val="24"/>
        </w:rPr>
        <w:t xml:space="preserve">, </w:t>
      </w:r>
      <w:r w:rsidRPr="00DD1139">
        <w:rPr>
          <w:rFonts w:ascii="Times New Roman" w:hAnsi="Times New Roman" w:cs="Times New Roman"/>
          <w:b/>
          <w:sz w:val="24"/>
          <w:szCs w:val="24"/>
        </w:rPr>
        <w:t xml:space="preserve">Entrepreneurship Theory and Practice, </w:t>
      </w:r>
      <w:r w:rsidRPr="00DD1139">
        <w:rPr>
          <w:rFonts w:ascii="Times New Roman" w:hAnsi="Times New Roman" w:cs="Times New Roman"/>
          <w:sz w:val="24"/>
          <w:szCs w:val="24"/>
        </w:rPr>
        <w:t>Vol. 30, Issue 1, 83-96, January 2006</w:t>
      </w:r>
      <w:r w:rsidRPr="00DD1139">
        <w:rPr>
          <w:rFonts w:ascii="Times New Roman" w:hAnsi="Times New Roman" w:cs="Times New Roman"/>
          <w:b/>
          <w:sz w:val="24"/>
          <w:szCs w:val="24"/>
        </w:rPr>
        <w:t xml:space="preserve">; L. Kanuk and C. Berenson, </w:t>
      </w:r>
      <w:r w:rsidRPr="00DD1139">
        <w:rPr>
          <w:rFonts w:ascii="Times New Roman" w:hAnsi="Times New Roman" w:cs="Times New Roman"/>
          <w:i/>
          <w:sz w:val="24"/>
          <w:szCs w:val="24"/>
        </w:rPr>
        <w:t>Mail Surveys and Response Rates: A literature Review</w:t>
      </w:r>
      <w:r w:rsidRPr="00DD1139">
        <w:rPr>
          <w:rFonts w:ascii="Times New Roman" w:hAnsi="Times New Roman" w:cs="Times New Roman"/>
          <w:b/>
          <w:sz w:val="24"/>
          <w:szCs w:val="24"/>
        </w:rPr>
        <w:t xml:space="preserve">, Journal of Marketing Research, Vol. 12, No. 4(Nov. 1975), 440-453; Eleanor Singer, </w:t>
      </w:r>
      <w:r w:rsidRPr="00DD1139">
        <w:rPr>
          <w:rFonts w:ascii="Times New Roman" w:hAnsi="Times New Roman" w:cs="Times New Roman"/>
          <w:i/>
          <w:sz w:val="24"/>
          <w:szCs w:val="24"/>
        </w:rPr>
        <w:t xml:space="preserve">Nonresponse Bias in Household surveys, </w:t>
      </w:r>
      <w:r w:rsidRPr="00DD1139">
        <w:rPr>
          <w:rFonts w:ascii="Times New Roman" w:hAnsi="Times New Roman" w:cs="Times New Roman"/>
          <w:b/>
          <w:sz w:val="24"/>
          <w:szCs w:val="24"/>
        </w:rPr>
        <w:t>Public Opinion Quarterly, Vol. 70, No. 5, 2006</w:t>
      </w:r>
      <w:r w:rsidRPr="00DD1139">
        <w:rPr>
          <w:rFonts w:ascii="Times New Roman" w:hAnsi="Times New Roman" w:cs="Times New Roman"/>
          <w:sz w:val="24"/>
          <w:szCs w:val="24"/>
        </w:rPr>
        <w:t xml:space="preserve">; Frederik Anseel, et al,, </w:t>
      </w:r>
      <w:r w:rsidRPr="00DD1139">
        <w:rPr>
          <w:rFonts w:ascii="Times New Roman" w:hAnsi="Times New Roman" w:cs="Times New Roman"/>
          <w:i/>
          <w:sz w:val="24"/>
          <w:szCs w:val="24"/>
        </w:rPr>
        <w:t>Response Rates in Organizational Science, 1995-2008: A meta-analytic review and guidelines for survey researchers</w:t>
      </w:r>
      <w:r w:rsidRPr="00DD1139">
        <w:rPr>
          <w:rFonts w:ascii="Times New Roman" w:hAnsi="Times New Roman" w:cs="Times New Roman"/>
          <w:sz w:val="24"/>
          <w:szCs w:val="24"/>
        </w:rPr>
        <w:t xml:space="preserve">, </w:t>
      </w:r>
      <w:r w:rsidRPr="00DD1139">
        <w:rPr>
          <w:rFonts w:ascii="Times New Roman" w:hAnsi="Times New Roman" w:cs="Times New Roman"/>
          <w:b/>
          <w:sz w:val="24"/>
          <w:szCs w:val="24"/>
        </w:rPr>
        <w:t>Journal of Business Psychology</w:t>
      </w:r>
      <w:r w:rsidRPr="00DD1139">
        <w:rPr>
          <w:rFonts w:ascii="Times New Roman" w:hAnsi="Times New Roman" w:cs="Times New Roman"/>
          <w:sz w:val="24"/>
          <w:szCs w:val="24"/>
        </w:rPr>
        <w:t>, September 2010, Volume 25, Issue 3, 335-349</w:t>
      </w:r>
      <w:r>
        <w:rPr>
          <w:rFonts w:ascii="Times New Roman" w:hAnsi="Times New Roman" w:cs="Times New Roman"/>
          <w:sz w:val="24"/>
          <w:szCs w:val="24"/>
        </w:rPr>
        <w:t xml:space="preserve">; KB Sheehan, </w:t>
      </w:r>
      <w:r w:rsidRPr="00DD1139">
        <w:rPr>
          <w:rFonts w:ascii="Times New Roman" w:hAnsi="Times New Roman" w:cs="Times New Roman"/>
          <w:i/>
          <w:sz w:val="24"/>
          <w:szCs w:val="24"/>
        </w:rPr>
        <w:t>Response rate variations in e-mail surveys: a</w:t>
      </w:r>
      <w:r>
        <w:rPr>
          <w:rFonts w:ascii="Times New Roman" w:hAnsi="Times New Roman" w:cs="Times New Roman"/>
          <w:i/>
          <w:sz w:val="24"/>
          <w:szCs w:val="24"/>
        </w:rPr>
        <w:t>n exploration</w:t>
      </w:r>
      <w:r>
        <w:rPr>
          <w:rFonts w:ascii="Times New Roman" w:hAnsi="Times New Roman" w:cs="Times New Roman"/>
          <w:sz w:val="24"/>
          <w:szCs w:val="24"/>
        </w:rPr>
        <w:t>; Journal of Advertising Research (1999)</w:t>
      </w:r>
      <w:r w:rsidRPr="00DD1139">
        <w:rPr>
          <w:rFonts w:ascii="Times New Roman" w:hAnsi="Times New Roman" w:cs="Times New Roman"/>
          <w:sz w:val="24"/>
          <w:szCs w:val="24"/>
        </w:rPr>
        <w:t>)</w:t>
      </w:r>
    </w:p>
    <w:p w:rsidR="00107DCB" w:rsidRDefault="00107DCB" w:rsidP="00107DCB">
      <w:pPr>
        <w:suppressLineNumbers/>
        <w:spacing w:after="0" w:line="240" w:lineRule="auto"/>
        <w:rPr>
          <w:rFonts w:ascii="Times New Roman" w:hAnsi="Times New Roman" w:cs="Times New Roman"/>
          <w:sz w:val="24"/>
          <w:szCs w:val="24"/>
        </w:rPr>
      </w:pPr>
    </w:p>
    <w:p w:rsidR="00107DCB" w:rsidRPr="00905EC2" w:rsidRDefault="00107DCB" w:rsidP="00107DCB">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While we believe that these factors will greatly enhance the survey participation rates, the researchers chose to be more conservative in their IRB submission. Thus the proposed participation rates discussed in the IRB were intentionally estimated to be low in order to ascertain the size of effects that could be discerned if study participation was substantially lower than expected. Subsequently, however, USYSA has indicated their increased interest in being an active partner in the outreach and recruitment of survey participants—this was not as clear when we submitted the original IRB request for review and approval. This gives us greater confidence that our higher participation and enrollment estimates are achievable.</w:t>
      </w:r>
    </w:p>
    <w:p w:rsidR="00E47917" w:rsidRPr="00905EC2" w:rsidRDefault="00122954" w:rsidP="00107DCB">
      <w:pPr>
        <w:suppressLineNumbers/>
        <w:spacing w:after="0" w:line="240" w:lineRule="auto"/>
        <w:rPr>
          <w:rFonts w:ascii="Times New Roman" w:hAnsi="Times New Roman" w:cs="Times New Roman"/>
          <w:sz w:val="24"/>
          <w:szCs w:val="24"/>
        </w:rPr>
      </w:pPr>
      <w:r w:rsidRPr="00905EC2">
        <w:rPr>
          <w:rFonts w:ascii="Times New Roman" w:hAnsi="Times New Roman" w:cs="Times New Roman"/>
          <w:sz w:val="24"/>
          <w:szCs w:val="24"/>
        </w:rPr>
        <w:t xml:space="preserve"> </w:t>
      </w:r>
    </w:p>
    <w:p w:rsidR="00E47917" w:rsidRPr="00905EC2" w:rsidRDefault="00E47917" w:rsidP="006833F4">
      <w:pPr>
        <w:suppressLineNumbers/>
        <w:spacing w:after="0" w:line="240" w:lineRule="auto"/>
        <w:rPr>
          <w:rFonts w:ascii="Times New Roman" w:hAnsi="Times New Roman" w:cs="Times New Roman"/>
          <w:sz w:val="24"/>
          <w:szCs w:val="24"/>
          <w:u w:val="single"/>
        </w:rPr>
      </w:pPr>
    </w:p>
    <w:p w:rsidR="00107DCB" w:rsidRDefault="005B1513" w:rsidP="00107DCB">
      <w:pPr>
        <w:suppressLineNumbers/>
        <w:spacing w:after="0" w:line="240" w:lineRule="auto"/>
        <w:rPr>
          <w:rFonts w:ascii="Times New Roman" w:hAnsi="Times New Roman" w:cs="Times New Roman"/>
          <w:sz w:val="24"/>
          <w:szCs w:val="24"/>
        </w:rPr>
      </w:pPr>
      <w:r w:rsidRPr="0075351F">
        <w:rPr>
          <w:rFonts w:ascii="Times New Roman" w:hAnsi="Times New Roman" w:cs="Times New Roman"/>
          <w:b/>
          <w:i/>
          <w:sz w:val="24"/>
          <w:szCs w:val="24"/>
        </w:rPr>
        <w:t>Athlete</w:t>
      </w:r>
      <w:r w:rsidR="009E2056">
        <w:rPr>
          <w:rFonts w:ascii="Times New Roman" w:hAnsi="Times New Roman" w:cs="Times New Roman"/>
          <w:b/>
          <w:i/>
          <w:sz w:val="24"/>
          <w:szCs w:val="24"/>
        </w:rPr>
        <w:t>-parent dyads</w:t>
      </w:r>
      <w:r w:rsidR="00E13C74">
        <w:rPr>
          <w:rFonts w:ascii="Times New Roman" w:hAnsi="Times New Roman" w:cs="Times New Roman"/>
          <w:b/>
          <w:i/>
          <w:sz w:val="24"/>
          <w:szCs w:val="24"/>
        </w:rPr>
        <w:t>.</w:t>
      </w:r>
      <w:r w:rsidR="0058272C" w:rsidRPr="0075351F">
        <w:rPr>
          <w:rFonts w:ascii="Times New Roman" w:hAnsi="Times New Roman" w:cs="Times New Roman"/>
          <w:sz w:val="24"/>
          <w:szCs w:val="24"/>
        </w:rPr>
        <w:t xml:space="preserve"> </w:t>
      </w:r>
      <w:r w:rsidR="00107DCB">
        <w:rPr>
          <w:rFonts w:ascii="Times New Roman" w:hAnsi="Times New Roman" w:cs="Times New Roman"/>
          <w:sz w:val="24"/>
          <w:szCs w:val="24"/>
        </w:rPr>
        <w:t xml:space="preserve">Given the sampling strategy, we will select 360 teams. </w:t>
      </w:r>
      <w:r w:rsidR="00107DCB" w:rsidRPr="00905EC2">
        <w:rPr>
          <w:rFonts w:ascii="Times New Roman" w:hAnsi="Times New Roman" w:cs="Times New Roman"/>
          <w:sz w:val="24"/>
          <w:szCs w:val="24"/>
        </w:rPr>
        <w:t xml:space="preserve">The study will </w:t>
      </w:r>
      <w:r w:rsidR="00107DCB">
        <w:rPr>
          <w:rFonts w:ascii="Times New Roman" w:hAnsi="Times New Roman" w:cs="Times New Roman"/>
          <w:sz w:val="24"/>
          <w:szCs w:val="24"/>
        </w:rPr>
        <w:t>collect a baseline survey and 10 weekly reports from the sample</w:t>
      </w:r>
      <w:r w:rsidR="00107DCB" w:rsidRPr="00905EC2">
        <w:rPr>
          <w:rFonts w:ascii="Times New Roman" w:hAnsi="Times New Roman" w:cs="Times New Roman"/>
          <w:sz w:val="24"/>
          <w:szCs w:val="24"/>
        </w:rPr>
        <w:t xml:space="preserve"> of </w:t>
      </w:r>
      <w:r w:rsidR="00107DCB">
        <w:rPr>
          <w:rFonts w:ascii="Times New Roman" w:hAnsi="Times New Roman" w:cs="Times New Roman"/>
          <w:sz w:val="24"/>
          <w:szCs w:val="24"/>
        </w:rPr>
        <w:t>athlete-parent dyads</w:t>
      </w:r>
      <w:r w:rsidR="00107DCB" w:rsidRPr="00905EC2">
        <w:rPr>
          <w:rFonts w:ascii="Times New Roman" w:hAnsi="Times New Roman" w:cs="Times New Roman"/>
          <w:sz w:val="24"/>
          <w:szCs w:val="24"/>
        </w:rPr>
        <w:t xml:space="preserve"> over the course of the </w:t>
      </w:r>
      <w:r w:rsidR="00107DCB">
        <w:rPr>
          <w:rFonts w:ascii="Times New Roman" w:hAnsi="Times New Roman" w:cs="Times New Roman"/>
          <w:sz w:val="24"/>
          <w:szCs w:val="24"/>
        </w:rPr>
        <w:t>fall 2015</w:t>
      </w:r>
      <w:r w:rsidR="00107DCB" w:rsidRPr="00905EC2">
        <w:rPr>
          <w:rFonts w:ascii="Times New Roman" w:hAnsi="Times New Roman" w:cs="Times New Roman"/>
          <w:sz w:val="24"/>
          <w:szCs w:val="24"/>
        </w:rPr>
        <w:t xml:space="preserve"> playing season</w:t>
      </w:r>
      <w:r w:rsidR="00107DCB">
        <w:rPr>
          <w:rFonts w:ascii="Times New Roman" w:hAnsi="Times New Roman" w:cs="Times New Roman"/>
          <w:sz w:val="24"/>
          <w:szCs w:val="24"/>
        </w:rPr>
        <w:t xml:space="preserve"> (see samples of surveys in Attachments D and F)</w:t>
      </w:r>
      <w:r w:rsidR="00107DCB" w:rsidRPr="00C0748C">
        <w:rPr>
          <w:rFonts w:ascii="Times New Roman" w:hAnsi="Times New Roman" w:cs="Times New Roman"/>
          <w:sz w:val="24"/>
          <w:szCs w:val="24"/>
        </w:rPr>
        <w:t>.</w:t>
      </w:r>
      <w:r w:rsidR="00107DCB">
        <w:rPr>
          <w:rFonts w:ascii="Times New Roman" w:hAnsi="Times New Roman" w:cs="Times New Roman"/>
          <w:sz w:val="24"/>
          <w:szCs w:val="24"/>
        </w:rPr>
        <w:t xml:space="preserve"> All athletes and their parents on selected teams will be invited to complete the online preseason baseline survey and, if they complete this survey, to participate in the 10 weekly surveillance reports during the 2015 fall soccer season. Eligibility for the weekly surveillance portion of the study will be contingent upon completion of the preseason survey. This is the same approach taken in the Washington State pilot study on t</w:t>
      </w:r>
      <w:r w:rsidR="00107DCB" w:rsidRPr="00905EC2">
        <w:rPr>
          <w:rFonts w:ascii="Times New Roman" w:hAnsi="Times New Roman" w:cs="Times New Roman"/>
          <w:sz w:val="24"/>
          <w:szCs w:val="24"/>
        </w:rPr>
        <w:t xml:space="preserve">he </w:t>
      </w:r>
      <w:r w:rsidR="00107DCB">
        <w:rPr>
          <w:rFonts w:ascii="Times New Roman" w:hAnsi="Times New Roman" w:cs="Times New Roman"/>
          <w:sz w:val="24"/>
          <w:szCs w:val="24"/>
        </w:rPr>
        <w:t xml:space="preserve">Lystedt Law, where study </w:t>
      </w:r>
      <w:r w:rsidR="00107DCB" w:rsidRPr="00905EC2">
        <w:rPr>
          <w:rFonts w:ascii="Times New Roman" w:hAnsi="Times New Roman" w:cs="Times New Roman"/>
          <w:sz w:val="24"/>
          <w:szCs w:val="24"/>
        </w:rPr>
        <w:t>participants</w:t>
      </w:r>
      <w:r w:rsidR="00107DCB">
        <w:rPr>
          <w:rFonts w:ascii="Times New Roman" w:hAnsi="Times New Roman" w:cs="Times New Roman"/>
          <w:sz w:val="24"/>
          <w:szCs w:val="24"/>
        </w:rPr>
        <w:t xml:space="preserve"> were required</w:t>
      </w:r>
      <w:r w:rsidR="00107DCB" w:rsidRPr="00905EC2">
        <w:rPr>
          <w:rFonts w:ascii="Times New Roman" w:hAnsi="Times New Roman" w:cs="Times New Roman"/>
          <w:sz w:val="24"/>
          <w:szCs w:val="24"/>
        </w:rPr>
        <w:t xml:space="preserve"> </w:t>
      </w:r>
      <w:r w:rsidR="00107DCB">
        <w:rPr>
          <w:rFonts w:ascii="Times New Roman" w:hAnsi="Times New Roman" w:cs="Times New Roman"/>
          <w:sz w:val="24"/>
          <w:szCs w:val="24"/>
        </w:rPr>
        <w:t xml:space="preserve">to </w:t>
      </w:r>
      <w:r w:rsidR="00107DCB" w:rsidRPr="00905EC2">
        <w:rPr>
          <w:rFonts w:ascii="Times New Roman" w:hAnsi="Times New Roman" w:cs="Times New Roman"/>
          <w:sz w:val="24"/>
          <w:szCs w:val="24"/>
        </w:rPr>
        <w:t>complete the preseason</w:t>
      </w:r>
      <w:r w:rsidR="00107DCB">
        <w:rPr>
          <w:rFonts w:ascii="Times New Roman" w:hAnsi="Times New Roman" w:cs="Times New Roman"/>
          <w:sz w:val="24"/>
          <w:szCs w:val="24"/>
        </w:rPr>
        <w:t xml:space="preserve"> baseline</w:t>
      </w:r>
      <w:r w:rsidR="00107DCB" w:rsidRPr="00905EC2">
        <w:rPr>
          <w:rFonts w:ascii="Times New Roman" w:hAnsi="Times New Roman" w:cs="Times New Roman"/>
          <w:sz w:val="24"/>
          <w:szCs w:val="24"/>
        </w:rPr>
        <w:t xml:space="preserve"> survey </w:t>
      </w:r>
      <w:r w:rsidR="00107DCB">
        <w:rPr>
          <w:rFonts w:ascii="Times New Roman" w:hAnsi="Times New Roman" w:cs="Times New Roman"/>
          <w:sz w:val="24"/>
          <w:szCs w:val="24"/>
        </w:rPr>
        <w:t>to</w:t>
      </w:r>
      <w:r w:rsidR="00107DCB" w:rsidRPr="00905EC2">
        <w:rPr>
          <w:rFonts w:ascii="Times New Roman" w:hAnsi="Times New Roman" w:cs="Times New Roman"/>
          <w:sz w:val="24"/>
          <w:szCs w:val="24"/>
        </w:rPr>
        <w:t xml:space="preserve"> participate in the weekly surveillance surveys</w:t>
      </w:r>
      <w:r w:rsidR="00107DCB">
        <w:rPr>
          <w:rFonts w:ascii="Times New Roman" w:hAnsi="Times New Roman" w:cs="Times New Roman"/>
          <w:sz w:val="24"/>
          <w:szCs w:val="24"/>
        </w:rPr>
        <w:t>.</w:t>
      </w:r>
      <w:r w:rsidR="00107DCB" w:rsidRPr="00F00549">
        <w:rPr>
          <w:rFonts w:ascii="Times New Roman" w:hAnsi="Times New Roman" w:cs="Times New Roman"/>
          <w:sz w:val="24"/>
          <w:szCs w:val="24"/>
        </w:rPr>
        <w:t xml:space="preserve"> </w:t>
      </w:r>
      <w:r w:rsidR="00107DCB" w:rsidRPr="00905EC2">
        <w:rPr>
          <w:rFonts w:ascii="Times New Roman" w:hAnsi="Times New Roman" w:cs="Times New Roman"/>
          <w:sz w:val="24"/>
          <w:szCs w:val="24"/>
        </w:rPr>
        <w:t xml:space="preserve">Researchers conducting the </w:t>
      </w:r>
      <w:r w:rsidR="00107DCB">
        <w:rPr>
          <w:rFonts w:ascii="Times New Roman" w:hAnsi="Times New Roman" w:cs="Times New Roman"/>
          <w:sz w:val="24"/>
          <w:szCs w:val="24"/>
        </w:rPr>
        <w:t>Lystedt Law</w:t>
      </w:r>
      <w:r w:rsidR="00107DCB" w:rsidRPr="00905EC2">
        <w:rPr>
          <w:rFonts w:ascii="Times New Roman" w:hAnsi="Times New Roman" w:cs="Times New Roman"/>
          <w:sz w:val="24"/>
          <w:szCs w:val="24"/>
        </w:rPr>
        <w:t xml:space="preserve"> evaluation enrolled 82</w:t>
      </w:r>
      <w:r w:rsidR="00107DCB">
        <w:rPr>
          <w:rFonts w:ascii="Times New Roman" w:hAnsi="Times New Roman" w:cs="Times New Roman"/>
          <w:sz w:val="24"/>
          <w:szCs w:val="24"/>
        </w:rPr>
        <w:t xml:space="preserve"> percent</w:t>
      </w:r>
      <w:r w:rsidR="00107DCB" w:rsidRPr="00905EC2">
        <w:rPr>
          <w:rFonts w:ascii="Times New Roman" w:hAnsi="Times New Roman" w:cs="Times New Roman"/>
          <w:sz w:val="24"/>
          <w:szCs w:val="24"/>
        </w:rPr>
        <w:t xml:space="preserve"> of soccer </w:t>
      </w:r>
      <w:r w:rsidR="00107DCB">
        <w:rPr>
          <w:rFonts w:ascii="Times New Roman" w:hAnsi="Times New Roman" w:cs="Times New Roman"/>
          <w:sz w:val="24"/>
          <w:szCs w:val="24"/>
        </w:rPr>
        <w:lastRenderedPageBreak/>
        <w:t>athlete</w:t>
      </w:r>
      <w:r w:rsidR="00107DCB" w:rsidRPr="00905EC2">
        <w:rPr>
          <w:rFonts w:ascii="Times New Roman" w:hAnsi="Times New Roman" w:cs="Times New Roman"/>
          <w:sz w:val="24"/>
          <w:szCs w:val="24"/>
        </w:rPr>
        <w:t xml:space="preserve">s (290 out of </w:t>
      </w:r>
      <w:r w:rsidR="00107DCB">
        <w:rPr>
          <w:rFonts w:ascii="Times New Roman" w:hAnsi="Times New Roman" w:cs="Times New Roman"/>
          <w:sz w:val="24"/>
          <w:szCs w:val="24"/>
        </w:rPr>
        <w:t>352</w:t>
      </w:r>
      <w:r w:rsidR="00107DCB" w:rsidRPr="00905EC2">
        <w:rPr>
          <w:rFonts w:ascii="Times New Roman" w:hAnsi="Times New Roman" w:cs="Times New Roman"/>
          <w:sz w:val="24"/>
          <w:szCs w:val="24"/>
        </w:rPr>
        <w:t xml:space="preserve"> eligible) in their study. </w:t>
      </w:r>
      <w:r w:rsidR="00107DCB">
        <w:rPr>
          <w:rFonts w:ascii="Times New Roman" w:hAnsi="Times New Roman" w:cs="Times New Roman"/>
          <w:sz w:val="24"/>
          <w:szCs w:val="24"/>
        </w:rPr>
        <w:t>However, t</w:t>
      </w:r>
      <w:r w:rsidR="00107DCB" w:rsidRPr="00905EC2">
        <w:rPr>
          <w:rFonts w:ascii="Times New Roman" w:hAnsi="Times New Roman" w:cs="Times New Roman"/>
          <w:sz w:val="24"/>
          <w:szCs w:val="24"/>
        </w:rPr>
        <w:t>h</w:t>
      </w:r>
      <w:r w:rsidR="00107DCB">
        <w:rPr>
          <w:rFonts w:ascii="Times New Roman" w:hAnsi="Times New Roman" w:cs="Times New Roman"/>
          <w:sz w:val="24"/>
          <w:szCs w:val="24"/>
        </w:rPr>
        <w:t>ose</w:t>
      </w:r>
      <w:r w:rsidR="00107DCB" w:rsidRPr="00905EC2">
        <w:rPr>
          <w:rFonts w:ascii="Times New Roman" w:hAnsi="Times New Roman" w:cs="Times New Roman"/>
          <w:sz w:val="24"/>
          <w:szCs w:val="24"/>
        </w:rPr>
        <w:t xml:space="preserve"> researchers </w:t>
      </w:r>
      <w:r w:rsidR="00107DCB">
        <w:rPr>
          <w:rFonts w:ascii="Times New Roman" w:hAnsi="Times New Roman" w:cs="Times New Roman"/>
          <w:sz w:val="24"/>
          <w:szCs w:val="24"/>
        </w:rPr>
        <w:t>were able to attend t</w:t>
      </w:r>
      <w:r w:rsidR="00107DCB" w:rsidRPr="00905EC2">
        <w:rPr>
          <w:rFonts w:ascii="Times New Roman" w:hAnsi="Times New Roman" w:cs="Times New Roman"/>
          <w:sz w:val="24"/>
          <w:szCs w:val="24"/>
        </w:rPr>
        <w:t>eam meetings to explain the study and enroll athletes and parents</w:t>
      </w:r>
      <w:r w:rsidR="00107DCB">
        <w:rPr>
          <w:rFonts w:ascii="Times New Roman" w:hAnsi="Times New Roman" w:cs="Times New Roman"/>
          <w:sz w:val="24"/>
          <w:szCs w:val="24"/>
        </w:rPr>
        <w:t xml:space="preserve"> in person</w:t>
      </w:r>
      <w:r w:rsidR="00107DCB" w:rsidRPr="00905EC2">
        <w:rPr>
          <w:rFonts w:ascii="Times New Roman" w:hAnsi="Times New Roman" w:cs="Times New Roman"/>
          <w:sz w:val="24"/>
          <w:szCs w:val="24"/>
        </w:rPr>
        <w:t>.</w:t>
      </w:r>
    </w:p>
    <w:p w:rsidR="00107DCB" w:rsidRDefault="00107DCB" w:rsidP="00107DCB">
      <w:pPr>
        <w:suppressLineNumbers/>
        <w:spacing w:after="0" w:line="240" w:lineRule="auto"/>
        <w:rPr>
          <w:rFonts w:ascii="Times New Roman" w:hAnsi="Times New Roman" w:cs="Times New Roman"/>
          <w:sz w:val="24"/>
          <w:szCs w:val="24"/>
        </w:rPr>
      </w:pPr>
    </w:p>
    <w:p w:rsidR="00107DCB" w:rsidRDefault="00107DCB" w:rsidP="00107DCB">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B</w:t>
      </w:r>
      <w:r w:rsidRPr="00905EC2">
        <w:rPr>
          <w:rFonts w:ascii="Times New Roman" w:hAnsi="Times New Roman" w:cs="Times New Roman"/>
          <w:sz w:val="24"/>
          <w:szCs w:val="24"/>
        </w:rPr>
        <w:t xml:space="preserve">ecause the average soccer team includes 15 </w:t>
      </w:r>
      <w:r>
        <w:rPr>
          <w:rFonts w:ascii="Times New Roman" w:hAnsi="Times New Roman" w:cs="Times New Roman"/>
          <w:sz w:val="24"/>
          <w:szCs w:val="24"/>
        </w:rPr>
        <w:t>athlete</w:t>
      </w:r>
      <w:r w:rsidRPr="00905EC2">
        <w:rPr>
          <w:rFonts w:ascii="Times New Roman" w:hAnsi="Times New Roman" w:cs="Times New Roman"/>
          <w:sz w:val="24"/>
          <w:szCs w:val="24"/>
        </w:rPr>
        <w:t>s</w:t>
      </w:r>
      <w:r>
        <w:rPr>
          <w:rFonts w:ascii="Times New Roman" w:hAnsi="Times New Roman" w:cs="Times New Roman"/>
          <w:sz w:val="24"/>
          <w:szCs w:val="24"/>
        </w:rPr>
        <w:t xml:space="preserve">, we expect an eligible sample of 5,400 athlete-parent dyads—2,700 per stratum. While we anticipate that our inability to meet face to face with potential survey participants will depress participation rates from the 82% found in the Lystedt pilot study we believe that the strong partnership and sponsorship of this study by both CDC and the USYSA, and the salience of this issue to athletes and parents will contribute to increasing study enrollment and participation. Given these two competing forces, we anticipate that our response rates for the athlete-parent dyads for this study will be 75% or higher. (See citations above in coaches section) In addition, the research team intends to increase its investment in outreach and recruitment, Participation in the study will be triggered by formal written consent by a parent or guardian and written assent by athletes under the age of 18 and formal written consent from those athletes aged18. </w:t>
      </w:r>
    </w:p>
    <w:p w:rsidR="00107DCB" w:rsidRDefault="00107DCB" w:rsidP="00107DCB">
      <w:pPr>
        <w:suppressLineNumbers/>
        <w:spacing w:after="0" w:line="240" w:lineRule="auto"/>
        <w:rPr>
          <w:rFonts w:ascii="Times New Roman" w:hAnsi="Times New Roman" w:cs="Times New Roman"/>
          <w:sz w:val="24"/>
          <w:szCs w:val="24"/>
        </w:rPr>
      </w:pPr>
    </w:p>
    <w:p w:rsidR="00107DCB" w:rsidRDefault="00107DCB" w:rsidP="00107DCB">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For the preseason online survey, participation and response rates are the same.</w:t>
      </w:r>
      <w:r w:rsidRPr="00F00549">
        <w:rPr>
          <w:rFonts w:ascii="Times New Roman" w:hAnsi="Times New Roman" w:cs="Times New Roman"/>
          <w:sz w:val="24"/>
          <w:szCs w:val="24"/>
        </w:rPr>
        <w:t xml:space="preserve"> </w:t>
      </w:r>
      <w:r>
        <w:rPr>
          <w:rFonts w:ascii="Times New Roman" w:hAnsi="Times New Roman" w:cs="Times New Roman"/>
          <w:sz w:val="24"/>
          <w:szCs w:val="24"/>
        </w:rPr>
        <w:t>However, t</w:t>
      </w:r>
      <w:r w:rsidRPr="00905EC2">
        <w:rPr>
          <w:rFonts w:ascii="Times New Roman" w:hAnsi="Times New Roman" w:cs="Times New Roman"/>
          <w:sz w:val="24"/>
          <w:szCs w:val="24"/>
        </w:rPr>
        <w:t xml:space="preserve">he </w:t>
      </w:r>
      <w:r>
        <w:rPr>
          <w:rFonts w:ascii="Times New Roman" w:hAnsi="Times New Roman" w:cs="Times New Roman"/>
          <w:sz w:val="24"/>
          <w:szCs w:val="24"/>
        </w:rPr>
        <w:t xml:space="preserve">research team expects to lose some athlete-parent participation on the </w:t>
      </w:r>
      <w:r w:rsidRPr="00905EC2">
        <w:rPr>
          <w:rFonts w:ascii="Times New Roman" w:hAnsi="Times New Roman" w:cs="Times New Roman"/>
          <w:sz w:val="24"/>
          <w:szCs w:val="24"/>
        </w:rPr>
        <w:t>weekly surveys due to attrition (e.g., athletes forget or are unable to continue playing</w:t>
      </w:r>
      <w:r>
        <w:rPr>
          <w:rFonts w:ascii="Times New Roman" w:hAnsi="Times New Roman" w:cs="Times New Roman"/>
          <w:sz w:val="24"/>
          <w:szCs w:val="24"/>
        </w:rPr>
        <w:t xml:space="preserve"> with their team</w:t>
      </w:r>
      <w:r w:rsidRPr="00905EC2">
        <w:rPr>
          <w:rFonts w:ascii="Times New Roman" w:hAnsi="Times New Roman" w:cs="Times New Roman"/>
          <w:sz w:val="24"/>
          <w:szCs w:val="24"/>
        </w:rPr>
        <w:t>)</w:t>
      </w:r>
      <w:r>
        <w:rPr>
          <w:rFonts w:ascii="Times New Roman" w:hAnsi="Times New Roman" w:cs="Times New Roman"/>
          <w:sz w:val="24"/>
          <w:szCs w:val="24"/>
        </w:rPr>
        <w:t xml:space="preserve"> and diminishing interest</w:t>
      </w:r>
      <w:r w:rsidRPr="00905EC2">
        <w:rPr>
          <w:rFonts w:ascii="Times New Roman" w:hAnsi="Times New Roman" w:cs="Times New Roman"/>
          <w:sz w:val="24"/>
          <w:szCs w:val="24"/>
        </w:rPr>
        <w:t xml:space="preserve">. </w:t>
      </w:r>
      <w:r w:rsidRPr="00E87A23">
        <w:rPr>
          <w:rFonts w:ascii="Times New Roman" w:hAnsi="Times New Roman" w:cs="Times New Roman"/>
          <w:sz w:val="24"/>
        </w:rPr>
        <w:t>If no response is received for 5 consecutive weeks, the respondent will be dropped from the study.</w:t>
      </w:r>
      <w:r>
        <w:rPr>
          <w:rFonts w:ascii="Times New Roman" w:hAnsi="Times New Roman" w:cs="Times New Roman"/>
          <w:sz w:val="24"/>
        </w:rPr>
        <w:t xml:space="preserve"> </w:t>
      </w:r>
      <w:r>
        <w:rPr>
          <w:rFonts w:ascii="Times New Roman" w:hAnsi="Times New Roman" w:cs="Times New Roman"/>
          <w:sz w:val="24"/>
          <w:szCs w:val="24"/>
        </w:rPr>
        <w:t xml:space="preserve">Furthermore, </w:t>
      </w:r>
      <w:r>
        <w:rPr>
          <w:rFonts w:ascii="Times New Roman" w:hAnsi="Times New Roman" w:cs="Times New Roman"/>
          <w:sz w:val="24"/>
        </w:rPr>
        <w:t>i</w:t>
      </w:r>
      <w:r w:rsidRPr="00E87A23">
        <w:rPr>
          <w:rFonts w:ascii="Times New Roman" w:hAnsi="Times New Roman" w:cs="Times New Roman"/>
          <w:sz w:val="24"/>
        </w:rPr>
        <w:t xml:space="preserve">f an athlete ceases to play with the selected soccer team for any reason, </w:t>
      </w:r>
      <w:r>
        <w:rPr>
          <w:rFonts w:ascii="Times New Roman" w:hAnsi="Times New Roman" w:cs="Times New Roman"/>
          <w:sz w:val="24"/>
        </w:rPr>
        <w:t>the study team will not follow up with that athlete</w:t>
      </w:r>
      <w:r w:rsidRPr="00E87A23">
        <w:rPr>
          <w:rFonts w:ascii="Times New Roman" w:hAnsi="Times New Roman" w:cs="Times New Roman"/>
          <w:sz w:val="24"/>
        </w:rPr>
        <w:t>.</w:t>
      </w:r>
      <w:r>
        <w:rPr>
          <w:rFonts w:ascii="Times New Roman" w:hAnsi="Times New Roman" w:cs="Times New Roman"/>
          <w:sz w:val="24"/>
        </w:rPr>
        <w:t xml:space="preserve"> </w:t>
      </w:r>
      <w:r w:rsidRPr="00973258">
        <w:rPr>
          <w:rFonts w:ascii="Times New Roman" w:hAnsi="Times New Roman" w:cs="Times New Roman"/>
          <w:sz w:val="24"/>
          <w:szCs w:val="24"/>
        </w:rPr>
        <w:t xml:space="preserve">Taking into account attrition at each stage of the study, we expect </w:t>
      </w:r>
      <w:r>
        <w:rPr>
          <w:rFonts w:ascii="Times New Roman" w:hAnsi="Times New Roman" w:cs="Times New Roman"/>
          <w:sz w:val="24"/>
          <w:szCs w:val="24"/>
        </w:rPr>
        <w:t xml:space="preserve">the participation </w:t>
      </w:r>
      <w:r w:rsidRPr="00973258">
        <w:rPr>
          <w:rFonts w:ascii="Times New Roman" w:hAnsi="Times New Roman" w:cs="Times New Roman"/>
          <w:sz w:val="24"/>
          <w:szCs w:val="24"/>
        </w:rPr>
        <w:t xml:space="preserve">rate </w:t>
      </w:r>
      <w:r>
        <w:rPr>
          <w:rFonts w:ascii="Times New Roman" w:hAnsi="Times New Roman" w:cs="Times New Roman"/>
          <w:sz w:val="24"/>
          <w:szCs w:val="24"/>
        </w:rPr>
        <w:t>for the weekly surveillance surveys to be</w:t>
      </w:r>
      <w:r w:rsidRPr="00973258">
        <w:rPr>
          <w:rFonts w:ascii="Times New Roman" w:hAnsi="Times New Roman" w:cs="Times New Roman"/>
          <w:sz w:val="24"/>
          <w:szCs w:val="24"/>
        </w:rPr>
        <w:t xml:space="preserve"> </w:t>
      </w:r>
      <w:r>
        <w:rPr>
          <w:rFonts w:ascii="Times New Roman" w:hAnsi="Times New Roman" w:cs="Times New Roman"/>
          <w:sz w:val="24"/>
          <w:szCs w:val="24"/>
        </w:rPr>
        <w:t xml:space="preserve">60 percent of the 5,400 eligible athlete-parent dyads. </w:t>
      </w:r>
    </w:p>
    <w:p w:rsidR="00107DCB" w:rsidRDefault="00107DCB" w:rsidP="00107DCB">
      <w:pPr>
        <w:suppressLineNumbers/>
        <w:spacing w:after="0" w:line="240" w:lineRule="auto"/>
        <w:rPr>
          <w:rFonts w:ascii="Times New Roman" w:hAnsi="Times New Roman" w:cs="Times New Roman"/>
          <w:sz w:val="24"/>
          <w:szCs w:val="24"/>
        </w:rPr>
      </w:pPr>
    </w:p>
    <w:p w:rsidR="00107DCB" w:rsidRDefault="00107DCB" w:rsidP="00107DCB">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Based on the experience from the Lystedt Law study, we expect response rates on the weekly surveillance surveys to be 75 percent or higher. The researchers in the pilot study found that i</w:t>
      </w:r>
      <w:r w:rsidRPr="00905EC2">
        <w:rPr>
          <w:rFonts w:ascii="Times New Roman" w:hAnsi="Times New Roman" w:cs="Times New Roman"/>
          <w:sz w:val="24"/>
          <w:szCs w:val="24"/>
        </w:rPr>
        <w:t xml:space="preserve">nitial response rates for the weekly surveys </w:t>
      </w:r>
      <w:r>
        <w:rPr>
          <w:rFonts w:ascii="Times New Roman" w:hAnsi="Times New Roman" w:cs="Times New Roman"/>
          <w:sz w:val="24"/>
          <w:szCs w:val="24"/>
        </w:rPr>
        <w:t>ranged from 33 percent to 54 percent.</w:t>
      </w:r>
      <w:r w:rsidRPr="00905EC2">
        <w:rPr>
          <w:rFonts w:ascii="Times New Roman" w:hAnsi="Times New Roman" w:cs="Times New Roman"/>
          <w:sz w:val="24"/>
          <w:szCs w:val="24"/>
        </w:rPr>
        <w:t xml:space="preserve"> </w:t>
      </w:r>
      <w:r>
        <w:rPr>
          <w:rFonts w:ascii="Times New Roman" w:hAnsi="Times New Roman" w:cs="Times New Roman"/>
          <w:sz w:val="24"/>
          <w:szCs w:val="24"/>
        </w:rPr>
        <w:t>By making</w:t>
      </w:r>
      <w:r w:rsidRPr="00905EC2">
        <w:rPr>
          <w:rFonts w:ascii="Times New Roman" w:hAnsi="Times New Roman" w:cs="Times New Roman"/>
          <w:sz w:val="24"/>
          <w:szCs w:val="24"/>
        </w:rPr>
        <w:t xml:space="preserve"> follow-up calls, </w:t>
      </w:r>
      <w:r>
        <w:rPr>
          <w:rFonts w:ascii="Times New Roman" w:hAnsi="Times New Roman" w:cs="Times New Roman"/>
          <w:sz w:val="24"/>
          <w:szCs w:val="24"/>
        </w:rPr>
        <w:t xml:space="preserve">the research team was able to improve </w:t>
      </w:r>
      <w:r w:rsidRPr="00905EC2">
        <w:rPr>
          <w:rFonts w:ascii="Times New Roman" w:hAnsi="Times New Roman" w:cs="Times New Roman"/>
          <w:sz w:val="24"/>
          <w:szCs w:val="24"/>
        </w:rPr>
        <w:t>the weekly response rate</w:t>
      </w:r>
      <w:r>
        <w:rPr>
          <w:rFonts w:ascii="Times New Roman" w:hAnsi="Times New Roman" w:cs="Times New Roman"/>
          <w:sz w:val="24"/>
          <w:szCs w:val="24"/>
        </w:rPr>
        <w:t>s</w:t>
      </w:r>
      <w:r w:rsidRPr="00905EC2">
        <w:rPr>
          <w:rFonts w:ascii="Times New Roman" w:hAnsi="Times New Roman" w:cs="Times New Roman"/>
          <w:sz w:val="24"/>
          <w:szCs w:val="24"/>
        </w:rPr>
        <w:t xml:space="preserve"> to</w:t>
      </w:r>
      <w:r>
        <w:rPr>
          <w:rFonts w:ascii="Times New Roman" w:hAnsi="Times New Roman" w:cs="Times New Roman"/>
          <w:sz w:val="24"/>
          <w:szCs w:val="24"/>
        </w:rPr>
        <w:t xml:space="preserve"> between 49 percent and 72 percent. Again because of the salience of the issue, and the partnership with USYSA we believe that weekly response rates can be kept high.</w:t>
      </w:r>
    </w:p>
    <w:p w:rsidR="00107DCB" w:rsidRDefault="00107DCB" w:rsidP="00107DCB">
      <w:pPr>
        <w:suppressLineNumbers/>
        <w:spacing w:after="0" w:line="240" w:lineRule="auto"/>
        <w:rPr>
          <w:rFonts w:ascii="Times New Roman" w:hAnsi="Times New Roman" w:cs="Times New Roman"/>
          <w:sz w:val="24"/>
          <w:szCs w:val="24"/>
        </w:rPr>
      </w:pPr>
    </w:p>
    <w:p w:rsidR="00107DCB" w:rsidRPr="003432CD" w:rsidRDefault="00107DCB" w:rsidP="00107DCB">
      <w:pPr>
        <w:spacing w:line="240" w:lineRule="auto"/>
        <w:rPr>
          <w:rFonts w:ascii="Times New Roman" w:hAnsi="Times New Roman" w:cs="Times New Roman"/>
          <w:sz w:val="24"/>
          <w:szCs w:val="24"/>
        </w:rPr>
      </w:pPr>
      <w:r w:rsidRPr="003432CD">
        <w:rPr>
          <w:rFonts w:ascii="Times New Roman" w:hAnsi="Times New Roman" w:cs="Times New Roman"/>
          <w:sz w:val="24"/>
          <w:szCs w:val="24"/>
        </w:rPr>
        <w:t xml:space="preserve">We anticipate that our natural participation rate will be lower because we cannot </w:t>
      </w:r>
      <w:r>
        <w:rPr>
          <w:rFonts w:ascii="Times New Roman" w:hAnsi="Times New Roman" w:cs="Times New Roman"/>
          <w:sz w:val="24"/>
          <w:szCs w:val="24"/>
        </w:rPr>
        <w:t xml:space="preserve">personally </w:t>
      </w:r>
      <w:r w:rsidRPr="003432CD">
        <w:rPr>
          <w:rFonts w:ascii="Times New Roman" w:hAnsi="Times New Roman" w:cs="Times New Roman"/>
          <w:sz w:val="24"/>
          <w:szCs w:val="24"/>
        </w:rPr>
        <w:t xml:space="preserve">recruit </w:t>
      </w:r>
      <w:r>
        <w:rPr>
          <w:rFonts w:ascii="Times New Roman" w:hAnsi="Times New Roman" w:cs="Times New Roman"/>
          <w:sz w:val="24"/>
          <w:szCs w:val="24"/>
        </w:rPr>
        <w:t>participants</w:t>
      </w:r>
      <w:r w:rsidRPr="003432CD">
        <w:rPr>
          <w:rFonts w:ascii="Times New Roman" w:hAnsi="Times New Roman" w:cs="Times New Roman"/>
          <w:sz w:val="24"/>
          <w:szCs w:val="24"/>
        </w:rPr>
        <w:t xml:space="preserve">. However, we will compensate for this by gaining the support and assistance of the </w:t>
      </w:r>
      <w:r w:rsidDel="002E01B8">
        <w:rPr>
          <w:rFonts w:ascii="Times New Roman" w:hAnsi="Times New Roman" w:cs="Times New Roman"/>
          <w:sz w:val="24"/>
          <w:szCs w:val="24"/>
        </w:rPr>
        <w:t>USYSA</w:t>
      </w:r>
      <w:r w:rsidRPr="003432CD" w:rsidDel="00141352">
        <w:rPr>
          <w:rFonts w:ascii="Times New Roman" w:hAnsi="Times New Roman" w:cs="Times New Roman"/>
          <w:sz w:val="24"/>
          <w:szCs w:val="24"/>
        </w:rPr>
        <w:t xml:space="preserve"> </w:t>
      </w:r>
      <w:r w:rsidRPr="003432CD">
        <w:rPr>
          <w:rFonts w:ascii="Times New Roman" w:hAnsi="Times New Roman" w:cs="Times New Roman"/>
          <w:sz w:val="24"/>
          <w:szCs w:val="24"/>
        </w:rPr>
        <w:t>leadership</w:t>
      </w:r>
      <w:r>
        <w:rPr>
          <w:rFonts w:ascii="Times New Roman" w:hAnsi="Times New Roman" w:cs="Times New Roman"/>
          <w:sz w:val="24"/>
          <w:szCs w:val="24"/>
        </w:rPr>
        <w:t xml:space="preserve"> and study notification via existing social media channels</w:t>
      </w:r>
      <w:r w:rsidRPr="003432CD">
        <w:rPr>
          <w:rFonts w:ascii="Times New Roman" w:hAnsi="Times New Roman" w:cs="Times New Roman"/>
          <w:sz w:val="24"/>
          <w:szCs w:val="24"/>
        </w:rPr>
        <w:t xml:space="preserve">. In addition, </w:t>
      </w:r>
      <w:r>
        <w:rPr>
          <w:rFonts w:ascii="Times New Roman" w:hAnsi="Times New Roman" w:cs="Times New Roman"/>
          <w:sz w:val="24"/>
          <w:szCs w:val="24"/>
        </w:rPr>
        <w:t xml:space="preserve">we </w:t>
      </w:r>
      <w:r w:rsidRPr="003432CD">
        <w:rPr>
          <w:rFonts w:ascii="Times New Roman" w:hAnsi="Times New Roman" w:cs="Times New Roman"/>
          <w:sz w:val="24"/>
          <w:szCs w:val="24"/>
        </w:rPr>
        <w:t xml:space="preserve">will </w:t>
      </w:r>
      <w:r>
        <w:rPr>
          <w:rFonts w:ascii="Times New Roman" w:hAnsi="Times New Roman" w:cs="Times New Roman"/>
          <w:sz w:val="24"/>
          <w:szCs w:val="24"/>
        </w:rPr>
        <w:t>employ</w:t>
      </w:r>
      <w:r w:rsidRPr="003432CD">
        <w:rPr>
          <w:rFonts w:ascii="Times New Roman" w:hAnsi="Times New Roman" w:cs="Times New Roman"/>
          <w:sz w:val="24"/>
          <w:szCs w:val="24"/>
        </w:rPr>
        <w:t xml:space="preserve"> additional communications channels </w:t>
      </w:r>
      <w:r>
        <w:rPr>
          <w:rFonts w:ascii="Times New Roman" w:hAnsi="Times New Roman" w:cs="Times New Roman"/>
          <w:sz w:val="24"/>
          <w:szCs w:val="24"/>
        </w:rPr>
        <w:t xml:space="preserve">the pilot study did not use extensively. </w:t>
      </w:r>
      <w:r w:rsidRPr="003432CD">
        <w:rPr>
          <w:rFonts w:ascii="Times New Roman" w:hAnsi="Times New Roman" w:cs="Times New Roman"/>
          <w:sz w:val="24"/>
          <w:szCs w:val="24"/>
        </w:rPr>
        <w:t xml:space="preserve">Specifically, </w:t>
      </w:r>
      <w:r>
        <w:rPr>
          <w:rFonts w:ascii="Times New Roman" w:hAnsi="Times New Roman" w:cs="Times New Roman"/>
          <w:sz w:val="24"/>
          <w:szCs w:val="24"/>
        </w:rPr>
        <w:t xml:space="preserve">we will </w:t>
      </w:r>
      <w:r w:rsidRPr="003432CD">
        <w:rPr>
          <w:rFonts w:ascii="Times New Roman" w:hAnsi="Times New Roman" w:cs="Times New Roman"/>
          <w:sz w:val="24"/>
          <w:szCs w:val="24"/>
        </w:rPr>
        <w:t xml:space="preserve">implement the following outreach, recruitment and follow-up strategy to </w:t>
      </w:r>
      <w:r>
        <w:rPr>
          <w:rFonts w:ascii="Times New Roman" w:hAnsi="Times New Roman" w:cs="Times New Roman"/>
          <w:sz w:val="24"/>
          <w:szCs w:val="24"/>
        </w:rPr>
        <w:t xml:space="preserve">educate athletes and their parents about the study, </w:t>
      </w:r>
      <w:r w:rsidRPr="003432CD">
        <w:rPr>
          <w:rFonts w:ascii="Times New Roman" w:hAnsi="Times New Roman" w:cs="Times New Roman"/>
          <w:sz w:val="24"/>
          <w:szCs w:val="24"/>
        </w:rPr>
        <w:t>boost the participation and response rates</w:t>
      </w:r>
      <w:r>
        <w:rPr>
          <w:rFonts w:ascii="Times New Roman" w:hAnsi="Times New Roman" w:cs="Times New Roman"/>
          <w:sz w:val="24"/>
          <w:szCs w:val="24"/>
        </w:rPr>
        <w:t>, and reduce attrition</w:t>
      </w:r>
      <w:r w:rsidRPr="003432CD">
        <w:rPr>
          <w:rFonts w:ascii="Times New Roman" w:hAnsi="Times New Roman" w:cs="Times New Roman"/>
          <w:sz w:val="24"/>
          <w:szCs w:val="24"/>
        </w:rPr>
        <w:t xml:space="preserve">:  </w:t>
      </w:r>
    </w:p>
    <w:p w:rsidR="00FF181C" w:rsidRPr="003432CD" w:rsidRDefault="00FF181C" w:rsidP="00107DCB">
      <w:pPr>
        <w:suppressLineNumbers/>
        <w:spacing w:after="0" w:line="240" w:lineRule="auto"/>
        <w:rPr>
          <w:rFonts w:ascii="Times New Roman" w:hAnsi="Times New Roman" w:cs="Times New Roman"/>
          <w:sz w:val="24"/>
          <w:szCs w:val="24"/>
        </w:rPr>
      </w:pPr>
    </w:p>
    <w:p w:rsidR="00F543E3" w:rsidRDefault="00F543E3" w:rsidP="003432CD">
      <w:pPr>
        <w:pStyle w:val="ListParagraph"/>
        <w:numPr>
          <w:ilvl w:val="0"/>
          <w:numId w:val="38"/>
        </w:numPr>
        <w:spacing w:line="240" w:lineRule="auto"/>
        <w:rPr>
          <w:rFonts w:ascii="Times New Roman" w:hAnsi="Times New Roman" w:cs="Times New Roman"/>
          <w:sz w:val="24"/>
          <w:szCs w:val="24"/>
        </w:rPr>
      </w:pPr>
      <w:r>
        <w:rPr>
          <w:rFonts w:ascii="Times New Roman" w:hAnsi="Times New Roman" w:cs="Times New Roman"/>
          <w:sz w:val="24"/>
          <w:szCs w:val="24"/>
        </w:rPr>
        <w:t>Recruitment efforts:</w:t>
      </w:r>
    </w:p>
    <w:p w:rsidR="00FF181C" w:rsidRDefault="00141352" w:rsidP="005F36DA">
      <w:pPr>
        <w:pStyle w:val="ListParagraph"/>
        <w:numPr>
          <w:ilvl w:val="1"/>
          <w:numId w:val="38"/>
        </w:numPr>
        <w:spacing w:line="240" w:lineRule="auto"/>
        <w:rPr>
          <w:rFonts w:ascii="Times New Roman" w:hAnsi="Times New Roman" w:cs="Times New Roman"/>
          <w:sz w:val="24"/>
          <w:szCs w:val="24"/>
        </w:rPr>
      </w:pPr>
      <w:r>
        <w:rPr>
          <w:rFonts w:ascii="Times New Roman" w:hAnsi="Times New Roman" w:cs="Times New Roman"/>
          <w:sz w:val="24"/>
          <w:szCs w:val="24"/>
        </w:rPr>
        <w:t>We</w:t>
      </w:r>
      <w:r w:rsidR="00FF181C" w:rsidRPr="003432CD">
        <w:rPr>
          <w:rFonts w:ascii="Times New Roman" w:hAnsi="Times New Roman" w:cs="Times New Roman"/>
          <w:sz w:val="24"/>
          <w:szCs w:val="24"/>
        </w:rPr>
        <w:t xml:space="preserve"> will use the existing USYSA team communication infrastructure to recruit study participants</w:t>
      </w:r>
      <w:r w:rsidR="003432CD">
        <w:rPr>
          <w:rFonts w:ascii="Times New Roman" w:hAnsi="Times New Roman" w:cs="Times New Roman"/>
          <w:sz w:val="24"/>
          <w:szCs w:val="24"/>
        </w:rPr>
        <w:t>.</w:t>
      </w:r>
    </w:p>
    <w:p w:rsidR="00F543E3" w:rsidRPr="003432CD" w:rsidRDefault="00F543E3" w:rsidP="005F36DA">
      <w:pPr>
        <w:pStyle w:val="ListParagraph"/>
        <w:numPr>
          <w:ilvl w:val="1"/>
          <w:numId w:val="38"/>
        </w:numPr>
        <w:spacing w:line="240" w:lineRule="auto"/>
        <w:rPr>
          <w:rFonts w:ascii="Times New Roman" w:hAnsi="Times New Roman" w:cs="Times New Roman"/>
          <w:sz w:val="24"/>
          <w:szCs w:val="24"/>
        </w:rPr>
      </w:pPr>
      <w:r w:rsidRPr="003432CD">
        <w:rPr>
          <w:rFonts w:ascii="Times New Roman" w:hAnsi="Times New Roman" w:cs="Times New Roman"/>
          <w:sz w:val="24"/>
          <w:szCs w:val="24"/>
        </w:rPr>
        <w:t>We will incorporate a robust social media strategy</w:t>
      </w:r>
      <w:r>
        <w:rPr>
          <w:rFonts w:ascii="Times New Roman" w:hAnsi="Times New Roman" w:cs="Times New Roman"/>
          <w:sz w:val="24"/>
          <w:szCs w:val="24"/>
        </w:rPr>
        <w:t xml:space="preserve"> such as posting</w:t>
      </w:r>
      <w:r w:rsidRPr="003432CD">
        <w:rPr>
          <w:rFonts w:ascii="Times New Roman" w:hAnsi="Times New Roman" w:cs="Times New Roman"/>
          <w:sz w:val="24"/>
          <w:szCs w:val="24"/>
        </w:rPr>
        <w:t xml:space="preserve"> reminders to </w:t>
      </w:r>
      <w:r w:rsidDel="002E01B8">
        <w:rPr>
          <w:rFonts w:ascii="Times New Roman" w:hAnsi="Times New Roman" w:cs="Times New Roman"/>
          <w:sz w:val="24"/>
          <w:szCs w:val="24"/>
        </w:rPr>
        <w:t>USYSA</w:t>
      </w:r>
      <w:r w:rsidRPr="003432CD" w:rsidDel="00141352">
        <w:rPr>
          <w:rFonts w:ascii="Times New Roman" w:hAnsi="Times New Roman" w:cs="Times New Roman"/>
          <w:sz w:val="24"/>
          <w:szCs w:val="24"/>
        </w:rPr>
        <w:t xml:space="preserve"> </w:t>
      </w:r>
      <w:r w:rsidRPr="003432CD">
        <w:rPr>
          <w:rFonts w:ascii="Times New Roman" w:hAnsi="Times New Roman" w:cs="Times New Roman"/>
          <w:sz w:val="24"/>
          <w:szCs w:val="24"/>
        </w:rPr>
        <w:t xml:space="preserve">and individual team </w:t>
      </w:r>
      <w:r>
        <w:rPr>
          <w:rFonts w:ascii="Times New Roman" w:hAnsi="Times New Roman" w:cs="Times New Roman"/>
          <w:sz w:val="24"/>
          <w:szCs w:val="24"/>
        </w:rPr>
        <w:t>W</w:t>
      </w:r>
      <w:r w:rsidRPr="003432CD">
        <w:rPr>
          <w:rFonts w:ascii="Times New Roman" w:hAnsi="Times New Roman" w:cs="Times New Roman"/>
          <w:sz w:val="24"/>
          <w:szCs w:val="24"/>
        </w:rPr>
        <w:t>eb</w:t>
      </w:r>
      <w:r>
        <w:rPr>
          <w:rFonts w:ascii="Times New Roman" w:hAnsi="Times New Roman" w:cs="Times New Roman"/>
          <w:sz w:val="24"/>
          <w:szCs w:val="24"/>
        </w:rPr>
        <w:t xml:space="preserve"> </w:t>
      </w:r>
      <w:r w:rsidRPr="003432CD">
        <w:rPr>
          <w:rFonts w:ascii="Times New Roman" w:hAnsi="Times New Roman" w:cs="Times New Roman"/>
          <w:sz w:val="24"/>
          <w:szCs w:val="24"/>
        </w:rPr>
        <w:t xml:space="preserve">sites, </w:t>
      </w:r>
      <w:r w:rsidDel="002E01B8">
        <w:rPr>
          <w:rFonts w:ascii="Times New Roman" w:hAnsi="Times New Roman" w:cs="Times New Roman"/>
          <w:sz w:val="24"/>
          <w:szCs w:val="24"/>
        </w:rPr>
        <w:t>USYSA</w:t>
      </w:r>
      <w:r w:rsidRPr="003432CD" w:rsidDel="00141352">
        <w:rPr>
          <w:rFonts w:ascii="Times New Roman" w:hAnsi="Times New Roman" w:cs="Times New Roman"/>
          <w:sz w:val="24"/>
          <w:szCs w:val="24"/>
        </w:rPr>
        <w:t xml:space="preserve"> </w:t>
      </w:r>
      <w:r>
        <w:rPr>
          <w:rFonts w:ascii="Times New Roman" w:hAnsi="Times New Roman" w:cs="Times New Roman"/>
          <w:sz w:val="24"/>
          <w:szCs w:val="24"/>
        </w:rPr>
        <w:t xml:space="preserve">and individual team </w:t>
      </w:r>
      <w:r w:rsidRPr="003432CD">
        <w:rPr>
          <w:rFonts w:ascii="Times New Roman" w:hAnsi="Times New Roman" w:cs="Times New Roman"/>
          <w:sz w:val="24"/>
          <w:szCs w:val="24"/>
        </w:rPr>
        <w:t>Facebook pages, and any other relevant site or method teams use to distribute information</w:t>
      </w:r>
      <w:r>
        <w:rPr>
          <w:rFonts w:ascii="Times New Roman" w:hAnsi="Times New Roman" w:cs="Times New Roman"/>
          <w:sz w:val="24"/>
          <w:szCs w:val="24"/>
        </w:rPr>
        <w:t xml:space="preserve"> about the study.</w:t>
      </w:r>
    </w:p>
    <w:p w:rsidR="00FF181C" w:rsidRPr="003432CD" w:rsidRDefault="00FF181C" w:rsidP="003432CD">
      <w:pPr>
        <w:pStyle w:val="ListParagraph"/>
        <w:spacing w:line="240" w:lineRule="auto"/>
        <w:rPr>
          <w:rFonts w:ascii="Times New Roman" w:hAnsi="Times New Roman" w:cs="Times New Roman"/>
          <w:sz w:val="24"/>
          <w:szCs w:val="24"/>
        </w:rPr>
      </w:pPr>
    </w:p>
    <w:p w:rsidR="00F543E3" w:rsidRDefault="00F543E3" w:rsidP="003432CD">
      <w:pPr>
        <w:pStyle w:val="ListParagraph"/>
        <w:numPr>
          <w:ilvl w:val="0"/>
          <w:numId w:val="38"/>
        </w:numPr>
        <w:spacing w:line="240" w:lineRule="auto"/>
        <w:rPr>
          <w:rFonts w:ascii="Times New Roman" w:hAnsi="Times New Roman" w:cs="Times New Roman"/>
          <w:sz w:val="24"/>
          <w:szCs w:val="24"/>
        </w:rPr>
      </w:pPr>
      <w:r>
        <w:rPr>
          <w:rFonts w:ascii="Times New Roman" w:hAnsi="Times New Roman" w:cs="Times New Roman"/>
          <w:sz w:val="24"/>
          <w:szCs w:val="24"/>
        </w:rPr>
        <w:t>Follow-up strategies</w:t>
      </w:r>
    </w:p>
    <w:p w:rsidR="00BE40DB" w:rsidRPr="003432CD" w:rsidRDefault="00547BA5" w:rsidP="005F36DA">
      <w:pPr>
        <w:pStyle w:val="ListParagraph"/>
        <w:numPr>
          <w:ilvl w:val="1"/>
          <w:numId w:val="38"/>
        </w:numPr>
        <w:spacing w:line="240" w:lineRule="auto"/>
        <w:rPr>
          <w:rFonts w:ascii="Times New Roman" w:hAnsi="Times New Roman" w:cs="Times New Roman"/>
          <w:sz w:val="24"/>
          <w:szCs w:val="24"/>
        </w:rPr>
      </w:pPr>
      <w:r w:rsidRPr="003432CD">
        <w:rPr>
          <w:rFonts w:ascii="Times New Roman" w:hAnsi="Times New Roman" w:cs="Times New Roman"/>
          <w:sz w:val="24"/>
          <w:szCs w:val="24"/>
        </w:rPr>
        <w:t xml:space="preserve">We </w:t>
      </w:r>
      <w:r w:rsidR="004468E5">
        <w:rPr>
          <w:rFonts w:ascii="Times New Roman" w:hAnsi="Times New Roman" w:cs="Times New Roman"/>
          <w:sz w:val="24"/>
          <w:szCs w:val="24"/>
        </w:rPr>
        <w:t>will call</w:t>
      </w:r>
      <w:r w:rsidR="00F543E3">
        <w:rPr>
          <w:rFonts w:ascii="Times New Roman" w:hAnsi="Times New Roman" w:cs="Times New Roman"/>
          <w:sz w:val="24"/>
          <w:szCs w:val="24"/>
        </w:rPr>
        <w:t xml:space="preserve"> enrolled</w:t>
      </w:r>
      <w:r w:rsidR="004468E5">
        <w:rPr>
          <w:rFonts w:ascii="Times New Roman" w:hAnsi="Times New Roman" w:cs="Times New Roman"/>
          <w:sz w:val="24"/>
          <w:szCs w:val="24"/>
        </w:rPr>
        <w:t xml:space="preserve"> nonresponders who do not submit the weekly reports.</w:t>
      </w:r>
    </w:p>
    <w:p w:rsidR="00BE40DB" w:rsidRPr="00BE40DB" w:rsidRDefault="00BE40DB" w:rsidP="00777A92">
      <w:pPr>
        <w:pStyle w:val="ListParagraph"/>
        <w:spacing w:line="240" w:lineRule="auto"/>
        <w:ind w:left="1440"/>
      </w:pPr>
    </w:p>
    <w:p w:rsidR="005F36DA" w:rsidRDefault="00547BA5" w:rsidP="005F36DA">
      <w:pPr>
        <w:pStyle w:val="ListParagraph"/>
        <w:numPr>
          <w:ilvl w:val="1"/>
          <w:numId w:val="38"/>
        </w:numPr>
        <w:spacing w:line="240" w:lineRule="auto"/>
        <w:rPr>
          <w:rFonts w:ascii="Times New Roman" w:hAnsi="Times New Roman" w:cs="Times New Roman"/>
          <w:sz w:val="24"/>
          <w:szCs w:val="24"/>
        </w:rPr>
      </w:pPr>
      <w:r w:rsidRPr="004468E5">
        <w:rPr>
          <w:rFonts w:ascii="Times New Roman" w:hAnsi="Times New Roman" w:cs="Times New Roman"/>
          <w:sz w:val="24"/>
          <w:szCs w:val="24"/>
        </w:rPr>
        <w:t xml:space="preserve">We </w:t>
      </w:r>
      <w:r w:rsidR="00777A92">
        <w:rPr>
          <w:rFonts w:ascii="Times New Roman" w:hAnsi="Times New Roman" w:cs="Times New Roman"/>
          <w:sz w:val="24"/>
          <w:szCs w:val="24"/>
        </w:rPr>
        <w:t xml:space="preserve">will </w:t>
      </w:r>
      <w:r w:rsidR="00BE40DB">
        <w:rPr>
          <w:rFonts w:ascii="Times New Roman" w:hAnsi="Times New Roman" w:cs="Times New Roman"/>
          <w:sz w:val="24"/>
          <w:szCs w:val="24"/>
        </w:rPr>
        <w:t>send</w:t>
      </w:r>
      <w:r w:rsidRPr="004468E5">
        <w:rPr>
          <w:rFonts w:ascii="Times New Roman" w:hAnsi="Times New Roman" w:cs="Times New Roman"/>
          <w:sz w:val="24"/>
          <w:szCs w:val="24"/>
        </w:rPr>
        <w:t xml:space="preserve"> individual e</w:t>
      </w:r>
      <w:r w:rsidR="005A4DD4">
        <w:rPr>
          <w:rFonts w:ascii="Times New Roman" w:hAnsi="Times New Roman" w:cs="Times New Roman"/>
          <w:sz w:val="24"/>
          <w:szCs w:val="24"/>
        </w:rPr>
        <w:t>-</w:t>
      </w:r>
      <w:r w:rsidRPr="004468E5">
        <w:rPr>
          <w:rFonts w:ascii="Times New Roman" w:hAnsi="Times New Roman" w:cs="Times New Roman"/>
          <w:sz w:val="24"/>
          <w:szCs w:val="24"/>
        </w:rPr>
        <w:t>mail reminders</w:t>
      </w:r>
      <w:r w:rsidR="00F543E3">
        <w:rPr>
          <w:rFonts w:ascii="Times New Roman" w:hAnsi="Times New Roman" w:cs="Times New Roman"/>
          <w:sz w:val="24"/>
          <w:szCs w:val="24"/>
        </w:rPr>
        <w:t xml:space="preserve"> to enrolled study participants</w:t>
      </w:r>
      <w:r w:rsidRPr="004468E5">
        <w:rPr>
          <w:rFonts w:ascii="Times New Roman" w:hAnsi="Times New Roman" w:cs="Times New Roman"/>
          <w:sz w:val="24"/>
          <w:szCs w:val="24"/>
        </w:rPr>
        <w:t>.</w:t>
      </w:r>
    </w:p>
    <w:p w:rsidR="005F36DA" w:rsidRPr="005F36DA" w:rsidRDefault="005F36DA" w:rsidP="005F36DA">
      <w:pPr>
        <w:pStyle w:val="ListParagraph"/>
        <w:rPr>
          <w:rFonts w:ascii="Times New Roman" w:hAnsi="Times New Roman" w:cs="Times New Roman"/>
          <w:sz w:val="24"/>
          <w:szCs w:val="24"/>
        </w:rPr>
      </w:pPr>
    </w:p>
    <w:p w:rsidR="00FF181C" w:rsidRPr="005F36DA" w:rsidRDefault="00F543E3" w:rsidP="005F36DA">
      <w:pPr>
        <w:pStyle w:val="ListParagraph"/>
        <w:numPr>
          <w:ilvl w:val="1"/>
          <w:numId w:val="38"/>
        </w:numPr>
        <w:spacing w:line="240" w:lineRule="auto"/>
        <w:rPr>
          <w:rFonts w:ascii="Times New Roman" w:hAnsi="Times New Roman" w:cs="Times New Roman"/>
          <w:sz w:val="24"/>
          <w:szCs w:val="24"/>
        </w:rPr>
      </w:pPr>
      <w:r w:rsidRPr="005F36DA">
        <w:rPr>
          <w:rFonts w:ascii="Times New Roman" w:hAnsi="Times New Roman" w:cs="Times New Roman"/>
          <w:sz w:val="24"/>
          <w:szCs w:val="24"/>
        </w:rPr>
        <w:t>We will send general study reminders</w:t>
      </w:r>
      <w:r w:rsidR="005F36DA">
        <w:rPr>
          <w:rFonts w:ascii="Times New Roman" w:hAnsi="Times New Roman" w:cs="Times New Roman"/>
          <w:sz w:val="24"/>
          <w:szCs w:val="24"/>
        </w:rPr>
        <w:t xml:space="preserve"> </w:t>
      </w:r>
      <w:r w:rsidRPr="005F36DA">
        <w:rPr>
          <w:rFonts w:ascii="Times New Roman" w:hAnsi="Times New Roman" w:cs="Times New Roman"/>
          <w:sz w:val="24"/>
          <w:szCs w:val="24"/>
        </w:rPr>
        <w:t xml:space="preserve">that do not include information about study participants, through the existing USYSA communication infrastructure. </w:t>
      </w:r>
    </w:p>
    <w:p w:rsidR="00547BA5" w:rsidRPr="003432CD" w:rsidRDefault="00547BA5" w:rsidP="005F36DA">
      <w:pPr>
        <w:pStyle w:val="ListParagraph"/>
        <w:spacing w:line="240" w:lineRule="auto"/>
        <w:ind w:left="1440"/>
        <w:rPr>
          <w:rFonts w:ascii="Times New Roman" w:hAnsi="Times New Roman" w:cs="Times New Roman"/>
          <w:sz w:val="24"/>
          <w:szCs w:val="24"/>
        </w:rPr>
      </w:pPr>
    </w:p>
    <w:p w:rsidR="00547BA5" w:rsidRPr="00E915D3" w:rsidRDefault="00547BA5" w:rsidP="00E915D3">
      <w:pPr>
        <w:pStyle w:val="ListParagraph"/>
      </w:pPr>
    </w:p>
    <w:p w:rsidR="00F00549" w:rsidRDefault="00547BA5" w:rsidP="00973258">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We strongly believe these </w:t>
      </w:r>
      <w:r w:rsidR="00EC1385" w:rsidRPr="00973258">
        <w:rPr>
          <w:rFonts w:ascii="Times New Roman" w:hAnsi="Times New Roman" w:cs="Times New Roman"/>
          <w:sz w:val="24"/>
          <w:szCs w:val="24"/>
        </w:rPr>
        <w:t>additional effor</w:t>
      </w:r>
      <w:r>
        <w:rPr>
          <w:rFonts w:ascii="Times New Roman" w:hAnsi="Times New Roman" w:cs="Times New Roman"/>
          <w:sz w:val="24"/>
          <w:szCs w:val="24"/>
        </w:rPr>
        <w:t xml:space="preserve">ts will </w:t>
      </w:r>
      <w:r w:rsidR="00FF181C">
        <w:rPr>
          <w:rFonts w:ascii="Times New Roman" w:hAnsi="Times New Roman" w:cs="Times New Roman"/>
          <w:sz w:val="24"/>
          <w:szCs w:val="24"/>
        </w:rPr>
        <w:t xml:space="preserve">greatly improve our </w:t>
      </w:r>
      <w:r w:rsidR="00EC1385" w:rsidRPr="00973258">
        <w:rPr>
          <w:rFonts w:ascii="Times New Roman" w:hAnsi="Times New Roman" w:cs="Times New Roman"/>
          <w:sz w:val="24"/>
          <w:szCs w:val="24"/>
        </w:rPr>
        <w:t>response rates.</w:t>
      </w:r>
      <w:r w:rsidR="00D76E07" w:rsidRPr="00973258">
        <w:rPr>
          <w:rFonts w:ascii="Times New Roman" w:hAnsi="Times New Roman" w:cs="Times New Roman"/>
          <w:sz w:val="24"/>
          <w:szCs w:val="24"/>
        </w:rPr>
        <w:t xml:space="preserve"> </w:t>
      </w:r>
    </w:p>
    <w:p w:rsidR="006833F4" w:rsidRPr="00E22AB3" w:rsidRDefault="006833F4" w:rsidP="006833F4">
      <w:pPr>
        <w:suppressLineNumbers/>
        <w:spacing w:after="0" w:line="240" w:lineRule="auto"/>
        <w:rPr>
          <w:rFonts w:ascii="Times New Roman" w:hAnsi="Times New Roman" w:cs="Times New Roman"/>
        </w:rPr>
      </w:pPr>
    </w:p>
    <w:p w:rsidR="000E5B6D" w:rsidRPr="00905EC2" w:rsidRDefault="00EB4E7A" w:rsidP="000E5B6D">
      <w:pPr>
        <w:suppressLineNumbers/>
        <w:spacing w:after="0" w:line="240" w:lineRule="auto"/>
        <w:rPr>
          <w:rFonts w:ascii="Times New Roman" w:hAnsi="Times New Roman" w:cs="Times New Roman"/>
          <w:b/>
          <w:sz w:val="24"/>
        </w:rPr>
      </w:pPr>
      <w:r>
        <w:rPr>
          <w:rFonts w:ascii="Times New Roman" w:hAnsi="Times New Roman" w:cs="Times New Roman"/>
          <w:b/>
          <w:sz w:val="24"/>
        </w:rPr>
        <w:t xml:space="preserve">Study </w:t>
      </w:r>
      <w:r w:rsidR="000E5B6D" w:rsidRPr="00905EC2">
        <w:rPr>
          <w:rFonts w:ascii="Times New Roman" w:hAnsi="Times New Roman" w:cs="Times New Roman"/>
          <w:b/>
          <w:sz w:val="24"/>
        </w:rPr>
        <w:t>Population and Samples</w:t>
      </w:r>
    </w:p>
    <w:tbl>
      <w:tblPr>
        <w:tblW w:w="7258" w:type="dxa"/>
        <w:tblInd w:w="93" w:type="dxa"/>
        <w:tblLook w:val="04A0" w:firstRow="1" w:lastRow="0" w:firstColumn="1" w:lastColumn="0" w:noHBand="0" w:noVBand="1"/>
      </w:tblPr>
      <w:tblGrid>
        <w:gridCol w:w="5970"/>
        <w:gridCol w:w="1288"/>
      </w:tblGrid>
      <w:tr w:rsidR="00AC2C39" w:rsidRPr="002177E1" w:rsidTr="00A12964">
        <w:trPr>
          <w:trHeight w:val="520"/>
        </w:trPr>
        <w:tc>
          <w:tcPr>
            <w:tcW w:w="7258" w:type="dxa"/>
            <w:gridSpan w:val="2"/>
            <w:tcBorders>
              <w:top w:val="single" w:sz="8" w:space="0" w:color="auto"/>
              <w:left w:val="single" w:sz="8" w:space="0" w:color="auto"/>
              <w:bottom w:val="double" w:sz="6" w:space="0" w:color="auto"/>
              <w:right w:val="single" w:sz="8" w:space="0" w:color="000000"/>
            </w:tcBorders>
            <w:shd w:val="clear" w:color="auto" w:fill="auto"/>
            <w:noWrap/>
            <w:vAlign w:val="bottom"/>
            <w:hideMark/>
          </w:tcPr>
          <w:p w:rsidR="00AC2C39" w:rsidRPr="00BA5208" w:rsidRDefault="00E40585" w:rsidP="00AC2C39">
            <w:pPr>
              <w:spacing w:after="0" w:line="240" w:lineRule="auto"/>
              <w:jc w:val="center"/>
              <w:rPr>
                <w:rFonts w:ascii="Calibri" w:eastAsia="Times New Roman" w:hAnsi="Calibri" w:cs="Calibri"/>
                <w:b/>
                <w:bCs/>
                <w:color w:val="000000"/>
                <w:sz w:val="18"/>
                <w:szCs w:val="18"/>
              </w:rPr>
            </w:pPr>
            <w:r>
              <w:rPr>
                <w:rFonts w:ascii="Calibri" w:eastAsia="Times New Roman" w:hAnsi="Calibri" w:cs="Calibri"/>
                <w:b/>
                <w:bCs/>
                <w:color w:val="000000"/>
                <w:sz w:val="18"/>
                <w:szCs w:val="18"/>
              </w:rPr>
              <w:t>COACH</w:t>
            </w:r>
            <w:r w:rsidR="00BA5208">
              <w:rPr>
                <w:rFonts w:ascii="Calibri" w:eastAsia="Times New Roman" w:hAnsi="Calibri" w:cs="Calibri"/>
                <w:b/>
                <w:bCs/>
                <w:color w:val="000000"/>
                <w:sz w:val="18"/>
                <w:szCs w:val="18"/>
              </w:rPr>
              <w:t xml:space="preserve"> SAMPLE</w:t>
            </w:r>
          </w:p>
        </w:tc>
      </w:tr>
      <w:tr w:rsidR="00E40585" w:rsidRPr="002177E1" w:rsidTr="00A12964">
        <w:trPr>
          <w:trHeight w:val="288"/>
        </w:trPr>
        <w:tc>
          <w:tcPr>
            <w:tcW w:w="5970" w:type="dxa"/>
            <w:tcBorders>
              <w:top w:val="nil"/>
              <w:left w:val="single" w:sz="8" w:space="0" w:color="auto"/>
              <w:bottom w:val="nil"/>
              <w:right w:val="nil"/>
            </w:tcBorders>
            <w:shd w:val="clear" w:color="auto" w:fill="auto"/>
            <w:noWrap/>
            <w:vAlign w:val="bottom"/>
          </w:tcPr>
          <w:p w:rsidR="00E40585" w:rsidRDefault="00E40585" w:rsidP="0047335F">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 xml:space="preserve">Total Number of </w:t>
            </w:r>
            <w:r w:rsidR="002713E6">
              <w:rPr>
                <w:rFonts w:ascii="Calibri" w:eastAsia="Times New Roman" w:hAnsi="Calibri" w:cs="Calibri"/>
                <w:color w:val="000000"/>
                <w:sz w:val="18"/>
                <w:szCs w:val="18"/>
              </w:rPr>
              <w:t>sampled</w:t>
            </w:r>
            <w:r>
              <w:rPr>
                <w:rFonts w:ascii="Calibri" w:eastAsia="Times New Roman" w:hAnsi="Calibri" w:cs="Calibri"/>
                <w:color w:val="000000"/>
                <w:sz w:val="18"/>
                <w:szCs w:val="18"/>
              </w:rPr>
              <w:t xml:space="preserve"> Teams</w:t>
            </w:r>
          </w:p>
        </w:tc>
        <w:tc>
          <w:tcPr>
            <w:tcW w:w="1288" w:type="dxa"/>
            <w:tcBorders>
              <w:top w:val="nil"/>
              <w:left w:val="nil"/>
              <w:bottom w:val="nil"/>
              <w:right w:val="single" w:sz="8" w:space="0" w:color="auto"/>
            </w:tcBorders>
            <w:shd w:val="clear" w:color="auto" w:fill="auto"/>
            <w:noWrap/>
            <w:vAlign w:val="bottom"/>
          </w:tcPr>
          <w:p w:rsidR="00E40585" w:rsidRPr="00736403" w:rsidRDefault="00FD37FB" w:rsidP="00BA5208">
            <w:pPr>
              <w:spacing w:after="0" w:line="240" w:lineRule="auto"/>
              <w:jc w:val="right"/>
              <w:rPr>
                <w:rFonts w:ascii="Calibri" w:eastAsia="Times New Roman" w:hAnsi="Calibri" w:cs="Calibri"/>
                <w:color w:val="000000"/>
                <w:sz w:val="18"/>
                <w:szCs w:val="18"/>
              </w:rPr>
            </w:pPr>
            <w:r w:rsidRPr="00736403">
              <w:rPr>
                <w:rFonts w:ascii="Calibri" w:eastAsia="Times New Roman" w:hAnsi="Calibri" w:cs="Calibri"/>
                <w:color w:val="000000"/>
                <w:sz w:val="18"/>
                <w:szCs w:val="18"/>
              </w:rPr>
              <w:t>360</w:t>
            </w:r>
          </w:p>
        </w:tc>
      </w:tr>
      <w:tr w:rsidR="00E40585" w:rsidRPr="002177E1" w:rsidTr="00A12964">
        <w:trPr>
          <w:trHeight w:val="288"/>
        </w:trPr>
        <w:tc>
          <w:tcPr>
            <w:tcW w:w="5970" w:type="dxa"/>
            <w:tcBorders>
              <w:top w:val="nil"/>
              <w:left w:val="single" w:sz="8" w:space="0" w:color="auto"/>
              <w:bottom w:val="nil"/>
              <w:right w:val="nil"/>
            </w:tcBorders>
            <w:shd w:val="clear" w:color="auto" w:fill="auto"/>
            <w:noWrap/>
            <w:vAlign w:val="bottom"/>
          </w:tcPr>
          <w:p w:rsidR="00E40585" w:rsidRPr="00BA5208" w:rsidRDefault="00E40585" w:rsidP="0047335F">
            <w:pPr>
              <w:spacing w:after="0" w:line="240" w:lineRule="auto"/>
              <w:jc w:val="right"/>
              <w:rPr>
                <w:rFonts w:ascii="Calibri" w:eastAsia="Times New Roman" w:hAnsi="Calibri" w:cs="Calibri"/>
                <w:color w:val="000000"/>
                <w:sz w:val="18"/>
                <w:szCs w:val="18"/>
              </w:rPr>
            </w:pPr>
            <w:r w:rsidRPr="00BA5208">
              <w:rPr>
                <w:rFonts w:ascii="Calibri" w:eastAsia="Times New Roman" w:hAnsi="Calibri" w:cs="Calibri"/>
                <w:color w:val="000000"/>
                <w:sz w:val="18"/>
                <w:szCs w:val="18"/>
              </w:rPr>
              <w:t xml:space="preserve">Number of </w:t>
            </w:r>
            <w:r>
              <w:rPr>
                <w:rFonts w:ascii="Calibri" w:eastAsia="Times New Roman" w:hAnsi="Calibri" w:cs="Calibri"/>
                <w:color w:val="000000"/>
                <w:sz w:val="18"/>
                <w:szCs w:val="18"/>
              </w:rPr>
              <w:t>Coaches Selected per Team</w:t>
            </w:r>
          </w:p>
        </w:tc>
        <w:tc>
          <w:tcPr>
            <w:tcW w:w="1288" w:type="dxa"/>
            <w:tcBorders>
              <w:top w:val="nil"/>
              <w:left w:val="nil"/>
              <w:bottom w:val="nil"/>
              <w:right w:val="single" w:sz="8" w:space="0" w:color="auto"/>
            </w:tcBorders>
            <w:shd w:val="clear" w:color="auto" w:fill="auto"/>
            <w:noWrap/>
            <w:vAlign w:val="bottom"/>
          </w:tcPr>
          <w:p w:rsidR="00E40585" w:rsidRPr="00736403" w:rsidRDefault="00E40585" w:rsidP="001F3A34">
            <w:pPr>
              <w:spacing w:after="0" w:line="240" w:lineRule="auto"/>
              <w:jc w:val="right"/>
              <w:rPr>
                <w:rFonts w:ascii="Calibri" w:eastAsia="Times New Roman" w:hAnsi="Calibri" w:cs="Calibri"/>
                <w:color w:val="000000"/>
                <w:sz w:val="18"/>
                <w:szCs w:val="18"/>
              </w:rPr>
            </w:pPr>
            <w:r w:rsidRPr="00736403">
              <w:rPr>
                <w:rFonts w:ascii="Calibri" w:eastAsia="Times New Roman" w:hAnsi="Calibri" w:cs="Calibri"/>
                <w:color w:val="000000"/>
                <w:sz w:val="18"/>
                <w:szCs w:val="18"/>
              </w:rPr>
              <w:t>1</w:t>
            </w:r>
          </w:p>
        </w:tc>
      </w:tr>
      <w:tr w:rsidR="00E40585" w:rsidRPr="002177E1" w:rsidTr="00DB0364">
        <w:trPr>
          <w:trHeight w:val="288"/>
        </w:trPr>
        <w:tc>
          <w:tcPr>
            <w:tcW w:w="5970" w:type="dxa"/>
            <w:tcBorders>
              <w:top w:val="nil"/>
              <w:left w:val="single" w:sz="8" w:space="0" w:color="auto"/>
              <w:right w:val="nil"/>
            </w:tcBorders>
            <w:shd w:val="clear" w:color="auto" w:fill="auto"/>
            <w:noWrap/>
            <w:vAlign w:val="bottom"/>
          </w:tcPr>
          <w:p w:rsidR="00E40585" w:rsidRPr="00BA5208" w:rsidRDefault="00E40585" w:rsidP="0047335F">
            <w:pPr>
              <w:spacing w:after="0" w:line="240" w:lineRule="auto"/>
              <w:jc w:val="right"/>
              <w:rPr>
                <w:rFonts w:ascii="Calibri" w:eastAsia="Times New Roman" w:hAnsi="Calibri" w:cs="Calibri"/>
                <w:color w:val="000000"/>
                <w:sz w:val="18"/>
                <w:szCs w:val="18"/>
              </w:rPr>
            </w:pPr>
            <w:r w:rsidRPr="00BA5208">
              <w:rPr>
                <w:rFonts w:ascii="Calibri" w:eastAsia="Times New Roman" w:hAnsi="Calibri" w:cs="Calibri"/>
                <w:color w:val="000000"/>
                <w:sz w:val="18"/>
                <w:szCs w:val="18"/>
              </w:rPr>
              <w:t>Initial Sampl</w:t>
            </w:r>
            <w:r w:rsidR="002713E6">
              <w:rPr>
                <w:rFonts w:ascii="Calibri" w:eastAsia="Times New Roman" w:hAnsi="Calibri" w:cs="Calibri"/>
                <w:color w:val="000000"/>
                <w:sz w:val="18"/>
                <w:szCs w:val="18"/>
              </w:rPr>
              <w:t>e</w:t>
            </w:r>
          </w:p>
        </w:tc>
        <w:tc>
          <w:tcPr>
            <w:tcW w:w="1288" w:type="dxa"/>
            <w:tcBorders>
              <w:top w:val="nil"/>
              <w:left w:val="nil"/>
              <w:right w:val="single" w:sz="8" w:space="0" w:color="auto"/>
            </w:tcBorders>
            <w:shd w:val="clear" w:color="auto" w:fill="auto"/>
            <w:noWrap/>
            <w:vAlign w:val="bottom"/>
          </w:tcPr>
          <w:p w:rsidR="00E40585" w:rsidRPr="00736403" w:rsidRDefault="00FD37FB" w:rsidP="001F3A34">
            <w:pPr>
              <w:spacing w:after="0" w:line="240" w:lineRule="auto"/>
              <w:jc w:val="right"/>
              <w:rPr>
                <w:rFonts w:ascii="Calibri" w:eastAsia="Times New Roman" w:hAnsi="Calibri" w:cs="Calibri"/>
                <w:color w:val="000000"/>
                <w:sz w:val="18"/>
                <w:szCs w:val="18"/>
              </w:rPr>
            </w:pPr>
            <w:r w:rsidRPr="00736403">
              <w:rPr>
                <w:rFonts w:ascii="Calibri" w:eastAsia="Times New Roman" w:hAnsi="Calibri" w:cs="Calibri"/>
                <w:color w:val="000000"/>
                <w:sz w:val="18"/>
                <w:szCs w:val="18"/>
              </w:rPr>
              <w:t>360</w:t>
            </w:r>
          </w:p>
        </w:tc>
      </w:tr>
      <w:tr w:rsidR="00E40585" w:rsidRPr="002177E1" w:rsidTr="00DB0364">
        <w:trPr>
          <w:trHeight w:val="288"/>
        </w:trPr>
        <w:tc>
          <w:tcPr>
            <w:tcW w:w="5970" w:type="dxa"/>
            <w:tcBorders>
              <w:top w:val="nil"/>
              <w:left w:val="single" w:sz="8" w:space="0" w:color="auto"/>
              <w:bottom w:val="single" w:sz="4" w:space="0" w:color="auto"/>
              <w:right w:val="nil"/>
            </w:tcBorders>
            <w:shd w:val="clear" w:color="auto" w:fill="auto"/>
            <w:noWrap/>
            <w:vAlign w:val="bottom"/>
          </w:tcPr>
          <w:p w:rsidR="00E40585" w:rsidRPr="00BA5208" w:rsidRDefault="00E40585" w:rsidP="00107DCB">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 xml:space="preserve">Preseason </w:t>
            </w:r>
            <w:r w:rsidR="008B1415">
              <w:rPr>
                <w:rFonts w:ascii="Calibri" w:eastAsia="Times New Roman" w:hAnsi="Calibri" w:cs="Calibri"/>
                <w:color w:val="000000"/>
                <w:sz w:val="18"/>
                <w:szCs w:val="18"/>
              </w:rPr>
              <w:t>S</w:t>
            </w:r>
            <w:r>
              <w:rPr>
                <w:rFonts w:ascii="Calibri" w:eastAsia="Times New Roman" w:hAnsi="Calibri" w:cs="Calibri"/>
                <w:color w:val="000000"/>
                <w:sz w:val="18"/>
                <w:szCs w:val="18"/>
              </w:rPr>
              <w:t xml:space="preserve">ample </w:t>
            </w:r>
            <w:r w:rsidR="008B1415">
              <w:rPr>
                <w:rFonts w:ascii="Calibri" w:eastAsia="Times New Roman" w:hAnsi="Calibri" w:cs="Calibri"/>
                <w:color w:val="000000"/>
                <w:sz w:val="18"/>
                <w:szCs w:val="18"/>
              </w:rPr>
              <w:t>A</w:t>
            </w:r>
            <w:r>
              <w:rPr>
                <w:rFonts w:ascii="Calibri" w:eastAsia="Times New Roman" w:hAnsi="Calibri" w:cs="Calibri"/>
                <w:color w:val="000000"/>
                <w:sz w:val="18"/>
                <w:szCs w:val="18"/>
              </w:rPr>
              <w:t xml:space="preserve">ssuming </w:t>
            </w:r>
            <w:r w:rsidR="00107DCB">
              <w:rPr>
                <w:rFonts w:ascii="Calibri" w:eastAsia="Times New Roman" w:hAnsi="Calibri" w:cs="Calibri"/>
                <w:color w:val="000000"/>
                <w:sz w:val="18"/>
                <w:szCs w:val="18"/>
              </w:rPr>
              <w:t>75</w:t>
            </w:r>
            <w:r w:rsidRPr="00E40585">
              <w:rPr>
                <w:rFonts w:ascii="Calibri" w:eastAsia="Times New Roman" w:hAnsi="Calibri" w:cs="Calibri"/>
                <w:color w:val="000000"/>
                <w:sz w:val="18"/>
                <w:szCs w:val="18"/>
              </w:rPr>
              <w:t>%</w:t>
            </w:r>
            <w:r w:rsidRPr="00BA5208">
              <w:rPr>
                <w:rFonts w:ascii="Calibri" w:eastAsia="Times New Roman" w:hAnsi="Calibri" w:cs="Calibri"/>
                <w:color w:val="000000"/>
                <w:sz w:val="18"/>
                <w:szCs w:val="18"/>
              </w:rPr>
              <w:t xml:space="preserve"> Participation Rate</w:t>
            </w:r>
          </w:p>
        </w:tc>
        <w:tc>
          <w:tcPr>
            <w:tcW w:w="1288" w:type="dxa"/>
            <w:tcBorders>
              <w:top w:val="nil"/>
              <w:left w:val="nil"/>
              <w:bottom w:val="single" w:sz="4" w:space="0" w:color="auto"/>
              <w:right w:val="single" w:sz="8" w:space="0" w:color="auto"/>
            </w:tcBorders>
            <w:shd w:val="clear" w:color="auto" w:fill="auto"/>
            <w:noWrap/>
            <w:vAlign w:val="bottom"/>
          </w:tcPr>
          <w:p w:rsidR="00E40585" w:rsidRPr="00736403" w:rsidRDefault="00107DCB" w:rsidP="001F3A34">
            <w:pPr>
              <w:spacing w:after="0" w:line="240" w:lineRule="auto"/>
              <w:jc w:val="right"/>
              <w:rPr>
                <w:rFonts w:ascii="Calibri" w:eastAsia="Times New Roman" w:hAnsi="Calibri" w:cs="Calibri"/>
                <w:b/>
                <w:bCs/>
                <w:color w:val="000000"/>
                <w:sz w:val="18"/>
                <w:szCs w:val="18"/>
              </w:rPr>
            </w:pPr>
            <w:r>
              <w:rPr>
                <w:rFonts w:ascii="Calibri" w:eastAsia="Times New Roman" w:hAnsi="Calibri" w:cs="Calibri"/>
                <w:b/>
                <w:bCs/>
                <w:color w:val="000000"/>
                <w:sz w:val="18"/>
                <w:szCs w:val="18"/>
              </w:rPr>
              <w:t>270</w:t>
            </w:r>
          </w:p>
        </w:tc>
      </w:tr>
      <w:tr w:rsidR="00E40585" w:rsidRPr="002177E1" w:rsidTr="00DB0364">
        <w:trPr>
          <w:trHeight w:val="522"/>
        </w:trPr>
        <w:tc>
          <w:tcPr>
            <w:tcW w:w="7258" w:type="dxa"/>
            <w:gridSpan w:val="2"/>
            <w:tcBorders>
              <w:top w:val="single" w:sz="4" w:space="0" w:color="auto"/>
              <w:left w:val="single" w:sz="8" w:space="0" w:color="auto"/>
              <w:bottom w:val="double" w:sz="6" w:space="0" w:color="auto"/>
              <w:right w:val="single" w:sz="8" w:space="0" w:color="000000"/>
            </w:tcBorders>
            <w:shd w:val="clear" w:color="auto" w:fill="auto"/>
            <w:noWrap/>
            <w:vAlign w:val="bottom"/>
            <w:hideMark/>
          </w:tcPr>
          <w:p w:rsidR="00DB0364" w:rsidRDefault="00DB0364" w:rsidP="00AC2C39">
            <w:pPr>
              <w:spacing w:after="0" w:line="240" w:lineRule="auto"/>
              <w:jc w:val="center"/>
              <w:rPr>
                <w:rFonts w:ascii="Calibri" w:eastAsia="Times New Roman" w:hAnsi="Calibri" w:cs="Calibri"/>
                <w:b/>
                <w:bCs/>
                <w:color w:val="000000"/>
                <w:sz w:val="18"/>
                <w:szCs w:val="18"/>
              </w:rPr>
            </w:pPr>
          </w:p>
          <w:p w:rsidR="00DB0364" w:rsidRDefault="00DB0364" w:rsidP="00AC2C39">
            <w:pPr>
              <w:spacing w:after="0" w:line="240" w:lineRule="auto"/>
              <w:jc w:val="center"/>
              <w:rPr>
                <w:rFonts w:ascii="Calibri" w:eastAsia="Times New Roman" w:hAnsi="Calibri" w:cs="Calibri"/>
                <w:b/>
                <w:bCs/>
                <w:color w:val="000000"/>
                <w:sz w:val="18"/>
                <w:szCs w:val="18"/>
              </w:rPr>
            </w:pPr>
          </w:p>
          <w:p w:rsidR="00E40585" w:rsidRPr="002177E1" w:rsidRDefault="00E40585" w:rsidP="00AC2C39">
            <w:pPr>
              <w:spacing w:after="0" w:line="240" w:lineRule="auto"/>
              <w:jc w:val="center"/>
              <w:rPr>
                <w:rFonts w:ascii="Calibri" w:eastAsia="Times New Roman" w:hAnsi="Calibri" w:cs="Calibri"/>
                <w:b/>
                <w:bCs/>
                <w:color w:val="000000"/>
                <w:sz w:val="18"/>
                <w:szCs w:val="18"/>
                <w:highlight w:val="yellow"/>
              </w:rPr>
            </w:pPr>
            <w:r>
              <w:rPr>
                <w:rFonts w:ascii="Calibri" w:eastAsia="Times New Roman" w:hAnsi="Calibri" w:cs="Calibri"/>
                <w:b/>
                <w:bCs/>
                <w:color w:val="000000"/>
                <w:sz w:val="18"/>
                <w:szCs w:val="18"/>
              </w:rPr>
              <w:t>ATHLETE</w:t>
            </w:r>
            <w:r w:rsidR="00460915">
              <w:rPr>
                <w:rFonts w:ascii="Calibri" w:eastAsia="Times New Roman" w:hAnsi="Calibri" w:cs="Calibri"/>
                <w:b/>
                <w:bCs/>
                <w:color w:val="000000"/>
                <w:sz w:val="18"/>
                <w:szCs w:val="18"/>
              </w:rPr>
              <w:t>-PARENT</w:t>
            </w:r>
            <w:r w:rsidRPr="00BA5208">
              <w:rPr>
                <w:rFonts w:ascii="Calibri" w:eastAsia="Times New Roman" w:hAnsi="Calibri" w:cs="Calibri"/>
                <w:b/>
                <w:bCs/>
                <w:color w:val="000000"/>
                <w:sz w:val="18"/>
                <w:szCs w:val="18"/>
              </w:rPr>
              <w:t xml:space="preserve"> SAMPLE</w:t>
            </w:r>
          </w:p>
        </w:tc>
      </w:tr>
      <w:tr w:rsidR="00F00549" w:rsidRPr="002177E1" w:rsidTr="00A12964">
        <w:trPr>
          <w:trHeight w:val="288"/>
        </w:trPr>
        <w:tc>
          <w:tcPr>
            <w:tcW w:w="5970" w:type="dxa"/>
            <w:tcBorders>
              <w:top w:val="nil"/>
              <w:left w:val="single" w:sz="8" w:space="0" w:color="auto"/>
              <w:bottom w:val="nil"/>
              <w:right w:val="nil"/>
            </w:tcBorders>
            <w:shd w:val="clear" w:color="auto" w:fill="auto"/>
            <w:noWrap/>
            <w:vAlign w:val="bottom"/>
          </w:tcPr>
          <w:p w:rsidR="00F00549" w:rsidRPr="00BA5208" w:rsidRDefault="00F00549" w:rsidP="0047335F">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Number of Teams</w:t>
            </w:r>
          </w:p>
        </w:tc>
        <w:tc>
          <w:tcPr>
            <w:tcW w:w="1288" w:type="dxa"/>
            <w:tcBorders>
              <w:top w:val="nil"/>
              <w:left w:val="nil"/>
              <w:bottom w:val="nil"/>
              <w:right w:val="single" w:sz="8" w:space="0" w:color="auto"/>
            </w:tcBorders>
            <w:shd w:val="clear" w:color="auto" w:fill="auto"/>
            <w:noWrap/>
            <w:vAlign w:val="bottom"/>
          </w:tcPr>
          <w:p w:rsidR="00F00549" w:rsidRPr="00736403" w:rsidRDefault="00F00549" w:rsidP="001F3A34">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360</w:t>
            </w:r>
          </w:p>
        </w:tc>
      </w:tr>
      <w:tr w:rsidR="00E40585" w:rsidRPr="002177E1" w:rsidTr="00A12964">
        <w:trPr>
          <w:trHeight w:val="288"/>
        </w:trPr>
        <w:tc>
          <w:tcPr>
            <w:tcW w:w="5970" w:type="dxa"/>
            <w:tcBorders>
              <w:top w:val="nil"/>
              <w:left w:val="single" w:sz="8" w:space="0" w:color="auto"/>
              <w:bottom w:val="nil"/>
              <w:right w:val="nil"/>
            </w:tcBorders>
            <w:shd w:val="clear" w:color="auto" w:fill="auto"/>
            <w:noWrap/>
            <w:vAlign w:val="bottom"/>
          </w:tcPr>
          <w:p w:rsidR="00E40585" w:rsidRPr="00BA5208" w:rsidRDefault="00E40585" w:rsidP="0047335F">
            <w:pPr>
              <w:spacing w:after="0" w:line="240" w:lineRule="auto"/>
              <w:jc w:val="right"/>
              <w:rPr>
                <w:rFonts w:ascii="Calibri" w:eastAsia="Times New Roman" w:hAnsi="Calibri" w:cs="Calibri"/>
                <w:color w:val="000000"/>
                <w:sz w:val="18"/>
                <w:szCs w:val="18"/>
              </w:rPr>
            </w:pPr>
            <w:r w:rsidRPr="00BA5208">
              <w:rPr>
                <w:rFonts w:ascii="Calibri" w:eastAsia="Times New Roman" w:hAnsi="Calibri" w:cs="Calibri"/>
                <w:color w:val="000000"/>
                <w:sz w:val="18"/>
                <w:szCs w:val="18"/>
              </w:rPr>
              <w:t>Number of Athletes per Team</w:t>
            </w:r>
          </w:p>
        </w:tc>
        <w:tc>
          <w:tcPr>
            <w:tcW w:w="1288" w:type="dxa"/>
            <w:tcBorders>
              <w:top w:val="nil"/>
              <w:left w:val="nil"/>
              <w:bottom w:val="nil"/>
              <w:right w:val="single" w:sz="8" w:space="0" w:color="auto"/>
            </w:tcBorders>
            <w:shd w:val="clear" w:color="auto" w:fill="auto"/>
            <w:noWrap/>
            <w:vAlign w:val="bottom"/>
          </w:tcPr>
          <w:p w:rsidR="00E40585" w:rsidRPr="00736403" w:rsidRDefault="00E40585" w:rsidP="001F3A34">
            <w:pPr>
              <w:spacing w:after="0" w:line="240" w:lineRule="auto"/>
              <w:jc w:val="right"/>
              <w:rPr>
                <w:rFonts w:ascii="Calibri" w:eastAsia="Times New Roman" w:hAnsi="Calibri" w:cs="Calibri"/>
                <w:color w:val="000000"/>
                <w:sz w:val="18"/>
                <w:szCs w:val="18"/>
              </w:rPr>
            </w:pPr>
            <w:r w:rsidRPr="00736403">
              <w:rPr>
                <w:rFonts w:ascii="Calibri" w:eastAsia="Times New Roman" w:hAnsi="Calibri" w:cs="Calibri"/>
                <w:color w:val="000000"/>
                <w:sz w:val="18"/>
                <w:szCs w:val="18"/>
              </w:rPr>
              <w:t xml:space="preserve">15 </w:t>
            </w:r>
          </w:p>
        </w:tc>
      </w:tr>
      <w:tr w:rsidR="00F00549" w:rsidRPr="002177E1" w:rsidTr="00A12964">
        <w:trPr>
          <w:trHeight w:val="288"/>
        </w:trPr>
        <w:tc>
          <w:tcPr>
            <w:tcW w:w="5970" w:type="dxa"/>
            <w:tcBorders>
              <w:top w:val="nil"/>
              <w:left w:val="single" w:sz="8" w:space="0" w:color="auto"/>
              <w:bottom w:val="nil"/>
              <w:right w:val="nil"/>
            </w:tcBorders>
            <w:shd w:val="clear" w:color="auto" w:fill="auto"/>
            <w:noWrap/>
            <w:vAlign w:val="bottom"/>
          </w:tcPr>
          <w:p w:rsidR="00F00549" w:rsidRPr="00BA5208" w:rsidRDefault="00F00549" w:rsidP="0047335F">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 xml:space="preserve">Total Eligible Population </w:t>
            </w:r>
            <w:r w:rsidR="00BD10EA">
              <w:rPr>
                <w:rFonts w:ascii="Calibri" w:eastAsia="Times New Roman" w:hAnsi="Calibri" w:cs="Calibri"/>
                <w:color w:val="000000"/>
                <w:sz w:val="18"/>
                <w:szCs w:val="18"/>
              </w:rPr>
              <w:t xml:space="preserve">of </w:t>
            </w:r>
            <w:r>
              <w:rPr>
                <w:rFonts w:ascii="Calibri" w:eastAsia="Times New Roman" w:hAnsi="Calibri" w:cs="Calibri"/>
                <w:color w:val="000000"/>
                <w:sz w:val="18"/>
                <w:szCs w:val="18"/>
              </w:rPr>
              <w:t xml:space="preserve">Athlete-Parent </w:t>
            </w:r>
            <w:r w:rsidR="0047335F">
              <w:rPr>
                <w:rFonts w:ascii="Calibri" w:eastAsia="Times New Roman" w:hAnsi="Calibri" w:cs="Calibri"/>
                <w:color w:val="000000"/>
                <w:sz w:val="18"/>
                <w:szCs w:val="18"/>
              </w:rPr>
              <w:t>Dyads I</w:t>
            </w:r>
            <w:r>
              <w:rPr>
                <w:rFonts w:ascii="Calibri" w:eastAsia="Times New Roman" w:hAnsi="Calibri" w:cs="Calibri"/>
                <w:color w:val="000000"/>
                <w:sz w:val="18"/>
                <w:szCs w:val="18"/>
              </w:rPr>
              <w:t xml:space="preserve">nvited to </w:t>
            </w:r>
            <w:r w:rsidR="0047335F">
              <w:rPr>
                <w:rFonts w:ascii="Calibri" w:eastAsia="Times New Roman" w:hAnsi="Calibri" w:cs="Calibri"/>
                <w:color w:val="000000"/>
                <w:sz w:val="18"/>
                <w:szCs w:val="18"/>
              </w:rPr>
              <w:t>Participate</w:t>
            </w:r>
          </w:p>
        </w:tc>
        <w:tc>
          <w:tcPr>
            <w:tcW w:w="1288" w:type="dxa"/>
            <w:tcBorders>
              <w:top w:val="nil"/>
              <w:left w:val="nil"/>
              <w:bottom w:val="nil"/>
              <w:right w:val="single" w:sz="8" w:space="0" w:color="auto"/>
            </w:tcBorders>
            <w:shd w:val="clear" w:color="auto" w:fill="auto"/>
            <w:noWrap/>
            <w:vAlign w:val="bottom"/>
          </w:tcPr>
          <w:p w:rsidR="00F00549" w:rsidRPr="00736403" w:rsidRDefault="00F00549" w:rsidP="001F3A34">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5,400</w:t>
            </w:r>
          </w:p>
        </w:tc>
      </w:tr>
      <w:tr w:rsidR="00E40585" w:rsidRPr="002177E1" w:rsidTr="00DB0364">
        <w:trPr>
          <w:trHeight w:val="288"/>
        </w:trPr>
        <w:tc>
          <w:tcPr>
            <w:tcW w:w="5970" w:type="dxa"/>
            <w:tcBorders>
              <w:top w:val="nil"/>
              <w:left w:val="single" w:sz="8" w:space="0" w:color="auto"/>
              <w:right w:val="nil"/>
            </w:tcBorders>
            <w:shd w:val="clear" w:color="auto" w:fill="auto"/>
            <w:noWrap/>
            <w:vAlign w:val="bottom"/>
            <w:hideMark/>
          </w:tcPr>
          <w:p w:rsidR="00E40585" w:rsidRPr="00BA5208" w:rsidRDefault="00E40585" w:rsidP="00107DCB">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 xml:space="preserve">Preseason </w:t>
            </w:r>
            <w:r w:rsidR="00F00549">
              <w:rPr>
                <w:rFonts w:ascii="Calibri" w:eastAsia="Times New Roman" w:hAnsi="Calibri" w:cs="Calibri"/>
                <w:color w:val="000000"/>
                <w:sz w:val="18"/>
                <w:szCs w:val="18"/>
              </w:rPr>
              <w:t>Athlete-Parent Sample</w:t>
            </w:r>
            <w:r w:rsidR="00DE385D">
              <w:rPr>
                <w:rFonts w:ascii="Calibri" w:eastAsia="Times New Roman" w:hAnsi="Calibri" w:cs="Calibri"/>
                <w:color w:val="000000"/>
                <w:sz w:val="18"/>
                <w:szCs w:val="18"/>
              </w:rPr>
              <w:t xml:space="preserve"> </w:t>
            </w:r>
            <w:r w:rsidR="0047335F">
              <w:rPr>
                <w:rFonts w:ascii="Calibri" w:eastAsia="Times New Roman" w:hAnsi="Calibri" w:cs="Calibri"/>
                <w:color w:val="000000"/>
                <w:sz w:val="18"/>
                <w:szCs w:val="18"/>
              </w:rPr>
              <w:t xml:space="preserve">Based </w:t>
            </w:r>
            <w:r w:rsidR="00F00549">
              <w:rPr>
                <w:rFonts w:ascii="Calibri" w:eastAsia="Times New Roman" w:hAnsi="Calibri" w:cs="Calibri"/>
                <w:color w:val="000000"/>
                <w:sz w:val="18"/>
                <w:szCs w:val="18"/>
              </w:rPr>
              <w:t xml:space="preserve">on </w:t>
            </w:r>
            <w:r w:rsidR="00107DCB">
              <w:rPr>
                <w:rFonts w:ascii="Calibri" w:eastAsia="Times New Roman" w:hAnsi="Calibri" w:cs="Calibri"/>
                <w:color w:val="000000"/>
                <w:sz w:val="18"/>
                <w:szCs w:val="18"/>
              </w:rPr>
              <w:t>75</w:t>
            </w:r>
            <w:r w:rsidR="00F00549">
              <w:rPr>
                <w:rFonts w:ascii="Calibri" w:eastAsia="Times New Roman" w:hAnsi="Calibri" w:cs="Calibri"/>
                <w:color w:val="000000"/>
                <w:sz w:val="18"/>
                <w:szCs w:val="18"/>
              </w:rPr>
              <w:t xml:space="preserve">% </w:t>
            </w:r>
            <w:r w:rsidRPr="00BA5208">
              <w:rPr>
                <w:rFonts w:ascii="Calibri" w:eastAsia="Times New Roman" w:hAnsi="Calibri" w:cs="Calibri"/>
                <w:color w:val="000000"/>
                <w:sz w:val="18"/>
                <w:szCs w:val="18"/>
              </w:rPr>
              <w:t>Participation Rate</w:t>
            </w:r>
          </w:p>
        </w:tc>
        <w:tc>
          <w:tcPr>
            <w:tcW w:w="1288" w:type="dxa"/>
            <w:tcBorders>
              <w:top w:val="nil"/>
              <w:left w:val="nil"/>
              <w:right w:val="single" w:sz="8" w:space="0" w:color="auto"/>
            </w:tcBorders>
            <w:shd w:val="clear" w:color="auto" w:fill="auto"/>
            <w:noWrap/>
            <w:vAlign w:val="bottom"/>
          </w:tcPr>
          <w:p w:rsidR="00E40585" w:rsidRPr="00736403" w:rsidRDefault="00107DCB" w:rsidP="001F3A34">
            <w:pPr>
              <w:spacing w:after="0" w:line="240" w:lineRule="auto"/>
              <w:jc w:val="right"/>
              <w:rPr>
                <w:rFonts w:ascii="Calibri" w:eastAsia="Times New Roman" w:hAnsi="Calibri" w:cs="Calibri"/>
                <w:b/>
                <w:bCs/>
                <w:color w:val="000000"/>
                <w:sz w:val="18"/>
                <w:szCs w:val="18"/>
              </w:rPr>
            </w:pPr>
            <w:r>
              <w:rPr>
                <w:rFonts w:ascii="Calibri" w:eastAsia="Times New Roman" w:hAnsi="Calibri" w:cs="Calibri"/>
                <w:b/>
                <w:bCs/>
                <w:color w:val="000000"/>
                <w:sz w:val="18"/>
                <w:szCs w:val="18"/>
              </w:rPr>
              <w:t>4,050</w:t>
            </w:r>
          </w:p>
        </w:tc>
      </w:tr>
      <w:tr w:rsidR="00E40585" w:rsidRPr="002177E1" w:rsidTr="00DB0364">
        <w:trPr>
          <w:trHeight w:val="288"/>
        </w:trPr>
        <w:tc>
          <w:tcPr>
            <w:tcW w:w="5970" w:type="dxa"/>
            <w:tcBorders>
              <w:top w:val="nil"/>
              <w:left w:val="single" w:sz="8" w:space="0" w:color="auto"/>
              <w:bottom w:val="single" w:sz="4" w:space="0" w:color="auto"/>
              <w:right w:val="nil"/>
            </w:tcBorders>
            <w:shd w:val="clear" w:color="auto" w:fill="auto"/>
            <w:noWrap/>
            <w:vAlign w:val="bottom"/>
            <w:hideMark/>
          </w:tcPr>
          <w:p w:rsidR="00E40585" w:rsidRPr="00BA5208" w:rsidRDefault="00E40585" w:rsidP="00107DCB">
            <w:pPr>
              <w:spacing w:after="0" w:line="240" w:lineRule="auto"/>
              <w:jc w:val="right"/>
              <w:rPr>
                <w:rFonts w:ascii="Calibri" w:eastAsia="Times New Roman" w:hAnsi="Calibri" w:cs="Calibri"/>
                <w:color w:val="000000"/>
                <w:sz w:val="18"/>
                <w:szCs w:val="18"/>
              </w:rPr>
            </w:pPr>
            <w:r>
              <w:rPr>
                <w:rFonts w:ascii="Calibri" w:eastAsia="Times New Roman" w:hAnsi="Calibri" w:cs="Calibri"/>
                <w:color w:val="000000"/>
                <w:sz w:val="18"/>
                <w:szCs w:val="18"/>
              </w:rPr>
              <w:t xml:space="preserve">Weekly Surveillance Sample </w:t>
            </w:r>
            <w:r w:rsidR="008B1415">
              <w:rPr>
                <w:rFonts w:ascii="Calibri" w:eastAsia="Times New Roman" w:hAnsi="Calibri" w:cs="Calibri"/>
                <w:color w:val="000000"/>
                <w:sz w:val="18"/>
                <w:szCs w:val="18"/>
              </w:rPr>
              <w:t>A</w:t>
            </w:r>
            <w:r>
              <w:rPr>
                <w:rFonts w:ascii="Calibri" w:eastAsia="Times New Roman" w:hAnsi="Calibri" w:cs="Calibri"/>
                <w:color w:val="000000"/>
                <w:sz w:val="18"/>
                <w:szCs w:val="18"/>
              </w:rPr>
              <w:t>ssuming</w:t>
            </w:r>
            <w:r w:rsidR="00F00549">
              <w:rPr>
                <w:rFonts w:ascii="Calibri" w:eastAsia="Times New Roman" w:hAnsi="Calibri" w:cs="Calibri"/>
                <w:color w:val="000000"/>
                <w:sz w:val="18"/>
                <w:szCs w:val="18"/>
              </w:rPr>
              <w:t xml:space="preserve"> </w:t>
            </w:r>
            <w:r w:rsidR="00107DCB">
              <w:rPr>
                <w:rFonts w:ascii="Calibri" w:eastAsia="Times New Roman" w:hAnsi="Calibri" w:cs="Calibri"/>
                <w:color w:val="000000"/>
                <w:sz w:val="18"/>
                <w:szCs w:val="18"/>
              </w:rPr>
              <w:t>60</w:t>
            </w:r>
            <w:r w:rsidR="00F00549">
              <w:rPr>
                <w:rFonts w:ascii="Calibri" w:eastAsia="Times New Roman" w:hAnsi="Calibri" w:cs="Calibri"/>
                <w:color w:val="000000"/>
                <w:sz w:val="18"/>
                <w:szCs w:val="18"/>
              </w:rPr>
              <w:t>%</w:t>
            </w:r>
            <w:r w:rsidRPr="00BA5208">
              <w:rPr>
                <w:rFonts w:ascii="Calibri" w:eastAsia="Times New Roman" w:hAnsi="Calibri" w:cs="Calibri"/>
                <w:color w:val="000000"/>
                <w:sz w:val="18"/>
                <w:szCs w:val="18"/>
              </w:rPr>
              <w:t xml:space="preserve"> Participation Rate</w:t>
            </w:r>
          </w:p>
        </w:tc>
        <w:tc>
          <w:tcPr>
            <w:tcW w:w="1288" w:type="dxa"/>
            <w:tcBorders>
              <w:top w:val="nil"/>
              <w:left w:val="nil"/>
              <w:bottom w:val="single" w:sz="4" w:space="0" w:color="auto"/>
              <w:right w:val="single" w:sz="8" w:space="0" w:color="auto"/>
            </w:tcBorders>
            <w:shd w:val="clear" w:color="auto" w:fill="auto"/>
            <w:noWrap/>
            <w:vAlign w:val="bottom"/>
          </w:tcPr>
          <w:p w:rsidR="00E40585" w:rsidRPr="00736403" w:rsidRDefault="00107DCB" w:rsidP="001F3A34">
            <w:pPr>
              <w:spacing w:after="0" w:line="240" w:lineRule="auto"/>
              <w:jc w:val="right"/>
              <w:rPr>
                <w:rFonts w:ascii="Calibri" w:eastAsia="Times New Roman" w:hAnsi="Calibri" w:cs="Calibri"/>
                <w:b/>
                <w:bCs/>
                <w:color w:val="000000"/>
                <w:sz w:val="18"/>
                <w:szCs w:val="18"/>
              </w:rPr>
            </w:pPr>
            <w:r>
              <w:rPr>
                <w:rFonts w:ascii="Calibri" w:eastAsia="Times New Roman" w:hAnsi="Calibri" w:cs="Calibri"/>
                <w:b/>
                <w:bCs/>
                <w:color w:val="000000"/>
                <w:sz w:val="18"/>
                <w:szCs w:val="18"/>
              </w:rPr>
              <w:t>3,240</w:t>
            </w:r>
          </w:p>
        </w:tc>
      </w:tr>
    </w:tbl>
    <w:p w:rsidR="000E5B6D" w:rsidRDefault="000E5B6D" w:rsidP="006833F4">
      <w:pPr>
        <w:suppressLineNumbers/>
        <w:spacing w:after="0" w:line="240" w:lineRule="auto"/>
        <w:rPr>
          <w:rFonts w:ascii="Times New Roman" w:hAnsi="Times New Roman" w:cs="Times New Roman"/>
          <w:u w:val="single"/>
        </w:rPr>
      </w:pPr>
    </w:p>
    <w:p w:rsidR="00BF62E4" w:rsidRPr="0075351F" w:rsidRDefault="00100183" w:rsidP="006833F4">
      <w:pPr>
        <w:suppressLineNumbers/>
        <w:spacing w:after="0" w:line="240" w:lineRule="auto"/>
        <w:rPr>
          <w:rFonts w:ascii="Times New Roman" w:hAnsi="Times New Roman" w:cs="Times New Roman"/>
          <w:sz w:val="24"/>
          <w:szCs w:val="24"/>
        </w:rPr>
      </w:pPr>
      <w:r w:rsidRPr="00905EC2">
        <w:rPr>
          <w:rFonts w:ascii="Times New Roman" w:hAnsi="Times New Roman" w:cs="Times New Roman"/>
          <w:sz w:val="24"/>
          <w:szCs w:val="24"/>
        </w:rPr>
        <w:t xml:space="preserve"> </w:t>
      </w:r>
    </w:p>
    <w:p w:rsidR="00BF62E4" w:rsidRDefault="00BF62E4" w:rsidP="006833F4">
      <w:pPr>
        <w:suppressLineNumbers/>
        <w:spacing w:after="0" w:line="240" w:lineRule="auto"/>
        <w:rPr>
          <w:rFonts w:ascii="Times New Roman" w:hAnsi="Times New Roman" w:cs="Times New Roman"/>
          <w:sz w:val="24"/>
          <w:szCs w:val="24"/>
          <w:highlight w:val="yellow"/>
        </w:rPr>
      </w:pPr>
    </w:p>
    <w:p w:rsidR="005F36DA" w:rsidRDefault="005F36DA" w:rsidP="006833F4">
      <w:pPr>
        <w:suppressLineNumbers/>
        <w:spacing w:after="0" w:line="240" w:lineRule="auto"/>
        <w:rPr>
          <w:rFonts w:ascii="Times New Roman" w:hAnsi="Times New Roman" w:cs="Times New Roman"/>
          <w:sz w:val="24"/>
          <w:szCs w:val="24"/>
          <w:highlight w:val="yellow"/>
        </w:rPr>
      </w:pPr>
    </w:p>
    <w:p w:rsidR="005F36DA" w:rsidRDefault="005F36DA" w:rsidP="006833F4">
      <w:pPr>
        <w:suppressLineNumbers/>
        <w:spacing w:after="0" w:line="240" w:lineRule="auto"/>
        <w:rPr>
          <w:rFonts w:ascii="Times New Roman" w:hAnsi="Times New Roman" w:cs="Times New Roman"/>
          <w:sz w:val="24"/>
          <w:szCs w:val="24"/>
          <w:highlight w:val="yellow"/>
        </w:rPr>
      </w:pPr>
    </w:p>
    <w:p w:rsidR="00B10B7E" w:rsidRPr="002A710B" w:rsidRDefault="006833F4" w:rsidP="0075351F">
      <w:pPr>
        <w:suppressLineNumbers/>
        <w:tabs>
          <w:tab w:val="left" w:pos="-1080"/>
          <w:tab w:val="left" w:pos="-720"/>
          <w:tab w:val="left" w:pos="0"/>
          <w:tab w:val="left" w:pos="720"/>
          <w:tab w:val="left" w:pos="1440"/>
          <w:tab w:val="left" w:pos="2160"/>
          <w:tab w:val="left" w:pos="2880"/>
          <w:tab w:val="right" w:leader="dot" w:pos="9360"/>
          <w:tab w:val="right" w:pos="9900"/>
          <w:tab w:val="right" w:pos="10080"/>
          <w:tab w:val="left" w:pos="10800"/>
          <w:tab w:val="left" w:pos="11520"/>
          <w:tab w:val="left" w:pos="12240"/>
          <w:tab w:val="left" w:pos="12960"/>
          <w:tab w:val="left" w:pos="13680"/>
          <w:tab w:val="left" w:pos="14400"/>
          <w:tab w:val="left" w:pos="15120"/>
          <w:tab w:val="left" w:pos="15840"/>
          <w:tab w:val="left" w:pos="16560"/>
        </w:tabs>
        <w:spacing w:after="0" w:line="240" w:lineRule="auto"/>
        <w:rPr>
          <w:rFonts w:ascii="Times New Roman" w:hAnsi="Times New Roman" w:cs="Times New Roman"/>
          <w:b/>
          <w:sz w:val="24"/>
          <w:szCs w:val="24"/>
        </w:rPr>
      </w:pPr>
      <w:r w:rsidRPr="0075351F">
        <w:rPr>
          <w:rFonts w:ascii="Times New Roman" w:hAnsi="Times New Roman" w:cs="Times New Roman"/>
          <w:b/>
          <w:sz w:val="24"/>
          <w:szCs w:val="24"/>
        </w:rPr>
        <w:t xml:space="preserve">B.2. Procedures for </w:t>
      </w:r>
      <w:r w:rsidRPr="00DE7991">
        <w:rPr>
          <w:rFonts w:ascii="Times New Roman" w:hAnsi="Times New Roman" w:cs="Times New Roman"/>
          <w:b/>
          <w:sz w:val="24"/>
          <w:szCs w:val="24"/>
        </w:rPr>
        <w:t>Collection of Information</w:t>
      </w:r>
    </w:p>
    <w:p w:rsidR="006833F4" w:rsidRPr="0075351F" w:rsidRDefault="006833F4" w:rsidP="006833F4">
      <w:pPr>
        <w:suppressLineNumbers/>
        <w:spacing w:after="0" w:line="240" w:lineRule="auto"/>
        <w:rPr>
          <w:rFonts w:ascii="Times New Roman" w:hAnsi="Times New Roman" w:cs="Times New Roman"/>
          <w:sz w:val="24"/>
          <w:szCs w:val="24"/>
        </w:rPr>
      </w:pPr>
    </w:p>
    <w:p w:rsidR="009E2056" w:rsidRDefault="009E2056" w:rsidP="00880977">
      <w:pPr>
        <w:spacing w:after="0" w:line="240" w:lineRule="auto"/>
        <w:rPr>
          <w:rFonts w:ascii="Times New Roman" w:hAnsi="Times New Roman" w:cs="Times New Roman"/>
          <w:sz w:val="24"/>
          <w:szCs w:val="24"/>
        </w:rPr>
      </w:pPr>
      <w:bookmarkStart w:id="3" w:name="_Toc12183291"/>
      <w:bookmarkStart w:id="4" w:name="_Toc14160672"/>
      <w:r>
        <w:rPr>
          <w:rFonts w:ascii="Times New Roman" w:hAnsi="Times New Roman" w:cs="Times New Roman"/>
          <w:sz w:val="24"/>
          <w:szCs w:val="24"/>
        </w:rPr>
        <w:t xml:space="preserve">In the recent </w:t>
      </w:r>
      <w:r w:rsidR="00FE16D6" w:rsidRPr="00FE16D6">
        <w:rPr>
          <w:rFonts w:ascii="Times New Roman" w:hAnsi="Times New Roman" w:cs="Times New Roman"/>
          <w:sz w:val="24"/>
          <w:szCs w:val="24"/>
        </w:rPr>
        <w:t>Lystedt Law study</w:t>
      </w:r>
      <w:r w:rsidR="00880977" w:rsidRPr="00905EC2">
        <w:rPr>
          <w:rFonts w:ascii="Times New Roman" w:hAnsi="Times New Roman" w:cs="Times New Roman"/>
          <w:sz w:val="24"/>
          <w:szCs w:val="24"/>
        </w:rPr>
        <w:t xml:space="preserve">, </w:t>
      </w:r>
      <w:r w:rsidR="00C0160F">
        <w:rPr>
          <w:rFonts w:ascii="Times New Roman" w:hAnsi="Times New Roman" w:cs="Times New Roman"/>
          <w:sz w:val="24"/>
          <w:szCs w:val="24"/>
        </w:rPr>
        <w:t>Rivara et al.</w:t>
      </w:r>
      <w:r w:rsidR="00EB6ED6">
        <w:rPr>
          <w:rFonts w:ascii="Times New Roman" w:hAnsi="Times New Roman" w:cs="Times New Roman"/>
          <w:sz w:val="24"/>
          <w:szCs w:val="24"/>
        </w:rPr>
        <w:t xml:space="preserve"> found</w:t>
      </w:r>
      <w:r>
        <w:rPr>
          <w:rFonts w:ascii="Times New Roman" w:hAnsi="Times New Roman" w:cs="Times New Roman"/>
          <w:sz w:val="24"/>
          <w:szCs w:val="24"/>
        </w:rPr>
        <w:t xml:space="preserve"> </w:t>
      </w:r>
      <w:r w:rsidR="00880977" w:rsidRPr="00905EC2">
        <w:rPr>
          <w:rFonts w:ascii="Times New Roman" w:hAnsi="Times New Roman" w:cs="Times New Roman"/>
          <w:sz w:val="24"/>
          <w:szCs w:val="24"/>
        </w:rPr>
        <w:t xml:space="preserve">the concussion rate during </w:t>
      </w:r>
      <w:r w:rsidR="00440AF7">
        <w:rPr>
          <w:rFonts w:ascii="Times New Roman" w:hAnsi="Times New Roman" w:cs="Times New Roman"/>
          <w:sz w:val="24"/>
          <w:szCs w:val="24"/>
        </w:rPr>
        <w:t xml:space="preserve">girls </w:t>
      </w:r>
      <w:r w:rsidR="00E415FA">
        <w:rPr>
          <w:rFonts w:ascii="Times New Roman" w:hAnsi="Times New Roman" w:cs="Times New Roman"/>
          <w:sz w:val="24"/>
          <w:szCs w:val="24"/>
        </w:rPr>
        <w:t xml:space="preserve">soccer </w:t>
      </w:r>
      <w:r w:rsidR="00880977" w:rsidRPr="00905EC2">
        <w:rPr>
          <w:rFonts w:ascii="Times New Roman" w:hAnsi="Times New Roman" w:cs="Times New Roman"/>
          <w:sz w:val="24"/>
          <w:szCs w:val="24"/>
        </w:rPr>
        <w:t xml:space="preserve">games to be </w:t>
      </w:r>
      <w:r>
        <w:rPr>
          <w:rFonts w:ascii="Times New Roman" w:hAnsi="Times New Roman" w:cs="Times New Roman"/>
          <w:sz w:val="24"/>
          <w:szCs w:val="24"/>
        </w:rPr>
        <w:t>10.0</w:t>
      </w:r>
      <w:r w:rsidR="00880977" w:rsidRPr="00905EC2">
        <w:rPr>
          <w:rFonts w:ascii="Times New Roman" w:hAnsi="Times New Roman" w:cs="Times New Roman"/>
          <w:sz w:val="24"/>
          <w:szCs w:val="24"/>
        </w:rPr>
        <w:t xml:space="preserve"> cases per 1</w:t>
      </w:r>
      <w:r w:rsidR="00440AF7">
        <w:rPr>
          <w:rFonts w:ascii="Times New Roman" w:hAnsi="Times New Roman" w:cs="Times New Roman"/>
          <w:sz w:val="24"/>
          <w:szCs w:val="24"/>
        </w:rPr>
        <w:t>,</w:t>
      </w:r>
      <w:r w:rsidR="00880977" w:rsidRPr="00905EC2">
        <w:rPr>
          <w:rFonts w:ascii="Times New Roman" w:hAnsi="Times New Roman" w:cs="Times New Roman"/>
          <w:sz w:val="24"/>
          <w:szCs w:val="24"/>
        </w:rPr>
        <w:t xml:space="preserve">000 athlete-games and the concussion rate during practices to be </w:t>
      </w:r>
      <w:r>
        <w:rPr>
          <w:rFonts w:ascii="Times New Roman" w:hAnsi="Times New Roman" w:cs="Times New Roman"/>
          <w:sz w:val="24"/>
          <w:szCs w:val="24"/>
        </w:rPr>
        <w:t>0.8</w:t>
      </w:r>
      <w:r w:rsidR="00880977" w:rsidRPr="00905EC2">
        <w:rPr>
          <w:rFonts w:ascii="Times New Roman" w:hAnsi="Times New Roman" w:cs="Times New Roman"/>
          <w:sz w:val="24"/>
          <w:szCs w:val="24"/>
        </w:rPr>
        <w:t xml:space="preserve"> cases per 1</w:t>
      </w:r>
      <w:r w:rsidR="00440AF7">
        <w:rPr>
          <w:rFonts w:ascii="Times New Roman" w:hAnsi="Times New Roman" w:cs="Times New Roman"/>
          <w:sz w:val="24"/>
          <w:szCs w:val="24"/>
        </w:rPr>
        <w:t>,</w:t>
      </w:r>
      <w:r w:rsidR="00880977" w:rsidRPr="00905EC2">
        <w:rPr>
          <w:rFonts w:ascii="Times New Roman" w:hAnsi="Times New Roman" w:cs="Times New Roman"/>
          <w:sz w:val="24"/>
          <w:szCs w:val="24"/>
        </w:rPr>
        <w:t xml:space="preserve">000 athlete-practices. </w:t>
      </w:r>
      <w:r w:rsidR="00A04F91">
        <w:rPr>
          <w:rFonts w:ascii="Times New Roman" w:hAnsi="Times New Roman" w:cs="Times New Roman"/>
          <w:sz w:val="24"/>
          <w:szCs w:val="24"/>
        </w:rPr>
        <w:t>Therefore, t</w:t>
      </w:r>
      <w:r>
        <w:rPr>
          <w:rFonts w:ascii="Times New Roman" w:hAnsi="Times New Roman" w:cs="Times New Roman"/>
          <w:sz w:val="24"/>
          <w:szCs w:val="24"/>
        </w:rPr>
        <w:t xml:space="preserve">he overall concussion rate for </w:t>
      </w:r>
      <w:r w:rsidR="00981C20">
        <w:rPr>
          <w:rFonts w:ascii="Times New Roman" w:hAnsi="Times New Roman" w:cs="Times New Roman"/>
          <w:sz w:val="24"/>
          <w:szCs w:val="24"/>
        </w:rPr>
        <w:t xml:space="preserve">girls </w:t>
      </w:r>
      <w:r>
        <w:rPr>
          <w:rFonts w:ascii="Times New Roman" w:hAnsi="Times New Roman" w:cs="Times New Roman"/>
          <w:sz w:val="24"/>
          <w:szCs w:val="24"/>
        </w:rPr>
        <w:t>games and practices was</w:t>
      </w:r>
      <w:r w:rsidR="00D91CA2">
        <w:rPr>
          <w:rFonts w:ascii="Times New Roman" w:hAnsi="Times New Roman" w:cs="Times New Roman"/>
          <w:sz w:val="24"/>
          <w:szCs w:val="24"/>
        </w:rPr>
        <w:t xml:space="preserve"> </w:t>
      </w:r>
      <w:r w:rsidR="003432CD">
        <w:rPr>
          <w:rFonts w:ascii="Times New Roman" w:hAnsi="Times New Roman" w:cs="Times New Roman"/>
          <w:sz w:val="24"/>
          <w:szCs w:val="24"/>
        </w:rPr>
        <w:t>5.4</w:t>
      </w:r>
      <w:r>
        <w:rPr>
          <w:rFonts w:ascii="Times New Roman" w:hAnsi="Times New Roman" w:cs="Times New Roman"/>
          <w:sz w:val="24"/>
          <w:szCs w:val="24"/>
        </w:rPr>
        <w:t xml:space="preserve"> concussions per</w:t>
      </w:r>
      <w:r w:rsidR="00880977" w:rsidRPr="00905EC2">
        <w:rPr>
          <w:rFonts w:ascii="Times New Roman" w:hAnsi="Times New Roman" w:cs="Times New Roman"/>
          <w:sz w:val="24"/>
          <w:szCs w:val="24"/>
        </w:rPr>
        <w:t xml:space="preserve"> 1</w:t>
      </w:r>
      <w:r w:rsidR="00440AF7">
        <w:rPr>
          <w:rFonts w:ascii="Times New Roman" w:hAnsi="Times New Roman" w:cs="Times New Roman"/>
          <w:sz w:val="24"/>
          <w:szCs w:val="24"/>
        </w:rPr>
        <w:t>,</w:t>
      </w:r>
      <w:r w:rsidR="00880977" w:rsidRPr="00905EC2">
        <w:rPr>
          <w:rFonts w:ascii="Times New Roman" w:hAnsi="Times New Roman" w:cs="Times New Roman"/>
          <w:sz w:val="24"/>
          <w:szCs w:val="24"/>
        </w:rPr>
        <w:t>000 athlete-exposures</w:t>
      </w:r>
      <w:r w:rsidR="00627B8D">
        <w:rPr>
          <w:rFonts w:ascii="Times New Roman" w:hAnsi="Times New Roman" w:cs="Times New Roman"/>
          <w:sz w:val="24"/>
          <w:szCs w:val="24"/>
        </w:rPr>
        <w:t xml:space="preserve"> </w:t>
      </w:r>
      <w:r w:rsidR="00627B8D" w:rsidRPr="00D91CA2">
        <w:rPr>
          <w:rFonts w:ascii="Times New Roman" w:hAnsi="Times New Roman" w:cs="Times New Roman"/>
          <w:sz w:val="24"/>
          <w:szCs w:val="24"/>
        </w:rPr>
        <w:t>[</w:t>
      </w:r>
      <w:r w:rsidR="00252600" w:rsidRPr="00CB207B">
        <w:rPr>
          <w:rFonts w:ascii="Times New Roman" w:hAnsi="Times New Roman" w:cs="Times New Roman"/>
          <w:sz w:val="24"/>
          <w:szCs w:val="24"/>
        </w:rPr>
        <w:t>1</w:t>
      </w:r>
      <w:r w:rsidR="00627B8D">
        <w:rPr>
          <w:rFonts w:ascii="Times New Roman" w:hAnsi="Times New Roman" w:cs="Times New Roman"/>
          <w:sz w:val="24"/>
          <w:szCs w:val="24"/>
        </w:rPr>
        <w:t>]</w:t>
      </w:r>
      <w:r w:rsidR="00880977" w:rsidRPr="00905EC2">
        <w:rPr>
          <w:rFonts w:ascii="Times New Roman" w:hAnsi="Times New Roman" w:cs="Times New Roman"/>
          <w:sz w:val="24"/>
          <w:szCs w:val="24"/>
        </w:rPr>
        <w:t xml:space="preserve">. </w:t>
      </w:r>
      <w:r>
        <w:rPr>
          <w:rFonts w:ascii="Times New Roman" w:hAnsi="Times New Roman" w:cs="Times New Roman"/>
          <w:sz w:val="24"/>
          <w:szCs w:val="24"/>
        </w:rPr>
        <w:t xml:space="preserve">Moreover, the </w:t>
      </w:r>
      <w:r w:rsidR="00D91CA2">
        <w:rPr>
          <w:rFonts w:ascii="Times New Roman" w:hAnsi="Times New Roman" w:cs="Times New Roman"/>
          <w:sz w:val="24"/>
          <w:szCs w:val="24"/>
        </w:rPr>
        <w:t>UW</w:t>
      </w:r>
      <w:r>
        <w:rPr>
          <w:rFonts w:ascii="Times New Roman" w:hAnsi="Times New Roman" w:cs="Times New Roman"/>
          <w:sz w:val="24"/>
          <w:szCs w:val="24"/>
        </w:rPr>
        <w:t xml:space="preserve"> research team found that the cumulative concussion incidence rate for </w:t>
      </w:r>
      <w:r w:rsidR="00FF181C">
        <w:rPr>
          <w:rFonts w:ascii="Times New Roman" w:hAnsi="Times New Roman" w:cs="Times New Roman"/>
          <w:sz w:val="24"/>
          <w:szCs w:val="24"/>
        </w:rPr>
        <w:t>athlete</w:t>
      </w:r>
      <w:r>
        <w:rPr>
          <w:rFonts w:ascii="Times New Roman" w:hAnsi="Times New Roman" w:cs="Times New Roman"/>
          <w:sz w:val="24"/>
          <w:szCs w:val="24"/>
        </w:rPr>
        <w:t xml:space="preserve">s was 11.1 percent per season. The </w:t>
      </w:r>
      <w:r w:rsidR="00FE16D6" w:rsidRPr="00FE16D6">
        <w:rPr>
          <w:rFonts w:ascii="Times New Roman" w:hAnsi="Times New Roman" w:cs="Times New Roman"/>
          <w:sz w:val="24"/>
          <w:szCs w:val="24"/>
        </w:rPr>
        <w:t>Lystedt Law study</w:t>
      </w:r>
      <w:r w:rsidR="00FE16D6" w:rsidRPr="00FE16D6" w:rsidDel="00FE16D6">
        <w:rPr>
          <w:rFonts w:ascii="Times New Roman" w:hAnsi="Times New Roman" w:cs="Times New Roman"/>
          <w:sz w:val="24"/>
          <w:szCs w:val="24"/>
        </w:rPr>
        <w:t xml:space="preserve"> </w:t>
      </w:r>
      <w:r>
        <w:rPr>
          <w:rFonts w:ascii="Times New Roman" w:hAnsi="Times New Roman" w:cs="Times New Roman"/>
          <w:sz w:val="24"/>
          <w:szCs w:val="24"/>
        </w:rPr>
        <w:t xml:space="preserve">also found that 69 percent of concussed athletes continued to play with symptoms. </w:t>
      </w:r>
    </w:p>
    <w:p w:rsidR="009E2056" w:rsidRDefault="009E2056" w:rsidP="00880977">
      <w:pPr>
        <w:spacing w:after="0" w:line="240" w:lineRule="auto"/>
        <w:rPr>
          <w:rFonts w:ascii="Times New Roman" w:hAnsi="Times New Roman" w:cs="Times New Roman"/>
          <w:sz w:val="24"/>
          <w:szCs w:val="24"/>
        </w:rPr>
      </w:pPr>
    </w:p>
    <w:p w:rsidR="009E2056" w:rsidRDefault="00FD37FB" w:rsidP="00880977">
      <w:pPr>
        <w:spacing w:after="0" w:line="240" w:lineRule="auto"/>
        <w:rPr>
          <w:rFonts w:ascii="Times New Roman" w:hAnsi="Times New Roman" w:cs="Times New Roman"/>
          <w:sz w:val="24"/>
          <w:szCs w:val="24"/>
        </w:rPr>
      </w:pPr>
      <w:r>
        <w:rPr>
          <w:rFonts w:ascii="Times New Roman" w:hAnsi="Times New Roman" w:cs="Times New Roman"/>
          <w:sz w:val="24"/>
          <w:szCs w:val="24"/>
        </w:rPr>
        <w:lastRenderedPageBreak/>
        <w:t xml:space="preserve">Based on </w:t>
      </w:r>
      <w:r w:rsidR="009E2056">
        <w:rPr>
          <w:rFonts w:ascii="Times New Roman" w:hAnsi="Times New Roman" w:cs="Times New Roman"/>
          <w:sz w:val="24"/>
          <w:szCs w:val="24"/>
        </w:rPr>
        <w:t>the size of our expected sample</w:t>
      </w:r>
      <w:r>
        <w:rPr>
          <w:rFonts w:ascii="Times New Roman" w:hAnsi="Times New Roman" w:cs="Times New Roman"/>
          <w:sz w:val="24"/>
          <w:szCs w:val="24"/>
        </w:rPr>
        <w:t xml:space="preserve">, we expect to collect data on </w:t>
      </w:r>
      <w:r w:rsidRPr="00736403">
        <w:rPr>
          <w:rFonts w:ascii="Times New Roman" w:hAnsi="Times New Roman" w:cs="Times New Roman"/>
          <w:sz w:val="24"/>
          <w:szCs w:val="24"/>
        </w:rPr>
        <w:t>30,</w:t>
      </w:r>
      <w:r w:rsidR="003432CD">
        <w:rPr>
          <w:rFonts w:ascii="Times New Roman" w:hAnsi="Times New Roman" w:cs="Times New Roman"/>
          <w:sz w:val="24"/>
          <w:szCs w:val="24"/>
        </w:rPr>
        <w:t>36</w:t>
      </w:r>
      <w:r w:rsidR="00C34A34">
        <w:rPr>
          <w:rFonts w:ascii="Times New Roman" w:hAnsi="Times New Roman" w:cs="Times New Roman"/>
          <w:sz w:val="24"/>
          <w:szCs w:val="24"/>
        </w:rPr>
        <w:t>0</w:t>
      </w:r>
      <w:r>
        <w:rPr>
          <w:rFonts w:ascii="Times New Roman" w:hAnsi="Times New Roman" w:cs="Times New Roman"/>
          <w:sz w:val="24"/>
          <w:szCs w:val="24"/>
        </w:rPr>
        <w:t xml:space="preserve"> athlete exposures</w:t>
      </w:r>
      <w:r w:rsidR="009E2056">
        <w:rPr>
          <w:rFonts w:ascii="Times New Roman" w:hAnsi="Times New Roman" w:cs="Times New Roman"/>
          <w:sz w:val="24"/>
          <w:szCs w:val="24"/>
        </w:rPr>
        <w:t xml:space="preserve"> and 1</w:t>
      </w:r>
      <w:r w:rsidR="00EB6ED6">
        <w:rPr>
          <w:rFonts w:ascii="Times New Roman" w:hAnsi="Times New Roman" w:cs="Times New Roman"/>
          <w:sz w:val="24"/>
          <w:szCs w:val="24"/>
        </w:rPr>
        <w:t>,</w:t>
      </w:r>
      <w:r w:rsidR="009E2056">
        <w:rPr>
          <w:rFonts w:ascii="Times New Roman" w:hAnsi="Times New Roman" w:cs="Times New Roman"/>
          <w:sz w:val="24"/>
          <w:szCs w:val="24"/>
        </w:rPr>
        <w:t>5</w:t>
      </w:r>
      <w:r w:rsidR="003432CD">
        <w:rPr>
          <w:rFonts w:ascii="Times New Roman" w:hAnsi="Times New Roman" w:cs="Times New Roman"/>
          <w:sz w:val="24"/>
          <w:szCs w:val="24"/>
        </w:rPr>
        <w:t>18</w:t>
      </w:r>
      <w:r w:rsidR="009E2056">
        <w:rPr>
          <w:rFonts w:ascii="Times New Roman" w:hAnsi="Times New Roman" w:cs="Times New Roman"/>
          <w:sz w:val="24"/>
          <w:szCs w:val="24"/>
        </w:rPr>
        <w:t xml:space="preserve"> athletes</w:t>
      </w:r>
      <w:r>
        <w:rPr>
          <w:rFonts w:ascii="Times New Roman" w:hAnsi="Times New Roman" w:cs="Times New Roman"/>
          <w:sz w:val="24"/>
          <w:szCs w:val="24"/>
        </w:rPr>
        <w:t>.</w:t>
      </w:r>
      <w:r w:rsidR="00F5637F">
        <w:rPr>
          <w:rFonts w:ascii="Times New Roman" w:hAnsi="Times New Roman" w:cs="Times New Roman"/>
          <w:sz w:val="24"/>
          <w:szCs w:val="24"/>
        </w:rPr>
        <w:t xml:space="preserve"> </w:t>
      </w:r>
      <w:r w:rsidR="00FB09C4">
        <w:rPr>
          <w:rFonts w:ascii="Times New Roman" w:hAnsi="Times New Roman" w:cs="Times New Roman"/>
          <w:sz w:val="24"/>
          <w:szCs w:val="24"/>
        </w:rPr>
        <w:t xml:space="preserve">Because </w:t>
      </w:r>
      <w:r w:rsidR="00981C20">
        <w:rPr>
          <w:rFonts w:ascii="Times New Roman" w:hAnsi="Times New Roman" w:cs="Times New Roman"/>
          <w:sz w:val="24"/>
          <w:szCs w:val="24"/>
        </w:rPr>
        <w:t xml:space="preserve">the State of </w:t>
      </w:r>
      <w:r w:rsidR="00FB09C4">
        <w:rPr>
          <w:rFonts w:ascii="Times New Roman" w:hAnsi="Times New Roman" w:cs="Times New Roman"/>
          <w:sz w:val="24"/>
          <w:szCs w:val="24"/>
        </w:rPr>
        <w:t xml:space="preserve">Washington’s RTP policy places them in stratum 2, this group will be used as the reference group. </w:t>
      </w:r>
      <w:r w:rsidR="009E2056">
        <w:rPr>
          <w:rFonts w:ascii="Times New Roman" w:hAnsi="Times New Roman" w:cs="Times New Roman"/>
          <w:sz w:val="24"/>
          <w:szCs w:val="24"/>
        </w:rPr>
        <w:t xml:space="preserve">Using the </w:t>
      </w:r>
      <w:r w:rsidR="00D75579">
        <w:rPr>
          <w:rFonts w:ascii="Times New Roman" w:hAnsi="Times New Roman" w:cs="Times New Roman"/>
          <w:sz w:val="24"/>
          <w:szCs w:val="24"/>
        </w:rPr>
        <w:t>UW</w:t>
      </w:r>
      <w:r w:rsidR="009E2056">
        <w:rPr>
          <w:rFonts w:ascii="Times New Roman" w:hAnsi="Times New Roman" w:cs="Times New Roman"/>
          <w:sz w:val="24"/>
          <w:szCs w:val="24"/>
        </w:rPr>
        <w:t xml:space="preserve"> study as a benchmark, we anticipate the total number of concussions </w:t>
      </w:r>
      <w:r w:rsidR="00FF181C">
        <w:rPr>
          <w:rFonts w:ascii="Times New Roman" w:hAnsi="Times New Roman" w:cs="Times New Roman"/>
          <w:sz w:val="24"/>
          <w:szCs w:val="24"/>
        </w:rPr>
        <w:t xml:space="preserve">across the entire sample </w:t>
      </w:r>
      <w:r w:rsidR="009E2056">
        <w:rPr>
          <w:rFonts w:ascii="Times New Roman" w:hAnsi="Times New Roman" w:cs="Times New Roman"/>
          <w:sz w:val="24"/>
          <w:szCs w:val="24"/>
        </w:rPr>
        <w:t xml:space="preserve">to be </w:t>
      </w:r>
      <w:r w:rsidR="00FF181C">
        <w:rPr>
          <w:rFonts w:ascii="Times New Roman" w:hAnsi="Times New Roman" w:cs="Times New Roman"/>
          <w:sz w:val="24"/>
          <w:szCs w:val="24"/>
        </w:rPr>
        <w:t>5.</w:t>
      </w:r>
      <w:r w:rsidR="003432CD">
        <w:rPr>
          <w:rFonts w:ascii="Times New Roman" w:hAnsi="Times New Roman" w:cs="Times New Roman"/>
          <w:sz w:val="24"/>
          <w:szCs w:val="24"/>
        </w:rPr>
        <w:t>4</w:t>
      </w:r>
      <w:r w:rsidR="009E2056">
        <w:rPr>
          <w:rFonts w:ascii="Times New Roman" w:hAnsi="Times New Roman" w:cs="Times New Roman"/>
          <w:sz w:val="24"/>
          <w:szCs w:val="24"/>
        </w:rPr>
        <w:t xml:space="preserve"> per 1</w:t>
      </w:r>
      <w:r w:rsidR="00761645">
        <w:rPr>
          <w:rFonts w:ascii="Times New Roman" w:hAnsi="Times New Roman" w:cs="Times New Roman"/>
          <w:sz w:val="24"/>
          <w:szCs w:val="24"/>
        </w:rPr>
        <w:t>,</w:t>
      </w:r>
      <w:r w:rsidR="009E2056">
        <w:rPr>
          <w:rFonts w:ascii="Times New Roman" w:hAnsi="Times New Roman" w:cs="Times New Roman"/>
          <w:sz w:val="24"/>
          <w:szCs w:val="24"/>
        </w:rPr>
        <w:t>000 athletic exposures</w:t>
      </w:r>
      <w:r w:rsidR="00981C20">
        <w:rPr>
          <w:rFonts w:ascii="Times New Roman" w:hAnsi="Times New Roman" w:cs="Times New Roman"/>
          <w:sz w:val="24"/>
          <w:szCs w:val="24"/>
        </w:rPr>
        <w:t>,</w:t>
      </w:r>
      <w:r w:rsidR="009E2056">
        <w:rPr>
          <w:rFonts w:ascii="Times New Roman" w:hAnsi="Times New Roman" w:cs="Times New Roman"/>
          <w:sz w:val="24"/>
          <w:szCs w:val="24"/>
        </w:rPr>
        <w:t xml:space="preserve"> and the cumulative incidence of athletes with concussions to be 11.1</w:t>
      </w:r>
      <w:r w:rsidR="001F3A34">
        <w:rPr>
          <w:rFonts w:ascii="Times New Roman" w:hAnsi="Times New Roman" w:cs="Times New Roman"/>
          <w:sz w:val="24"/>
          <w:szCs w:val="24"/>
        </w:rPr>
        <w:t xml:space="preserve"> </w:t>
      </w:r>
      <w:r w:rsidR="009E2056">
        <w:rPr>
          <w:rFonts w:ascii="Times New Roman" w:hAnsi="Times New Roman" w:cs="Times New Roman"/>
          <w:sz w:val="24"/>
          <w:szCs w:val="24"/>
        </w:rPr>
        <w:t>percent</w:t>
      </w:r>
      <w:r w:rsidR="00D75579">
        <w:rPr>
          <w:rFonts w:ascii="Times New Roman" w:hAnsi="Times New Roman" w:cs="Times New Roman"/>
          <w:sz w:val="24"/>
          <w:szCs w:val="24"/>
        </w:rPr>
        <w:t xml:space="preserve"> [</w:t>
      </w:r>
      <w:r w:rsidR="00D75579" w:rsidRPr="00CB207B">
        <w:rPr>
          <w:rFonts w:ascii="Times New Roman" w:hAnsi="Times New Roman" w:cs="Times New Roman"/>
          <w:sz w:val="24"/>
          <w:szCs w:val="24"/>
        </w:rPr>
        <w:t>1</w:t>
      </w:r>
      <w:r w:rsidR="00D75579">
        <w:rPr>
          <w:rFonts w:ascii="Times New Roman" w:hAnsi="Times New Roman" w:cs="Times New Roman"/>
          <w:sz w:val="24"/>
          <w:szCs w:val="24"/>
        </w:rPr>
        <w:t>]</w:t>
      </w:r>
      <w:r w:rsidR="009E2056">
        <w:rPr>
          <w:rFonts w:ascii="Times New Roman" w:hAnsi="Times New Roman" w:cs="Times New Roman"/>
          <w:sz w:val="24"/>
          <w:szCs w:val="24"/>
        </w:rPr>
        <w:t>. The number of athletes</w:t>
      </w:r>
      <w:r w:rsidR="00FB09C4">
        <w:rPr>
          <w:rFonts w:ascii="Times New Roman" w:hAnsi="Times New Roman" w:cs="Times New Roman"/>
          <w:sz w:val="24"/>
          <w:szCs w:val="24"/>
        </w:rPr>
        <w:t xml:space="preserve"> </w:t>
      </w:r>
      <w:r w:rsidR="00761645">
        <w:rPr>
          <w:rFonts w:ascii="Times New Roman" w:hAnsi="Times New Roman" w:cs="Times New Roman"/>
          <w:sz w:val="24"/>
          <w:szCs w:val="24"/>
        </w:rPr>
        <w:t xml:space="preserve">who </w:t>
      </w:r>
      <w:r w:rsidR="009E2056">
        <w:rPr>
          <w:rFonts w:ascii="Times New Roman" w:hAnsi="Times New Roman" w:cs="Times New Roman"/>
          <w:sz w:val="24"/>
          <w:szCs w:val="24"/>
        </w:rPr>
        <w:t xml:space="preserve">might be expected to play while still symptomatic </w:t>
      </w:r>
      <w:r w:rsidR="001F3A34">
        <w:rPr>
          <w:rFonts w:ascii="Times New Roman" w:hAnsi="Times New Roman" w:cs="Times New Roman"/>
          <w:sz w:val="24"/>
          <w:szCs w:val="24"/>
        </w:rPr>
        <w:t xml:space="preserve">is </w:t>
      </w:r>
      <w:r w:rsidR="00FB09C4" w:rsidRPr="003432CD">
        <w:rPr>
          <w:rFonts w:ascii="Times New Roman" w:hAnsi="Times New Roman" w:cs="Times New Roman"/>
          <w:sz w:val="24"/>
          <w:szCs w:val="24"/>
        </w:rPr>
        <w:t>84</w:t>
      </w:r>
      <w:r w:rsidR="009E2056" w:rsidRPr="003432CD">
        <w:rPr>
          <w:rFonts w:ascii="Times New Roman" w:hAnsi="Times New Roman" w:cs="Times New Roman"/>
          <w:sz w:val="24"/>
          <w:szCs w:val="24"/>
        </w:rPr>
        <w:t>.</w:t>
      </w:r>
      <w:r w:rsidR="009E2056">
        <w:rPr>
          <w:rFonts w:ascii="Times New Roman" w:hAnsi="Times New Roman" w:cs="Times New Roman"/>
          <w:sz w:val="24"/>
          <w:szCs w:val="24"/>
        </w:rPr>
        <w:t xml:space="preserve"> Table 2 </w:t>
      </w:r>
      <w:r w:rsidR="00FB09C4">
        <w:rPr>
          <w:rFonts w:ascii="Times New Roman" w:hAnsi="Times New Roman" w:cs="Times New Roman"/>
          <w:sz w:val="24"/>
          <w:szCs w:val="24"/>
        </w:rPr>
        <w:t>presents our hypotheses.</w:t>
      </w:r>
    </w:p>
    <w:p w:rsidR="009E2056" w:rsidRDefault="009E2056" w:rsidP="00880977">
      <w:pPr>
        <w:spacing w:after="0" w:line="240" w:lineRule="auto"/>
        <w:rPr>
          <w:rFonts w:ascii="Times New Roman" w:hAnsi="Times New Roman" w:cs="Times New Roman"/>
          <w:sz w:val="24"/>
          <w:szCs w:val="24"/>
        </w:rPr>
      </w:pPr>
    </w:p>
    <w:tbl>
      <w:tblPr>
        <w:tblStyle w:val="TableGrid"/>
        <w:tblW w:w="7128" w:type="dxa"/>
        <w:tblLook w:val="04A0" w:firstRow="1" w:lastRow="0" w:firstColumn="1" w:lastColumn="0" w:noHBand="0" w:noVBand="1"/>
      </w:tblPr>
      <w:tblGrid>
        <w:gridCol w:w="2760"/>
        <w:gridCol w:w="1668"/>
        <w:gridCol w:w="1710"/>
        <w:gridCol w:w="990"/>
      </w:tblGrid>
      <w:tr w:rsidR="009E2056" w:rsidRPr="009E2056" w:rsidTr="00973258">
        <w:trPr>
          <w:trHeight w:val="189"/>
        </w:trPr>
        <w:tc>
          <w:tcPr>
            <w:tcW w:w="7128" w:type="dxa"/>
            <w:gridSpan w:val="4"/>
            <w:noWrap/>
            <w:hideMark/>
          </w:tcPr>
          <w:p w:rsidR="009E2056" w:rsidRPr="009E2056" w:rsidRDefault="009E2056" w:rsidP="009E2056">
            <w:pPr>
              <w:rPr>
                <w:rFonts w:ascii="Calibri" w:eastAsia="Times New Roman" w:hAnsi="Calibri"/>
                <w:color w:val="000000"/>
              </w:rPr>
            </w:pPr>
            <w:r>
              <w:rPr>
                <w:rFonts w:ascii="Calibri" w:eastAsia="Times New Roman" w:hAnsi="Calibri"/>
                <w:color w:val="000000"/>
              </w:rPr>
              <w:t>Table 2. Sample and Effect Sizes by Stratum for Youth Sports TBI Study</w:t>
            </w:r>
          </w:p>
        </w:tc>
      </w:tr>
      <w:tr w:rsidR="00AB70D4" w:rsidRPr="009E2056" w:rsidTr="00973258">
        <w:trPr>
          <w:trHeight w:val="300"/>
        </w:trPr>
        <w:tc>
          <w:tcPr>
            <w:tcW w:w="2760" w:type="dxa"/>
            <w:noWrap/>
            <w:hideMark/>
          </w:tcPr>
          <w:p w:rsidR="00AB70D4" w:rsidRPr="009E2056" w:rsidRDefault="00AB70D4" w:rsidP="009E2056">
            <w:pPr>
              <w:rPr>
                <w:rFonts w:ascii="Calibri" w:eastAsia="Times New Roman" w:hAnsi="Calibri"/>
                <w:color w:val="000000"/>
              </w:rPr>
            </w:pPr>
          </w:p>
        </w:tc>
        <w:tc>
          <w:tcPr>
            <w:tcW w:w="1668" w:type="dxa"/>
            <w:noWrap/>
            <w:hideMark/>
          </w:tcPr>
          <w:p w:rsidR="00AB70D4" w:rsidRPr="009E2056" w:rsidRDefault="00AB70D4" w:rsidP="009E2056">
            <w:pPr>
              <w:rPr>
                <w:rFonts w:ascii="Calibri" w:eastAsia="Times New Roman" w:hAnsi="Calibri"/>
                <w:color w:val="000000"/>
              </w:rPr>
            </w:pPr>
            <w:r w:rsidRPr="009E2056">
              <w:rPr>
                <w:rFonts w:ascii="Calibri" w:eastAsia="Times New Roman" w:hAnsi="Calibri"/>
                <w:color w:val="000000"/>
              </w:rPr>
              <w:t>S</w:t>
            </w:r>
            <w:r>
              <w:rPr>
                <w:rFonts w:ascii="Calibri" w:eastAsia="Times New Roman" w:hAnsi="Calibri"/>
                <w:color w:val="000000"/>
              </w:rPr>
              <w:t xml:space="preserve">tratum </w:t>
            </w:r>
            <w:r w:rsidRPr="009E2056">
              <w:rPr>
                <w:rFonts w:ascii="Calibri" w:eastAsia="Times New Roman" w:hAnsi="Calibri"/>
                <w:color w:val="000000"/>
              </w:rPr>
              <w:t>1</w:t>
            </w:r>
            <w:r w:rsidR="00981C20">
              <w:rPr>
                <w:rFonts w:ascii="Calibri" w:eastAsia="Times New Roman" w:hAnsi="Calibri"/>
                <w:color w:val="000000"/>
              </w:rPr>
              <w:t xml:space="preserve"> </w:t>
            </w:r>
            <w:r>
              <w:rPr>
                <w:rFonts w:ascii="Calibri" w:eastAsia="Times New Roman" w:hAnsi="Calibri"/>
                <w:color w:val="000000"/>
              </w:rPr>
              <w:t>=</w:t>
            </w:r>
            <w:r w:rsidR="00981C20">
              <w:rPr>
                <w:rFonts w:ascii="Calibri" w:eastAsia="Times New Roman" w:hAnsi="Calibri"/>
                <w:color w:val="000000"/>
              </w:rPr>
              <w:t xml:space="preserve"> </w:t>
            </w:r>
            <w:r>
              <w:rPr>
                <w:rFonts w:ascii="Calibri" w:eastAsia="Times New Roman" w:hAnsi="Calibri"/>
                <w:color w:val="000000"/>
              </w:rPr>
              <w:t>No RTP Requirements</w:t>
            </w:r>
          </w:p>
        </w:tc>
        <w:tc>
          <w:tcPr>
            <w:tcW w:w="1710" w:type="dxa"/>
            <w:noWrap/>
            <w:hideMark/>
          </w:tcPr>
          <w:p w:rsidR="00AB70D4" w:rsidRPr="009E2056" w:rsidRDefault="00AB70D4" w:rsidP="001F3A34">
            <w:pPr>
              <w:rPr>
                <w:rFonts w:ascii="Calibri" w:eastAsia="Times New Roman" w:hAnsi="Calibri"/>
                <w:color w:val="000000"/>
              </w:rPr>
            </w:pPr>
            <w:r>
              <w:rPr>
                <w:rFonts w:ascii="Calibri" w:eastAsia="Times New Roman" w:hAnsi="Calibri"/>
                <w:color w:val="000000"/>
              </w:rPr>
              <w:t>Stratum 2</w:t>
            </w:r>
            <w:r w:rsidR="00981C20">
              <w:rPr>
                <w:rFonts w:ascii="Calibri" w:eastAsia="Times New Roman" w:hAnsi="Calibri"/>
                <w:color w:val="000000"/>
              </w:rPr>
              <w:t xml:space="preserve"> </w:t>
            </w:r>
            <w:r>
              <w:rPr>
                <w:rFonts w:ascii="Calibri" w:eastAsia="Times New Roman" w:hAnsi="Calibri"/>
                <w:color w:val="000000"/>
              </w:rPr>
              <w:t>=</w:t>
            </w:r>
            <w:r w:rsidR="00981C20">
              <w:rPr>
                <w:rFonts w:ascii="Calibri" w:eastAsia="Times New Roman" w:hAnsi="Calibri"/>
                <w:color w:val="000000"/>
              </w:rPr>
              <w:t xml:space="preserve"> </w:t>
            </w:r>
            <w:r>
              <w:rPr>
                <w:rFonts w:ascii="Calibri" w:eastAsia="Times New Roman" w:hAnsi="Calibri"/>
                <w:color w:val="000000"/>
              </w:rPr>
              <w:t>RTP with medical approval from TBI trained practitioner</w:t>
            </w:r>
          </w:p>
        </w:tc>
        <w:tc>
          <w:tcPr>
            <w:tcW w:w="990" w:type="dxa"/>
            <w:noWrap/>
            <w:hideMark/>
          </w:tcPr>
          <w:p w:rsidR="00AB70D4" w:rsidRPr="009E2056" w:rsidRDefault="00AB70D4" w:rsidP="009E2056">
            <w:pPr>
              <w:rPr>
                <w:rFonts w:ascii="Calibri" w:eastAsia="Times New Roman" w:hAnsi="Calibri"/>
                <w:color w:val="000000"/>
              </w:rPr>
            </w:pPr>
            <w:r w:rsidRPr="009E2056">
              <w:rPr>
                <w:rFonts w:ascii="Calibri" w:eastAsia="Times New Roman" w:hAnsi="Calibri"/>
                <w:color w:val="000000"/>
              </w:rPr>
              <w:t>Total</w:t>
            </w: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Sample Size</w:t>
            </w:r>
          </w:p>
        </w:tc>
        <w:tc>
          <w:tcPr>
            <w:tcW w:w="1668" w:type="dxa"/>
            <w:noWrap/>
            <w:vAlign w:val="bottom"/>
            <w:hideMark/>
          </w:tcPr>
          <w:p w:rsidR="00AB70D4" w:rsidRPr="003432CD" w:rsidRDefault="00AB70D4" w:rsidP="003432CD">
            <w:pPr>
              <w:jc w:val="center"/>
              <w:rPr>
                <w:rFonts w:ascii="Calibri" w:eastAsia="Times New Roman" w:hAnsi="Calibri"/>
                <w:color w:val="000000"/>
              </w:rPr>
            </w:pPr>
            <w:r w:rsidRPr="003432CD">
              <w:rPr>
                <w:rFonts w:ascii="Calibri" w:hAnsi="Calibri"/>
                <w:color w:val="000000"/>
              </w:rPr>
              <w:t>7</w:t>
            </w:r>
            <w:r w:rsidR="003432CD" w:rsidRPr="003432CD">
              <w:rPr>
                <w:rFonts w:ascii="Calibri" w:hAnsi="Calibri"/>
                <w:color w:val="000000"/>
              </w:rPr>
              <w:t>59</w:t>
            </w:r>
          </w:p>
        </w:tc>
        <w:tc>
          <w:tcPr>
            <w:tcW w:w="1710" w:type="dxa"/>
            <w:noWrap/>
            <w:hideMark/>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759</w:t>
            </w:r>
          </w:p>
        </w:tc>
        <w:tc>
          <w:tcPr>
            <w:tcW w:w="990" w:type="dxa"/>
            <w:noWrap/>
            <w:hideMark/>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1,518</w:t>
            </w: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Athletic Exposures</w:t>
            </w:r>
          </w:p>
        </w:tc>
        <w:tc>
          <w:tcPr>
            <w:tcW w:w="1668" w:type="dxa"/>
            <w:noWrap/>
            <w:vAlign w:val="bottom"/>
            <w:hideMark/>
          </w:tcPr>
          <w:p w:rsidR="00AB70D4" w:rsidRPr="003432CD" w:rsidRDefault="00AB70D4" w:rsidP="003432CD">
            <w:pPr>
              <w:jc w:val="center"/>
              <w:rPr>
                <w:rFonts w:ascii="Calibri" w:eastAsia="Times New Roman" w:hAnsi="Calibri"/>
                <w:color w:val="000000"/>
              </w:rPr>
            </w:pPr>
            <w:r w:rsidRPr="003432CD">
              <w:rPr>
                <w:rFonts w:ascii="Calibri" w:hAnsi="Calibri"/>
                <w:color w:val="000000"/>
              </w:rPr>
              <w:t>15</w:t>
            </w:r>
            <w:r w:rsidR="003432CD" w:rsidRPr="003432CD">
              <w:rPr>
                <w:rFonts w:ascii="Calibri" w:hAnsi="Calibri"/>
                <w:color w:val="000000"/>
              </w:rPr>
              <w:t>,180</w:t>
            </w:r>
          </w:p>
        </w:tc>
        <w:tc>
          <w:tcPr>
            <w:tcW w:w="1710" w:type="dxa"/>
            <w:noWrap/>
            <w:hideMark/>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15,180</w:t>
            </w:r>
          </w:p>
        </w:tc>
        <w:tc>
          <w:tcPr>
            <w:tcW w:w="990" w:type="dxa"/>
            <w:noWrap/>
            <w:hideMark/>
          </w:tcPr>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30,</w:t>
            </w:r>
            <w:r w:rsidR="003432CD" w:rsidRPr="003432CD">
              <w:rPr>
                <w:rFonts w:ascii="Calibri" w:eastAsia="Times New Roman" w:hAnsi="Calibri"/>
                <w:color w:val="000000"/>
              </w:rPr>
              <w:t>360</w:t>
            </w: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Rate/1</w:t>
            </w:r>
            <w:r w:rsidR="00981C20">
              <w:rPr>
                <w:rFonts w:ascii="Calibri" w:eastAsia="Times New Roman" w:hAnsi="Calibri"/>
                <w:color w:val="000000"/>
              </w:rPr>
              <w:t>,</w:t>
            </w:r>
            <w:r w:rsidRPr="009E2056">
              <w:rPr>
                <w:rFonts w:ascii="Calibri" w:eastAsia="Times New Roman" w:hAnsi="Calibri"/>
                <w:color w:val="000000"/>
              </w:rPr>
              <w:t>000 Athletic Exposures</w:t>
            </w:r>
          </w:p>
        </w:tc>
        <w:tc>
          <w:tcPr>
            <w:tcW w:w="1668" w:type="dxa"/>
            <w:noWrap/>
            <w:vAlign w:val="bottom"/>
            <w:hideMark/>
          </w:tcPr>
          <w:p w:rsidR="00AB70D4" w:rsidRPr="003432CD" w:rsidRDefault="003432CD" w:rsidP="003432CD">
            <w:pPr>
              <w:jc w:val="center"/>
              <w:rPr>
                <w:rFonts w:ascii="Calibri" w:eastAsia="Times New Roman" w:hAnsi="Calibri"/>
                <w:color w:val="000000"/>
              </w:rPr>
            </w:pPr>
            <w:r w:rsidRPr="003432CD">
              <w:rPr>
                <w:rFonts w:ascii="Calibri" w:hAnsi="Calibri"/>
                <w:color w:val="000000"/>
              </w:rPr>
              <w:t>5.4</w:t>
            </w:r>
          </w:p>
        </w:tc>
        <w:tc>
          <w:tcPr>
            <w:tcW w:w="1710" w:type="dxa"/>
            <w:noWrap/>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5.4</w:t>
            </w:r>
          </w:p>
        </w:tc>
        <w:tc>
          <w:tcPr>
            <w:tcW w:w="990" w:type="dxa"/>
            <w:noWrap/>
            <w:hideMark/>
          </w:tcPr>
          <w:p w:rsidR="00AB70D4" w:rsidRPr="003432CD" w:rsidRDefault="00AB70D4" w:rsidP="003432CD">
            <w:pPr>
              <w:jc w:val="center"/>
              <w:rPr>
                <w:rFonts w:ascii="Calibri" w:eastAsia="Times New Roman" w:hAnsi="Calibri"/>
                <w:color w:val="000000"/>
              </w:rPr>
            </w:pP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Number of Concussions</w:t>
            </w:r>
          </w:p>
        </w:tc>
        <w:tc>
          <w:tcPr>
            <w:tcW w:w="1668" w:type="dxa"/>
            <w:noWrap/>
            <w:vAlign w:val="bottom"/>
            <w:hideMark/>
          </w:tcPr>
          <w:p w:rsidR="00AB70D4" w:rsidRPr="003432CD" w:rsidRDefault="00AB70D4" w:rsidP="003432CD">
            <w:pPr>
              <w:jc w:val="center"/>
              <w:rPr>
                <w:rFonts w:ascii="Calibri" w:eastAsia="Times New Roman" w:hAnsi="Calibri"/>
                <w:color w:val="000000"/>
              </w:rPr>
            </w:pPr>
            <w:r w:rsidRPr="003432CD">
              <w:rPr>
                <w:rFonts w:ascii="Calibri" w:hAnsi="Calibri"/>
                <w:color w:val="000000"/>
              </w:rPr>
              <w:t>5</w:t>
            </w:r>
            <w:r w:rsidR="003432CD" w:rsidRPr="003432CD">
              <w:rPr>
                <w:rFonts w:ascii="Calibri" w:hAnsi="Calibri"/>
                <w:color w:val="000000"/>
              </w:rPr>
              <w:t>4</w:t>
            </w:r>
          </w:p>
        </w:tc>
        <w:tc>
          <w:tcPr>
            <w:tcW w:w="1710" w:type="dxa"/>
            <w:noWrap/>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54</w:t>
            </w:r>
          </w:p>
        </w:tc>
        <w:tc>
          <w:tcPr>
            <w:tcW w:w="990" w:type="dxa"/>
            <w:noWrap/>
            <w:hideMark/>
          </w:tcPr>
          <w:p w:rsidR="00AB70D4" w:rsidRPr="003432CD" w:rsidRDefault="00AB70D4" w:rsidP="003432CD">
            <w:pPr>
              <w:jc w:val="center"/>
              <w:rPr>
                <w:rFonts w:ascii="Calibri" w:eastAsia="Times New Roman" w:hAnsi="Calibri"/>
                <w:color w:val="000000"/>
              </w:rPr>
            </w:pP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 xml:space="preserve">Cumulative Incidence Rate </w:t>
            </w:r>
            <w:r w:rsidR="00777A92">
              <w:rPr>
                <w:rFonts w:ascii="Calibri" w:eastAsia="Times New Roman" w:hAnsi="Calibri"/>
                <w:color w:val="000000"/>
              </w:rPr>
              <w:t>(</w:t>
            </w:r>
            <w:r w:rsidRPr="009E2056">
              <w:rPr>
                <w:rFonts w:ascii="Calibri" w:eastAsia="Times New Roman" w:hAnsi="Calibri"/>
                <w:color w:val="000000"/>
              </w:rPr>
              <w:t>%</w:t>
            </w:r>
            <w:r w:rsidR="00777A92">
              <w:rPr>
                <w:rFonts w:ascii="Calibri" w:eastAsia="Times New Roman" w:hAnsi="Calibri"/>
                <w:color w:val="000000"/>
              </w:rPr>
              <w:t>)</w:t>
            </w:r>
          </w:p>
        </w:tc>
        <w:tc>
          <w:tcPr>
            <w:tcW w:w="1668" w:type="dxa"/>
            <w:noWrap/>
            <w:vAlign w:val="bottom"/>
            <w:hideMark/>
          </w:tcPr>
          <w:p w:rsidR="00AB70D4" w:rsidRPr="003432CD" w:rsidRDefault="00AB70D4" w:rsidP="003432CD">
            <w:pPr>
              <w:jc w:val="center"/>
              <w:rPr>
                <w:rFonts w:ascii="Calibri" w:eastAsia="Times New Roman" w:hAnsi="Calibri"/>
                <w:color w:val="000000"/>
              </w:rPr>
            </w:pPr>
            <w:r w:rsidRPr="003432CD">
              <w:rPr>
                <w:rFonts w:ascii="Calibri" w:hAnsi="Calibri"/>
                <w:color w:val="000000"/>
              </w:rPr>
              <w:t>11.1</w:t>
            </w:r>
          </w:p>
        </w:tc>
        <w:tc>
          <w:tcPr>
            <w:tcW w:w="1710" w:type="dxa"/>
            <w:noWrap/>
          </w:tcPr>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11.1</w:t>
            </w:r>
          </w:p>
        </w:tc>
        <w:tc>
          <w:tcPr>
            <w:tcW w:w="990" w:type="dxa"/>
            <w:noWrap/>
            <w:hideMark/>
          </w:tcPr>
          <w:p w:rsidR="00AB70D4" w:rsidRPr="003432CD" w:rsidRDefault="00AB70D4" w:rsidP="003432CD">
            <w:pPr>
              <w:jc w:val="center"/>
              <w:rPr>
                <w:rFonts w:ascii="Calibri" w:eastAsia="Times New Roman" w:hAnsi="Calibri"/>
                <w:color w:val="000000"/>
              </w:rPr>
            </w:pPr>
          </w:p>
        </w:tc>
      </w:tr>
      <w:tr w:rsidR="00AB70D4" w:rsidRPr="009E2056" w:rsidTr="00973258">
        <w:trPr>
          <w:trHeight w:val="300"/>
        </w:trPr>
        <w:tc>
          <w:tcPr>
            <w:tcW w:w="2760" w:type="dxa"/>
            <w:noWrap/>
            <w:hideMark/>
          </w:tcPr>
          <w:p w:rsidR="00AB70D4" w:rsidRPr="009E2056" w:rsidRDefault="00AB70D4" w:rsidP="005F36DA">
            <w:pPr>
              <w:jc w:val="center"/>
              <w:rPr>
                <w:rFonts w:ascii="Calibri" w:eastAsia="Times New Roman" w:hAnsi="Calibri"/>
                <w:color w:val="000000"/>
              </w:rPr>
            </w:pPr>
            <w:r w:rsidRPr="009E2056">
              <w:rPr>
                <w:rFonts w:ascii="Calibri" w:eastAsia="Times New Roman" w:hAnsi="Calibri"/>
                <w:color w:val="000000"/>
              </w:rPr>
              <w:t xml:space="preserve">Cumulative Incidence </w:t>
            </w:r>
            <w:r w:rsidR="00981C20">
              <w:rPr>
                <w:rFonts w:ascii="Calibri" w:eastAsia="Times New Roman" w:hAnsi="Calibri"/>
                <w:color w:val="000000"/>
              </w:rPr>
              <w:t>N</w:t>
            </w:r>
            <w:r w:rsidR="00981C20" w:rsidRPr="009E2056">
              <w:rPr>
                <w:rFonts w:ascii="Calibri" w:eastAsia="Times New Roman" w:hAnsi="Calibri"/>
                <w:color w:val="000000"/>
              </w:rPr>
              <w:t>umber</w:t>
            </w:r>
          </w:p>
        </w:tc>
        <w:tc>
          <w:tcPr>
            <w:tcW w:w="1668" w:type="dxa"/>
            <w:noWrap/>
            <w:vAlign w:val="bottom"/>
            <w:hideMark/>
          </w:tcPr>
          <w:p w:rsidR="00AB70D4" w:rsidRPr="003432CD" w:rsidRDefault="003432CD" w:rsidP="003432CD">
            <w:pPr>
              <w:jc w:val="center"/>
              <w:rPr>
                <w:rFonts w:ascii="Calibri" w:eastAsia="Times New Roman" w:hAnsi="Calibri"/>
                <w:color w:val="000000"/>
              </w:rPr>
            </w:pPr>
            <w:r w:rsidRPr="003432CD">
              <w:rPr>
                <w:rFonts w:ascii="Calibri" w:eastAsia="Times New Roman" w:hAnsi="Calibri"/>
                <w:color w:val="000000"/>
              </w:rPr>
              <w:t>84</w:t>
            </w:r>
          </w:p>
        </w:tc>
        <w:tc>
          <w:tcPr>
            <w:tcW w:w="1710" w:type="dxa"/>
            <w:noWrap/>
            <w:hideMark/>
          </w:tcPr>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8</w:t>
            </w:r>
            <w:r w:rsidR="003432CD" w:rsidRPr="003432CD">
              <w:rPr>
                <w:rFonts w:ascii="Calibri" w:eastAsia="Times New Roman" w:hAnsi="Calibri"/>
                <w:color w:val="000000"/>
              </w:rPr>
              <w:t>4</w:t>
            </w:r>
          </w:p>
        </w:tc>
        <w:tc>
          <w:tcPr>
            <w:tcW w:w="990" w:type="dxa"/>
            <w:noWrap/>
            <w:hideMark/>
          </w:tcPr>
          <w:p w:rsidR="00AB70D4" w:rsidRPr="003432CD" w:rsidRDefault="00AB70D4" w:rsidP="003432CD">
            <w:pPr>
              <w:jc w:val="center"/>
              <w:rPr>
                <w:rFonts w:ascii="Calibri" w:eastAsia="Times New Roman" w:hAnsi="Calibri"/>
                <w:color w:val="000000"/>
              </w:rPr>
            </w:pPr>
          </w:p>
        </w:tc>
      </w:tr>
      <w:tr w:rsidR="00AB70D4" w:rsidRPr="009E2056" w:rsidTr="00973258">
        <w:trPr>
          <w:trHeight w:val="300"/>
        </w:trPr>
        <w:tc>
          <w:tcPr>
            <w:tcW w:w="2760" w:type="dxa"/>
            <w:noWrap/>
          </w:tcPr>
          <w:p w:rsidR="00AB70D4" w:rsidRPr="009E2056" w:rsidRDefault="00AB70D4" w:rsidP="005F36DA">
            <w:pPr>
              <w:jc w:val="center"/>
              <w:rPr>
                <w:rFonts w:ascii="Calibri" w:eastAsia="Times New Roman" w:hAnsi="Calibri"/>
                <w:color w:val="000000"/>
              </w:rPr>
            </w:pPr>
            <w:r>
              <w:rPr>
                <w:rFonts w:ascii="Calibri" w:eastAsia="Times New Roman" w:hAnsi="Calibri"/>
                <w:color w:val="000000"/>
              </w:rPr>
              <w:t>RTP with Symptoms</w:t>
            </w:r>
          </w:p>
        </w:tc>
        <w:tc>
          <w:tcPr>
            <w:tcW w:w="1668" w:type="dxa"/>
            <w:noWrap/>
          </w:tcPr>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Null: X</w:t>
            </w:r>
            <w:r w:rsidR="00981C20">
              <w:rPr>
                <w:rFonts w:ascii="Calibri" w:eastAsia="Times New Roman" w:hAnsi="Calibri"/>
                <w:color w:val="000000"/>
              </w:rPr>
              <w:t xml:space="preserve"> </w:t>
            </w:r>
            <w:r w:rsidRPr="003432CD">
              <w:rPr>
                <w:rFonts w:ascii="Calibri" w:eastAsia="Times New Roman" w:hAnsi="Calibri"/>
                <w:color w:val="000000"/>
              </w:rPr>
              <w:t>= 58 cases</w:t>
            </w:r>
          </w:p>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Alt: X</w:t>
            </w:r>
            <w:r w:rsidR="00981C20">
              <w:rPr>
                <w:rFonts w:ascii="Calibri" w:eastAsia="Times New Roman" w:hAnsi="Calibri"/>
                <w:color w:val="000000"/>
              </w:rPr>
              <w:t xml:space="preserve"> </w:t>
            </w:r>
            <w:r w:rsidRPr="003432CD">
              <w:rPr>
                <w:rFonts w:ascii="Calibri" w:eastAsia="Times New Roman" w:hAnsi="Calibri"/>
                <w:color w:val="000000"/>
              </w:rPr>
              <w:t>&gt; 58 cases</w:t>
            </w:r>
          </w:p>
        </w:tc>
        <w:tc>
          <w:tcPr>
            <w:tcW w:w="1710" w:type="dxa"/>
            <w:noWrap/>
          </w:tcPr>
          <w:p w:rsidR="00AB70D4" w:rsidRPr="003432CD" w:rsidRDefault="00AB70D4" w:rsidP="003432CD">
            <w:pPr>
              <w:jc w:val="center"/>
              <w:rPr>
                <w:rFonts w:ascii="Calibri" w:eastAsia="Times New Roman" w:hAnsi="Calibri"/>
                <w:color w:val="000000"/>
              </w:rPr>
            </w:pPr>
            <w:r w:rsidRPr="003432CD">
              <w:rPr>
                <w:rFonts w:ascii="Calibri" w:eastAsia="Times New Roman" w:hAnsi="Calibri"/>
                <w:color w:val="000000"/>
              </w:rPr>
              <w:t>58</w:t>
            </w:r>
          </w:p>
        </w:tc>
        <w:tc>
          <w:tcPr>
            <w:tcW w:w="990" w:type="dxa"/>
            <w:noWrap/>
          </w:tcPr>
          <w:p w:rsidR="00AB70D4" w:rsidRPr="003432CD" w:rsidRDefault="00AB70D4" w:rsidP="003432CD">
            <w:pPr>
              <w:jc w:val="center"/>
              <w:rPr>
                <w:rFonts w:ascii="Calibri" w:eastAsia="Times New Roman" w:hAnsi="Calibri"/>
                <w:color w:val="000000"/>
              </w:rPr>
            </w:pPr>
          </w:p>
        </w:tc>
      </w:tr>
    </w:tbl>
    <w:p w:rsidR="009E2056" w:rsidRDefault="009E2056" w:rsidP="00880977">
      <w:pPr>
        <w:spacing w:after="0" w:line="240" w:lineRule="auto"/>
        <w:rPr>
          <w:rFonts w:ascii="Times New Roman" w:hAnsi="Times New Roman" w:cs="Times New Roman"/>
          <w:sz w:val="24"/>
          <w:szCs w:val="24"/>
        </w:rPr>
      </w:pPr>
    </w:p>
    <w:p w:rsidR="00D92F35" w:rsidRDefault="00D92F35" w:rsidP="00D92F35">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Although the data collection will provide information on a variety of variables related to concussions, the primary outcome indicator of interest is in determining whether the relative risk of an athlete RTP with symptoms after a concussion injury varies between the two groups of </w:t>
      </w:r>
      <w:r w:rsidR="00981C20">
        <w:rPr>
          <w:rFonts w:ascii="Times New Roman" w:hAnsi="Times New Roman" w:cs="Times New Roman"/>
          <w:sz w:val="24"/>
          <w:szCs w:val="24"/>
        </w:rPr>
        <w:t>States</w:t>
      </w:r>
      <w:r>
        <w:rPr>
          <w:rFonts w:ascii="Times New Roman" w:hAnsi="Times New Roman" w:cs="Times New Roman"/>
          <w:sz w:val="24"/>
          <w:szCs w:val="24"/>
        </w:rPr>
        <w:t xml:space="preserve">. </w:t>
      </w:r>
    </w:p>
    <w:p w:rsidR="00D92F35" w:rsidRDefault="00D92F35" w:rsidP="00D92F35">
      <w:pPr>
        <w:suppressLineNumbers/>
        <w:spacing w:after="0" w:line="240" w:lineRule="auto"/>
        <w:rPr>
          <w:rFonts w:ascii="Times New Roman" w:hAnsi="Times New Roman" w:cs="Times New Roman"/>
          <w:sz w:val="24"/>
          <w:szCs w:val="24"/>
        </w:rPr>
      </w:pPr>
    </w:p>
    <w:p w:rsidR="00D92F35" w:rsidRDefault="00D92F35" w:rsidP="00D92F35">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The most important consideration in determining sample sizes for this sort of study is whether our proposed samples will be sufficient to detect differences </w:t>
      </w:r>
      <w:r w:rsidR="00CC3877">
        <w:rPr>
          <w:rFonts w:ascii="Times New Roman" w:hAnsi="Times New Roman" w:cs="Times New Roman"/>
          <w:sz w:val="24"/>
          <w:szCs w:val="24"/>
        </w:rPr>
        <w:t xml:space="preserve">between the two groups </w:t>
      </w:r>
      <w:r>
        <w:rPr>
          <w:rFonts w:ascii="Times New Roman" w:hAnsi="Times New Roman" w:cs="Times New Roman"/>
          <w:sz w:val="24"/>
          <w:szCs w:val="24"/>
        </w:rPr>
        <w:t xml:space="preserve">in the proposed outcome indicator. </w:t>
      </w:r>
      <w:r w:rsidR="004B1D3F">
        <w:rPr>
          <w:rFonts w:ascii="Times New Roman" w:hAnsi="Times New Roman" w:cs="Times New Roman"/>
          <w:sz w:val="24"/>
          <w:szCs w:val="24"/>
        </w:rPr>
        <w:t>T</w:t>
      </w:r>
      <w:r>
        <w:rPr>
          <w:rFonts w:ascii="Times New Roman" w:hAnsi="Times New Roman" w:cs="Times New Roman"/>
          <w:sz w:val="24"/>
          <w:szCs w:val="24"/>
        </w:rPr>
        <w:t>o address this issue</w:t>
      </w:r>
      <w:r w:rsidR="004B1D3F">
        <w:rPr>
          <w:rFonts w:ascii="Times New Roman" w:hAnsi="Times New Roman" w:cs="Times New Roman"/>
          <w:sz w:val="24"/>
          <w:szCs w:val="24"/>
        </w:rPr>
        <w:t>,</w:t>
      </w:r>
      <w:r>
        <w:rPr>
          <w:rFonts w:ascii="Times New Roman" w:hAnsi="Times New Roman" w:cs="Times New Roman"/>
          <w:sz w:val="24"/>
          <w:szCs w:val="24"/>
        </w:rPr>
        <w:t xml:space="preserve"> the research team conducted two power analyses: </w:t>
      </w:r>
    </w:p>
    <w:p w:rsidR="00D92F35" w:rsidRDefault="00D92F35" w:rsidP="00D92F35">
      <w:pPr>
        <w:suppressLineNumbers/>
        <w:spacing w:after="0" w:line="240" w:lineRule="auto"/>
        <w:rPr>
          <w:rFonts w:ascii="Times New Roman" w:hAnsi="Times New Roman" w:cs="Times New Roman"/>
          <w:sz w:val="24"/>
          <w:szCs w:val="24"/>
        </w:rPr>
      </w:pPr>
    </w:p>
    <w:p w:rsidR="00D92F35" w:rsidRDefault="00D92F35" w:rsidP="00D92F35">
      <w:pPr>
        <w:pStyle w:val="ListParagraph"/>
        <w:numPr>
          <w:ilvl w:val="0"/>
          <w:numId w:val="33"/>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The first assumed that there are no nesting or clustering effects because athletes would be selected from the same teams.</w:t>
      </w:r>
    </w:p>
    <w:p w:rsidR="00D92F35" w:rsidRDefault="00D92F35" w:rsidP="00D92F35">
      <w:pPr>
        <w:pStyle w:val="ListParagraph"/>
        <w:numPr>
          <w:ilvl w:val="0"/>
          <w:numId w:val="33"/>
        </w:num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The second adjusted the samples using the actual Intraclass Correlation Coefficient (ICC) calculated from the Lystedt Law</w:t>
      </w:r>
      <w:r w:rsidR="00C0160F">
        <w:rPr>
          <w:rFonts w:ascii="Times New Roman" w:hAnsi="Times New Roman" w:cs="Times New Roman"/>
          <w:sz w:val="24"/>
          <w:szCs w:val="24"/>
        </w:rPr>
        <w:t xml:space="preserve"> study</w:t>
      </w:r>
      <w:r>
        <w:rPr>
          <w:rFonts w:ascii="Times New Roman" w:hAnsi="Times New Roman" w:cs="Times New Roman"/>
          <w:sz w:val="24"/>
          <w:szCs w:val="24"/>
        </w:rPr>
        <w:t>.</w:t>
      </w:r>
    </w:p>
    <w:p w:rsidR="00D92F35" w:rsidRPr="00973258" w:rsidRDefault="00D92F35" w:rsidP="00D92F35">
      <w:pPr>
        <w:pStyle w:val="ListParagraph"/>
        <w:suppressLineNumbers/>
        <w:spacing w:after="0" w:line="240" w:lineRule="auto"/>
        <w:rPr>
          <w:rFonts w:ascii="Times New Roman" w:hAnsi="Times New Roman" w:cs="Times New Roman"/>
          <w:sz w:val="24"/>
          <w:szCs w:val="24"/>
        </w:rPr>
      </w:pPr>
    </w:p>
    <w:p w:rsidR="00D92F35" w:rsidRDefault="00D92F35" w:rsidP="00D92F35">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An analysis of the </w:t>
      </w:r>
      <w:r w:rsidR="00C0160F">
        <w:rPr>
          <w:rFonts w:ascii="Times New Roman" w:hAnsi="Times New Roman" w:cs="Times New Roman"/>
          <w:sz w:val="24"/>
          <w:szCs w:val="24"/>
        </w:rPr>
        <w:t xml:space="preserve">Lystedt Law </w:t>
      </w:r>
      <w:r>
        <w:rPr>
          <w:rFonts w:ascii="Times New Roman" w:hAnsi="Times New Roman" w:cs="Times New Roman"/>
          <w:sz w:val="24"/>
          <w:szCs w:val="24"/>
        </w:rPr>
        <w:t>study found that the Intraclass Correlation Coefficient (ICC) was .111. This was used to determine how large an effect size would be detectable using the proposed sample</w:t>
      </w:r>
      <w:r w:rsidR="00165BC6">
        <w:rPr>
          <w:rFonts w:ascii="Times New Roman" w:hAnsi="Times New Roman" w:cs="Times New Roman"/>
          <w:sz w:val="24"/>
          <w:szCs w:val="24"/>
        </w:rPr>
        <w:t>,</w:t>
      </w:r>
      <w:r>
        <w:rPr>
          <w:rFonts w:ascii="Times New Roman" w:hAnsi="Times New Roman" w:cs="Times New Roman"/>
          <w:sz w:val="24"/>
          <w:szCs w:val="24"/>
        </w:rPr>
        <w:t xml:space="preserve"> assuming that there would be no nesting or clustering effects in the data. </w:t>
      </w:r>
    </w:p>
    <w:p w:rsidR="00D92F35" w:rsidRDefault="00D92F35" w:rsidP="00D92F35">
      <w:pPr>
        <w:suppressLineNumbers/>
        <w:spacing w:after="0" w:line="240" w:lineRule="auto"/>
        <w:rPr>
          <w:rFonts w:ascii="Times New Roman" w:hAnsi="Times New Roman" w:cs="Times New Roman"/>
          <w:sz w:val="24"/>
          <w:szCs w:val="24"/>
        </w:rPr>
      </w:pPr>
    </w:p>
    <w:p w:rsidR="00D92F35" w:rsidRPr="00107DCB" w:rsidRDefault="00D92F35" w:rsidP="00D92F35">
      <w:pPr>
        <w:suppressLineNumbers/>
        <w:spacing w:after="0" w:line="240" w:lineRule="auto"/>
        <w:rPr>
          <w:rStyle w:val="Strong"/>
          <w:rFonts w:ascii="Times New Roman" w:hAnsi="Times New Roman"/>
          <w:sz w:val="24"/>
          <w:szCs w:val="28"/>
          <w:vertAlign w:val="superscript"/>
        </w:rPr>
      </w:pPr>
      <w:r w:rsidRPr="00F7286A">
        <w:rPr>
          <w:rStyle w:val="Strong"/>
          <w:rFonts w:ascii="Times New Roman" w:hAnsi="Times New Roman"/>
          <w:sz w:val="24"/>
          <w:szCs w:val="28"/>
        </w:rPr>
        <w:t xml:space="preserve">Power Analysis Assuming no </w:t>
      </w:r>
      <w:r w:rsidR="00165BC6">
        <w:rPr>
          <w:rStyle w:val="Strong"/>
          <w:rFonts w:ascii="Times New Roman" w:hAnsi="Times New Roman"/>
          <w:sz w:val="24"/>
          <w:szCs w:val="28"/>
        </w:rPr>
        <w:t>N</w:t>
      </w:r>
      <w:r w:rsidR="00165BC6" w:rsidRPr="00F7286A">
        <w:rPr>
          <w:rStyle w:val="Strong"/>
          <w:rFonts w:ascii="Times New Roman" w:hAnsi="Times New Roman"/>
          <w:sz w:val="24"/>
          <w:szCs w:val="28"/>
        </w:rPr>
        <w:t xml:space="preserve">esting </w:t>
      </w:r>
      <w:r w:rsidRPr="00F7286A">
        <w:rPr>
          <w:rStyle w:val="Strong"/>
          <w:rFonts w:ascii="Times New Roman" w:hAnsi="Times New Roman"/>
          <w:sz w:val="24"/>
          <w:szCs w:val="28"/>
        </w:rPr>
        <w:t xml:space="preserve">or </w:t>
      </w:r>
      <w:r w:rsidR="00165BC6">
        <w:rPr>
          <w:rStyle w:val="Strong"/>
          <w:rFonts w:ascii="Times New Roman" w:hAnsi="Times New Roman"/>
          <w:sz w:val="24"/>
          <w:szCs w:val="28"/>
        </w:rPr>
        <w:t>C</w:t>
      </w:r>
      <w:r w:rsidR="00165BC6" w:rsidRPr="00F7286A">
        <w:rPr>
          <w:rStyle w:val="Strong"/>
          <w:rFonts w:ascii="Times New Roman" w:hAnsi="Times New Roman"/>
          <w:sz w:val="24"/>
          <w:szCs w:val="28"/>
        </w:rPr>
        <w:t xml:space="preserve">luster </w:t>
      </w:r>
      <w:r w:rsidR="00165BC6">
        <w:rPr>
          <w:rStyle w:val="Strong"/>
          <w:rFonts w:ascii="Times New Roman" w:hAnsi="Times New Roman"/>
          <w:sz w:val="24"/>
          <w:szCs w:val="28"/>
        </w:rPr>
        <w:t>E</w:t>
      </w:r>
      <w:r w:rsidR="00165BC6" w:rsidRPr="00F7286A">
        <w:rPr>
          <w:rStyle w:val="Strong"/>
          <w:rFonts w:ascii="Times New Roman" w:hAnsi="Times New Roman"/>
          <w:sz w:val="24"/>
          <w:szCs w:val="28"/>
        </w:rPr>
        <w:t>ffects</w:t>
      </w:r>
      <w:r w:rsidR="00107DCB">
        <w:rPr>
          <w:rStyle w:val="Strong"/>
          <w:rFonts w:ascii="Times New Roman" w:hAnsi="Times New Roman"/>
          <w:sz w:val="24"/>
          <w:szCs w:val="28"/>
          <w:vertAlign w:val="superscript"/>
        </w:rPr>
        <w:t>1</w:t>
      </w:r>
    </w:p>
    <w:p w:rsidR="00D92F35" w:rsidRPr="00F7286A" w:rsidRDefault="00107DCB" w:rsidP="00D92F35">
      <w:pPr>
        <w:suppressLineNumbers/>
        <w:spacing w:after="0" w:line="240" w:lineRule="auto"/>
        <w:rPr>
          <w:rStyle w:val="Strong"/>
          <w:rFonts w:ascii="Times New Roman" w:hAnsi="Times New Roman"/>
          <w:sz w:val="24"/>
          <w:szCs w:val="28"/>
        </w:rPr>
      </w:pPr>
      <w:r>
        <w:rPr>
          <w:rStyle w:val="FootnoteReference"/>
        </w:rPr>
        <w:footnoteRef/>
      </w:r>
      <w:r>
        <w:t xml:space="preserve"> For the power analysis we chose the more conservative estimates of sample size. However the figures show the the studies ability to detect effect sizes rise with increases in sample size.</w:t>
      </w:r>
    </w:p>
    <w:p w:rsidR="00107DCB" w:rsidRDefault="00107DCB" w:rsidP="00D92F35">
      <w:pPr>
        <w:suppressLineNumbers/>
        <w:spacing w:after="0" w:line="240" w:lineRule="auto"/>
        <w:rPr>
          <w:rStyle w:val="Strong"/>
          <w:rFonts w:ascii="Times New Roman" w:hAnsi="Times New Roman"/>
          <w:sz w:val="24"/>
          <w:szCs w:val="28"/>
        </w:rPr>
      </w:pPr>
    </w:p>
    <w:p w:rsidR="00D92F35" w:rsidRPr="00F7286A" w:rsidRDefault="00D92F35" w:rsidP="00D92F35">
      <w:pPr>
        <w:suppressLineNumbers/>
        <w:spacing w:after="0" w:line="240" w:lineRule="auto"/>
        <w:rPr>
          <w:rFonts w:ascii="Times New Roman" w:hAnsi="Times New Roman" w:cs="Times New Roman"/>
          <w:b/>
          <w:bCs/>
          <w:sz w:val="24"/>
          <w:szCs w:val="28"/>
        </w:rPr>
      </w:pPr>
      <w:r w:rsidRPr="00F7286A">
        <w:rPr>
          <w:rStyle w:val="Strong"/>
          <w:rFonts w:ascii="Times New Roman" w:hAnsi="Times New Roman"/>
          <w:sz w:val="24"/>
          <w:szCs w:val="28"/>
        </w:rPr>
        <w:t>Coaches Sample</w:t>
      </w:r>
    </w:p>
    <w:p w:rsidR="00DD580F" w:rsidRDefault="00D92F35" w:rsidP="00D92F35">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lastRenderedPageBreak/>
        <w:t>The proposed samples for the study are based on selecting participants from an eligible pool of athletes, parents</w:t>
      </w:r>
      <w:r w:rsidR="00DD580F">
        <w:rPr>
          <w:rFonts w:ascii="Times New Roman" w:hAnsi="Times New Roman" w:cs="Times New Roman"/>
          <w:sz w:val="24"/>
          <w:szCs w:val="24"/>
        </w:rPr>
        <w:t>,</w:t>
      </w:r>
      <w:r>
        <w:rPr>
          <w:rFonts w:ascii="Times New Roman" w:hAnsi="Times New Roman" w:cs="Times New Roman"/>
          <w:sz w:val="24"/>
          <w:szCs w:val="24"/>
        </w:rPr>
        <w:t xml:space="preserve"> and coaches from 360 teams (180 boys</w:t>
      </w:r>
      <w:r w:rsidR="00165BC6">
        <w:rPr>
          <w:rFonts w:ascii="Times New Roman" w:hAnsi="Times New Roman" w:cs="Times New Roman"/>
          <w:sz w:val="24"/>
          <w:szCs w:val="24"/>
        </w:rPr>
        <w:t>’</w:t>
      </w:r>
      <w:r>
        <w:rPr>
          <w:rFonts w:ascii="Times New Roman" w:hAnsi="Times New Roman" w:cs="Times New Roman"/>
          <w:sz w:val="24"/>
          <w:szCs w:val="24"/>
        </w:rPr>
        <w:t xml:space="preserve"> teams and 180 girls</w:t>
      </w:r>
      <w:r w:rsidR="00165BC6">
        <w:rPr>
          <w:rFonts w:ascii="Times New Roman" w:hAnsi="Times New Roman" w:cs="Times New Roman"/>
          <w:sz w:val="24"/>
          <w:szCs w:val="24"/>
        </w:rPr>
        <w:t>’</w:t>
      </w:r>
      <w:r>
        <w:rPr>
          <w:rFonts w:ascii="Times New Roman" w:hAnsi="Times New Roman" w:cs="Times New Roman"/>
          <w:sz w:val="24"/>
          <w:szCs w:val="24"/>
        </w:rPr>
        <w:t xml:space="preserve"> teams). </w:t>
      </w:r>
      <w:r w:rsidRPr="00736403">
        <w:rPr>
          <w:rFonts w:ascii="Times New Roman" w:hAnsi="Times New Roman" w:cs="Times New Roman"/>
          <w:sz w:val="24"/>
          <w:szCs w:val="24"/>
        </w:rPr>
        <w:t>The</w:t>
      </w:r>
      <w:r>
        <w:rPr>
          <w:rFonts w:ascii="Times New Roman" w:hAnsi="Times New Roman" w:cs="Times New Roman"/>
          <w:sz w:val="24"/>
          <w:szCs w:val="24"/>
        </w:rPr>
        <w:t xml:space="preserve"> head </w:t>
      </w:r>
      <w:r w:rsidRPr="00736403">
        <w:rPr>
          <w:rFonts w:ascii="Times New Roman" w:hAnsi="Times New Roman" w:cs="Times New Roman"/>
          <w:sz w:val="24"/>
          <w:szCs w:val="24"/>
        </w:rPr>
        <w:t xml:space="preserve">coach of </w:t>
      </w:r>
      <w:r>
        <w:rPr>
          <w:rFonts w:ascii="Times New Roman" w:hAnsi="Times New Roman" w:cs="Times New Roman"/>
          <w:sz w:val="24"/>
          <w:szCs w:val="24"/>
        </w:rPr>
        <w:t>each</w:t>
      </w:r>
      <w:r w:rsidRPr="00736403">
        <w:rPr>
          <w:rFonts w:ascii="Times New Roman" w:hAnsi="Times New Roman" w:cs="Times New Roman"/>
          <w:sz w:val="24"/>
          <w:szCs w:val="24"/>
        </w:rPr>
        <w:t xml:space="preserve"> selected team will be invited to participate</w:t>
      </w:r>
      <w:r>
        <w:rPr>
          <w:rFonts w:ascii="Times New Roman" w:hAnsi="Times New Roman" w:cs="Times New Roman"/>
          <w:sz w:val="24"/>
          <w:szCs w:val="24"/>
        </w:rPr>
        <w:t xml:space="preserve"> in the onetime online preseason baseline survey. We anticipate based on our sampling assumptions that 50</w:t>
      </w:r>
      <w:r w:rsidR="00DD580F">
        <w:rPr>
          <w:rFonts w:ascii="Times New Roman" w:hAnsi="Times New Roman" w:cs="Times New Roman"/>
          <w:sz w:val="24"/>
          <w:szCs w:val="24"/>
        </w:rPr>
        <w:t xml:space="preserve"> percent </w:t>
      </w:r>
      <w:r>
        <w:rPr>
          <w:rFonts w:ascii="Times New Roman" w:hAnsi="Times New Roman" w:cs="Times New Roman"/>
          <w:sz w:val="24"/>
          <w:szCs w:val="24"/>
        </w:rPr>
        <w:t xml:space="preserve">of the invited team coaches will choose to participate in </w:t>
      </w:r>
      <w:r w:rsidR="00DD580F">
        <w:rPr>
          <w:rFonts w:ascii="Times New Roman" w:hAnsi="Times New Roman" w:cs="Times New Roman"/>
          <w:sz w:val="24"/>
          <w:szCs w:val="24"/>
        </w:rPr>
        <w:t>this</w:t>
      </w:r>
      <w:r w:rsidR="00165BC6">
        <w:rPr>
          <w:rFonts w:ascii="Times New Roman" w:hAnsi="Times New Roman" w:cs="Times New Roman"/>
          <w:sz w:val="24"/>
          <w:szCs w:val="24"/>
        </w:rPr>
        <w:t xml:space="preserve"> </w:t>
      </w:r>
      <w:r>
        <w:rPr>
          <w:rFonts w:ascii="Times New Roman" w:hAnsi="Times New Roman" w:cs="Times New Roman"/>
          <w:sz w:val="24"/>
          <w:szCs w:val="24"/>
        </w:rPr>
        <w:t>survey—90 in each strata. The response rate for most national online surveys is around 25</w:t>
      </w:r>
      <w:r w:rsidR="00DD580F">
        <w:rPr>
          <w:rFonts w:ascii="Times New Roman" w:hAnsi="Times New Roman" w:cs="Times New Roman"/>
          <w:sz w:val="24"/>
          <w:szCs w:val="24"/>
        </w:rPr>
        <w:t xml:space="preserve"> percent. </w:t>
      </w:r>
      <w:r>
        <w:rPr>
          <w:rFonts w:ascii="Times New Roman" w:hAnsi="Times New Roman" w:cs="Times New Roman"/>
          <w:sz w:val="24"/>
          <w:szCs w:val="24"/>
        </w:rPr>
        <w:t>However, the literature indicates that response rates can be improved with increased follow-up and when working with a highly motivated population. In fact, with highly motivated populations</w:t>
      </w:r>
      <w:r w:rsidR="00DD580F">
        <w:rPr>
          <w:rFonts w:ascii="Times New Roman" w:hAnsi="Times New Roman" w:cs="Times New Roman"/>
          <w:sz w:val="24"/>
          <w:szCs w:val="24"/>
        </w:rPr>
        <w:t>,</w:t>
      </w:r>
      <w:r>
        <w:rPr>
          <w:rFonts w:ascii="Times New Roman" w:hAnsi="Times New Roman" w:cs="Times New Roman"/>
          <w:sz w:val="24"/>
          <w:szCs w:val="24"/>
        </w:rPr>
        <w:t xml:space="preserve"> response rates can easily reach 85</w:t>
      </w:r>
      <w:r w:rsidR="00DD580F">
        <w:rPr>
          <w:rFonts w:ascii="Times New Roman" w:hAnsi="Times New Roman" w:cs="Times New Roman"/>
          <w:sz w:val="24"/>
          <w:szCs w:val="24"/>
        </w:rPr>
        <w:t xml:space="preserve"> percent. </w:t>
      </w:r>
      <w:r>
        <w:rPr>
          <w:rFonts w:ascii="Times New Roman" w:hAnsi="Times New Roman" w:cs="Times New Roman"/>
          <w:sz w:val="24"/>
          <w:szCs w:val="24"/>
        </w:rPr>
        <w:t>Because we are partnering with USYSA, we expect that coaches, athletes</w:t>
      </w:r>
      <w:r w:rsidR="00DD580F">
        <w:rPr>
          <w:rFonts w:ascii="Times New Roman" w:hAnsi="Times New Roman" w:cs="Times New Roman"/>
          <w:sz w:val="24"/>
          <w:szCs w:val="24"/>
        </w:rPr>
        <w:t>,</w:t>
      </w:r>
      <w:r>
        <w:rPr>
          <w:rFonts w:ascii="Times New Roman" w:hAnsi="Times New Roman" w:cs="Times New Roman"/>
          <w:sz w:val="24"/>
          <w:szCs w:val="24"/>
        </w:rPr>
        <w:t xml:space="preserve"> and parents will be highly motivated to participate in a study endorsed by the association. In addition, the research team intends to invest additional resources in follow-up to improve the response rates. </w:t>
      </w:r>
    </w:p>
    <w:p w:rsidR="00DD580F" w:rsidRDefault="00DD580F" w:rsidP="00D92F35">
      <w:pPr>
        <w:suppressLineNumbers/>
        <w:spacing w:after="0" w:line="240" w:lineRule="auto"/>
        <w:rPr>
          <w:rFonts w:ascii="Times New Roman" w:hAnsi="Times New Roman" w:cs="Times New Roman"/>
          <w:sz w:val="24"/>
          <w:szCs w:val="24"/>
        </w:rPr>
      </w:pPr>
    </w:p>
    <w:p w:rsidR="00D92F35" w:rsidRPr="004846FC" w:rsidRDefault="00D92F35" w:rsidP="00D92F35">
      <w:pPr>
        <w:suppressLineNumbers/>
        <w:spacing w:after="0" w:line="240" w:lineRule="auto"/>
        <w:rPr>
          <w:rFonts w:ascii="Times New Roman" w:hAnsi="Times New Roman" w:cs="Times New Roman"/>
          <w:sz w:val="24"/>
          <w:szCs w:val="24"/>
          <w:highlight w:val="yellow"/>
        </w:rPr>
      </w:pPr>
      <w:r>
        <w:rPr>
          <w:rFonts w:ascii="Times New Roman" w:hAnsi="Times New Roman" w:cs="Times New Roman"/>
          <w:sz w:val="24"/>
          <w:szCs w:val="24"/>
        </w:rPr>
        <w:t>Because concussion knowledge is critical to a coach’s ability to evaluate whether an athlete has sustained a concussion and to respond appropriately, the absolute percent difference in concussion knowledge, especially understanding of RTP, was used to measure effect size differences between the two groups. Based on the Lystedt Law study, 95</w:t>
      </w:r>
      <w:r w:rsidR="00DD580F">
        <w:rPr>
          <w:rFonts w:ascii="Times New Roman" w:hAnsi="Times New Roman" w:cs="Times New Roman"/>
          <w:sz w:val="24"/>
          <w:szCs w:val="24"/>
        </w:rPr>
        <w:t xml:space="preserve"> percent </w:t>
      </w:r>
      <w:r>
        <w:rPr>
          <w:rFonts w:ascii="Times New Roman" w:hAnsi="Times New Roman" w:cs="Times New Roman"/>
          <w:sz w:val="24"/>
          <w:szCs w:val="24"/>
        </w:rPr>
        <w:t xml:space="preserve">of coaches had a perfect score on the concussion knowledge tests. We assume that coaches in the </w:t>
      </w:r>
      <w:r w:rsidR="00DD580F">
        <w:rPr>
          <w:rFonts w:ascii="Times New Roman" w:hAnsi="Times New Roman" w:cs="Times New Roman"/>
          <w:sz w:val="24"/>
          <w:szCs w:val="24"/>
        </w:rPr>
        <w:t xml:space="preserve">Robust </w:t>
      </w:r>
      <w:r>
        <w:rPr>
          <w:rFonts w:ascii="Times New Roman" w:hAnsi="Times New Roman" w:cs="Times New Roman"/>
          <w:sz w:val="24"/>
          <w:szCs w:val="24"/>
        </w:rPr>
        <w:t xml:space="preserve">RTP requirements group will also have the highest scores on the concussion knowledge test compared </w:t>
      </w:r>
      <w:r w:rsidR="00DD580F">
        <w:rPr>
          <w:rFonts w:ascii="Times New Roman" w:hAnsi="Times New Roman" w:cs="Times New Roman"/>
          <w:sz w:val="24"/>
          <w:szCs w:val="24"/>
        </w:rPr>
        <w:t xml:space="preserve">with </w:t>
      </w:r>
      <w:r>
        <w:rPr>
          <w:rFonts w:ascii="Times New Roman" w:hAnsi="Times New Roman" w:cs="Times New Roman"/>
          <w:sz w:val="24"/>
          <w:szCs w:val="24"/>
        </w:rPr>
        <w:t xml:space="preserve">coaches in the </w:t>
      </w:r>
      <w:r w:rsidR="00F0504B">
        <w:rPr>
          <w:rFonts w:ascii="Times New Roman" w:hAnsi="Times New Roman" w:cs="Times New Roman"/>
          <w:sz w:val="24"/>
          <w:szCs w:val="24"/>
        </w:rPr>
        <w:t xml:space="preserve">No </w:t>
      </w:r>
      <w:r>
        <w:rPr>
          <w:rFonts w:ascii="Times New Roman" w:hAnsi="Times New Roman" w:cs="Times New Roman"/>
          <w:sz w:val="24"/>
          <w:szCs w:val="24"/>
        </w:rPr>
        <w:t>RTP requirement group. Figure 2 below presents the power analysis for the coaches’ sample using the absolute percent difference between groups of coaches in concussion knowledge as the effect size.</w:t>
      </w:r>
    </w:p>
    <w:p w:rsidR="00D92F35" w:rsidRDefault="00D92F35" w:rsidP="00D92F35">
      <w:pPr>
        <w:keepNext/>
        <w:suppressLineNumbers/>
        <w:spacing w:after="0" w:line="240" w:lineRule="auto"/>
      </w:pPr>
      <w:r>
        <w:rPr>
          <w:noProof/>
        </w:rPr>
        <w:drawing>
          <wp:inline distT="0" distB="0" distL="0" distR="0" wp14:anchorId="2220BA6A" wp14:editId="5C9C297B">
            <wp:extent cx="5562600" cy="3314700"/>
            <wp:effectExtent l="0" t="0" r="19050" b="19050"/>
            <wp:docPr id="1" name="Chart 1"/>
            <wp:cNvGraphicFramePr/>
            <a:graphic xmlns:a="http://schemas.openxmlformats.org/drawingml/2006/main">
              <a:graphicData uri="http://schemas.openxmlformats.org/drawingml/2006/chart">
                <c:chart xmlns:c="http://schemas.openxmlformats.org/drawingml/2006/chart" xmlns:r="http://schemas.openxmlformats.org/officeDocument/2006/relationships" r:id="rId112"/>
              </a:graphicData>
            </a:graphic>
          </wp:inline>
        </w:drawing>
      </w:r>
    </w:p>
    <w:p w:rsidR="00D92F35" w:rsidRDefault="00D92F35" w:rsidP="00D92F35">
      <w:pPr>
        <w:pStyle w:val="Caption"/>
      </w:pPr>
      <w:r>
        <w:t xml:space="preserve">Figure </w:t>
      </w:r>
      <w:r w:rsidR="00BC5F41">
        <w:fldChar w:fldCharType="begin"/>
      </w:r>
      <w:r w:rsidR="00BC5F41">
        <w:instrText xml:space="preserve"> SEQ Figure \* ARABIC </w:instrText>
      </w:r>
      <w:r w:rsidR="00BC5F41">
        <w:fldChar w:fldCharType="separate"/>
      </w:r>
      <w:r>
        <w:rPr>
          <w:noProof/>
        </w:rPr>
        <w:t>2</w:t>
      </w:r>
      <w:r w:rsidR="00BC5F41">
        <w:rPr>
          <w:noProof/>
        </w:rPr>
        <w:fldChar w:fldCharType="end"/>
      </w:r>
      <w:r>
        <w:t>. Power Analysis for Coaches Sample</w:t>
      </w:r>
    </w:p>
    <w:p w:rsidR="00D92F35" w:rsidRPr="00F7286A" w:rsidRDefault="00D92F35" w:rsidP="00D92F35">
      <w:pPr>
        <w:spacing w:line="240" w:lineRule="auto"/>
        <w:rPr>
          <w:rFonts w:ascii="Times New Roman" w:hAnsi="Times New Roman" w:cs="Times New Roman"/>
          <w:sz w:val="24"/>
        </w:rPr>
      </w:pPr>
      <w:r w:rsidRPr="00F7286A">
        <w:rPr>
          <w:rFonts w:ascii="Times New Roman" w:hAnsi="Times New Roman" w:cs="Times New Roman"/>
          <w:sz w:val="24"/>
        </w:rPr>
        <w:t>Given the high scores on the coaches’ concussion knowledge test in the Washington State pilot study, the sample must be large enough to test the following hypothesis:</w:t>
      </w:r>
    </w:p>
    <w:p w:rsidR="00D92F35" w:rsidRPr="00F7286A" w:rsidRDefault="00D92F35" w:rsidP="00D92F35">
      <w:pPr>
        <w:pStyle w:val="ListParagraph"/>
        <w:numPr>
          <w:ilvl w:val="0"/>
          <w:numId w:val="34"/>
        </w:numPr>
        <w:spacing w:line="240" w:lineRule="auto"/>
        <w:rPr>
          <w:rFonts w:ascii="Times New Roman" w:hAnsi="Times New Roman" w:cs="Times New Roman"/>
          <w:sz w:val="24"/>
        </w:rPr>
      </w:pPr>
      <w:r w:rsidRPr="00F7286A">
        <w:rPr>
          <w:rFonts w:ascii="Times New Roman" w:hAnsi="Times New Roman" w:cs="Times New Roman"/>
          <w:sz w:val="24"/>
        </w:rPr>
        <w:t xml:space="preserve">Null Hypothesis: Group 1 Concussion knowledge (reference group) = Group 2 Concussion knowledge </w:t>
      </w:r>
    </w:p>
    <w:p w:rsidR="00D92F35" w:rsidRPr="00F7286A" w:rsidRDefault="00D92F35" w:rsidP="00D92F35">
      <w:pPr>
        <w:pStyle w:val="ListParagraph"/>
        <w:numPr>
          <w:ilvl w:val="0"/>
          <w:numId w:val="34"/>
        </w:numPr>
        <w:spacing w:line="240" w:lineRule="auto"/>
        <w:rPr>
          <w:rFonts w:ascii="Times New Roman" w:hAnsi="Times New Roman" w:cs="Times New Roman"/>
          <w:sz w:val="24"/>
        </w:rPr>
      </w:pPr>
      <w:r w:rsidRPr="00F7286A">
        <w:rPr>
          <w:rFonts w:ascii="Times New Roman" w:hAnsi="Times New Roman" w:cs="Times New Roman"/>
          <w:sz w:val="24"/>
        </w:rPr>
        <w:lastRenderedPageBreak/>
        <w:t>Alternative Hypothesis: Group 2 Concussion knowledge is</w:t>
      </w:r>
      <w:r w:rsidRPr="00F7286A">
        <w:rPr>
          <w:sz w:val="24"/>
        </w:rPr>
        <w:t xml:space="preserve"> </w:t>
      </w:r>
      <w:r>
        <w:rPr>
          <w:rFonts w:ascii="Times New Roman" w:hAnsi="Times New Roman" w:cs="Times New Roman"/>
          <w:sz w:val="24"/>
        </w:rPr>
        <w:t>&gt;</w:t>
      </w:r>
      <w:r w:rsidRPr="00F7286A">
        <w:rPr>
          <w:rFonts w:ascii="Times New Roman" w:hAnsi="Times New Roman" w:cs="Times New Roman"/>
          <w:sz w:val="24"/>
        </w:rPr>
        <w:t xml:space="preserve"> Group 1 Concussion knowledge. </w:t>
      </w:r>
    </w:p>
    <w:p w:rsidR="00D92F35" w:rsidRPr="00973258" w:rsidRDefault="00D92F35" w:rsidP="00D92F35">
      <w:pPr>
        <w:suppressLineNumbers/>
        <w:spacing w:after="0" w:line="240" w:lineRule="auto"/>
        <w:rPr>
          <w:rFonts w:ascii="Times New Roman" w:hAnsi="Times New Roman" w:cs="Times New Roman"/>
          <w:sz w:val="24"/>
          <w:szCs w:val="24"/>
        </w:rPr>
      </w:pPr>
      <w:r w:rsidRPr="00973258">
        <w:rPr>
          <w:rFonts w:ascii="Times New Roman" w:hAnsi="Times New Roman" w:cs="Times New Roman"/>
          <w:sz w:val="24"/>
          <w:szCs w:val="24"/>
        </w:rPr>
        <w:t xml:space="preserve">The </w:t>
      </w:r>
      <w:r>
        <w:rPr>
          <w:rFonts w:ascii="Times New Roman" w:hAnsi="Times New Roman" w:cs="Times New Roman"/>
          <w:sz w:val="24"/>
          <w:szCs w:val="24"/>
        </w:rPr>
        <w:t>results of the analysis indicate that even using an assumption of 90</w:t>
      </w:r>
      <w:r w:rsidR="00B84543">
        <w:rPr>
          <w:rFonts w:ascii="Times New Roman" w:hAnsi="Times New Roman" w:cs="Times New Roman"/>
          <w:sz w:val="24"/>
          <w:szCs w:val="24"/>
        </w:rPr>
        <w:t xml:space="preserve"> percent </w:t>
      </w:r>
      <w:r>
        <w:rPr>
          <w:rFonts w:ascii="Times New Roman" w:hAnsi="Times New Roman" w:cs="Times New Roman"/>
          <w:sz w:val="24"/>
          <w:szCs w:val="24"/>
        </w:rPr>
        <w:t>power, the proposed coaches sample should be able to detect effect size differences of 16</w:t>
      </w:r>
      <w:r w:rsidR="00B84543">
        <w:rPr>
          <w:rFonts w:ascii="Times New Roman" w:hAnsi="Times New Roman" w:cs="Times New Roman"/>
          <w:sz w:val="24"/>
          <w:szCs w:val="24"/>
        </w:rPr>
        <w:t xml:space="preserve"> percent </w:t>
      </w:r>
      <w:r>
        <w:rPr>
          <w:rFonts w:ascii="Times New Roman" w:hAnsi="Times New Roman" w:cs="Times New Roman"/>
          <w:sz w:val="24"/>
          <w:szCs w:val="24"/>
        </w:rPr>
        <w:t xml:space="preserve">or more. Indeed, an extended analysis indicates that the proposed coaches sample is large enough to detect similar differences even if two-sided hypotheses are tested. </w:t>
      </w:r>
    </w:p>
    <w:p w:rsidR="00D92F35" w:rsidRDefault="00D92F35" w:rsidP="00D92F35">
      <w:pPr>
        <w:suppressLineNumbers/>
        <w:spacing w:after="0" w:line="240" w:lineRule="auto"/>
        <w:rPr>
          <w:rFonts w:ascii="Times New Roman" w:hAnsi="Times New Roman" w:cs="Times New Roman"/>
          <w:sz w:val="24"/>
          <w:szCs w:val="24"/>
          <w:highlight w:val="yellow"/>
        </w:rPr>
      </w:pPr>
    </w:p>
    <w:p w:rsidR="00D92F35" w:rsidRPr="00F7286A" w:rsidRDefault="00D92F35" w:rsidP="00D92F35">
      <w:pPr>
        <w:suppressLineNumbers/>
        <w:spacing w:after="0" w:line="240" w:lineRule="auto"/>
        <w:rPr>
          <w:rFonts w:ascii="Times New Roman" w:hAnsi="Times New Roman" w:cs="Times New Roman"/>
          <w:b/>
          <w:bCs/>
          <w:sz w:val="24"/>
          <w:szCs w:val="28"/>
        </w:rPr>
      </w:pPr>
      <w:r w:rsidRPr="00F7286A">
        <w:rPr>
          <w:rStyle w:val="Strong"/>
          <w:rFonts w:ascii="Times New Roman" w:hAnsi="Times New Roman"/>
          <w:sz w:val="24"/>
          <w:szCs w:val="28"/>
        </w:rPr>
        <w:t>Athlete-Parent Dyad Sample</w:t>
      </w:r>
    </w:p>
    <w:p w:rsidR="00D92F35" w:rsidRDefault="00D92F35" w:rsidP="00D92F35">
      <w:pPr>
        <w:suppressLineNumbers/>
        <w:spacing w:after="0" w:line="240" w:lineRule="auto"/>
        <w:rPr>
          <w:rFonts w:ascii="Times New Roman" w:hAnsi="Times New Roman" w:cs="Times New Roman"/>
          <w:sz w:val="24"/>
          <w:szCs w:val="24"/>
        </w:rPr>
      </w:pPr>
      <w:r w:rsidRPr="00736403">
        <w:rPr>
          <w:rFonts w:ascii="Times New Roman" w:hAnsi="Times New Roman" w:cs="Times New Roman"/>
          <w:sz w:val="24"/>
          <w:szCs w:val="24"/>
        </w:rPr>
        <w:t xml:space="preserve">Soccer teams have an average of 15 </w:t>
      </w:r>
      <w:r>
        <w:rPr>
          <w:rFonts w:ascii="Times New Roman" w:hAnsi="Times New Roman" w:cs="Times New Roman"/>
          <w:sz w:val="24"/>
          <w:szCs w:val="24"/>
        </w:rPr>
        <w:t>athlete</w:t>
      </w:r>
      <w:r w:rsidRPr="00736403">
        <w:rPr>
          <w:rFonts w:ascii="Times New Roman" w:hAnsi="Times New Roman" w:cs="Times New Roman"/>
          <w:sz w:val="24"/>
          <w:szCs w:val="24"/>
        </w:rPr>
        <w:t>s</w:t>
      </w:r>
      <w:r>
        <w:rPr>
          <w:rFonts w:ascii="Times New Roman" w:hAnsi="Times New Roman" w:cs="Times New Roman"/>
          <w:sz w:val="24"/>
          <w:szCs w:val="24"/>
        </w:rPr>
        <w:t>.</w:t>
      </w:r>
      <w:r w:rsidRPr="00736403">
        <w:rPr>
          <w:rFonts w:ascii="Times New Roman" w:hAnsi="Times New Roman" w:cs="Times New Roman"/>
          <w:sz w:val="24"/>
          <w:szCs w:val="24"/>
        </w:rPr>
        <w:t xml:space="preserve"> </w:t>
      </w:r>
      <w:r>
        <w:rPr>
          <w:rFonts w:ascii="Times New Roman" w:hAnsi="Times New Roman" w:cs="Times New Roman"/>
          <w:sz w:val="24"/>
          <w:szCs w:val="24"/>
        </w:rPr>
        <w:t>All athletes and their parents on a selected team will be invited to parti</w:t>
      </w:r>
      <w:r w:rsidR="00CC3877">
        <w:rPr>
          <w:rFonts w:ascii="Times New Roman" w:hAnsi="Times New Roman" w:cs="Times New Roman"/>
          <w:sz w:val="24"/>
          <w:szCs w:val="24"/>
        </w:rPr>
        <w:t>cipate. Because we are collecting</w:t>
      </w:r>
      <w:r>
        <w:rPr>
          <w:rFonts w:ascii="Times New Roman" w:hAnsi="Times New Roman" w:cs="Times New Roman"/>
          <w:sz w:val="24"/>
          <w:szCs w:val="24"/>
        </w:rPr>
        <w:t xml:space="preserve"> data on dyads and not teams, no minimum team participation rate will be required. Based on our assumption about the number of teams that will provide eligible player-parent dyads, the eligible sample will be 5,400 athlete-parent dyads. Our proposed sample is 1,518 athlete-parent dyads; 759 per strata; 50</w:t>
      </w:r>
      <w:r w:rsidR="00B84543">
        <w:rPr>
          <w:rFonts w:ascii="Times New Roman" w:hAnsi="Times New Roman" w:cs="Times New Roman"/>
          <w:sz w:val="24"/>
          <w:szCs w:val="24"/>
        </w:rPr>
        <w:t xml:space="preserve"> percent </w:t>
      </w:r>
      <w:r>
        <w:rPr>
          <w:rFonts w:ascii="Times New Roman" w:hAnsi="Times New Roman" w:cs="Times New Roman"/>
          <w:sz w:val="24"/>
          <w:szCs w:val="24"/>
        </w:rPr>
        <w:t>boys and 50</w:t>
      </w:r>
      <w:r w:rsidR="00B84543">
        <w:rPr>
          <w:rFonts w:ascii="Times New Roman" w:hAnsi="Times New Roman" w:cs="Times New Roman"/>
          <w:sz w:val="24"/>
          <w:szCs w:val="24"/>
        </w:rPr>
        <w:t xml:space="preserve"> percent </w:t>
      </w:r>
      <w:r>
        <w:rPr>
          <w:rFonts w:ascii="Times New Roman" w:hAnsi="Times New Roman" w:cs="Times New Roman"/>
          <w:sz w:val="24"/>
          <w:szCs w:val="24"/>
        </w:rPr>
        <w:t>girls. This means that the target study participation rate is 28</w:t>
      </w:r>
      <w:r w:rsidR="00B84543">
        <w:rPr>
          <w:rFonts w:ascii="Times New Roman" w:hAnsi="Times New Roman" w:cs="Times New Roman"/>
          <w:sz w:val="24"/>
          <w:szCs w:val="24"/>
        </w:rPr>
        <w:t xml:space="preserve"> percent</w:t>
      </w:r>
      <w:r w:rsidR="00AD21CB">
        <w:rPr>
          <w:rFonts w:ascii="Times New Roman" w:hAnsi="Times New Roman" w:cs="Times New Roman"/>
          <w:sz w:val="24"/>
          <w:szCs w:val="24"/>
        </w:rPr>
        <w:t>.</w:t>
      </w:r>
      <w:r w:rsidR="00B84543">
        <w:rPr>
          <w:rFonts w:ascii="Times New Roman" w:hAnsi="Times New Roman" w:cs="Times New Roman"/>
          <w:sz w:val="24"/>
          <w:szCs w:val="24"/>
        </w:rPr>
        <w:t xml:space="preserve"> </w:t>
      </w:r>
      <w:r>
        <w:rPr>
          <w:rFonts w:ascii="Times New Roman" w:hAnsi="Times New Roman" w:cs="Times New Roman"/>
          <w:sz w:val="24"/>
          <w:szCs w:val="24"/>
        </w:rPr>
        <w:t>Average response rates for national online surveys are around 25</w:t>
      </w:r>
      <w:r w:rsidR="00B84543">
        <w:rPr>
          <w:rFonts w:ascii="Times New Roman" w:hAnsi="Times New Roman" w:cs="Times New Roman"/>
          <w:sz w:val="24"/>
          <w:szCs w:val="24"/>
        </w:rPr>
        <w:t xml:space="preserve"> percent</w:t>
      </w:r>
      <w:r w:rsidR="00C61C68">
        <w:rPr>
          <w:rFonts w:ascii="Times New Roman" w:hAnsi="Times New Roman" w:cs="Times New Roman"/>
          <w:sz w:val="24"/>
          <w:szCs w:val="24"/>
        </w:rPr>
        <w:t>.</w:t>
      </w:r>
      <w:r w:rsidR="00B84543">
        <w:rPr>
          <w:rFonts w:ascii="Times New Roman" w:hAnsi="Times New Roman" w:cs="Times New Roman"/>
          <w:sz w:val="24"/>
          <w:szCs w:val="24"/>
        </w:rPr>
        <w:t xml:space="preserve"> </w:t>
      </w:r>
      <w:r>
        <w:rPr>
          <w:rFonts w:ascii="Times New Roman" w:hAnsi="Times New Roman" w:cs="Times New Roman"/>
          <w:sz w:val="24"/>
          <w:szCs w:val="24"/>
        </w:rPr>
        <w:t>We believe that the increased resources that will be devoted to outreach, recruitment</w:t>
      </w:r>
      <w:r w:rsidR="00B84543">
        <w:rPr>
          <w:rFonts w:ascii="Times New Roman" w:hAnsi="Times New Roman" w:cs="Times New Roman"/>
          <w:sz w:val="24"/>
          <w:szCs w:val="24"/>
        </w:rPr>
        <w:t>,</w:t>
      </w:r>
      <w:r>
        <w:rPr>
          <w:rFonts w:ascii="Times New Roman" w:hAnsi="Times New Roman" w:cs="Times New Roman"/>
          <w:sz w:val="24"/>
          <w:szCs w:val="24"/>
        </w:rPr>
        <w:t xml:space="preserve"> and follow-up</w:t>
      </w:r>
      <w:r w:rsidR="00AD21CB">
        <w:rPr>
          <w:rFonts w:ascii="Times New Roman" w:hAnsi="Times New Roman" w:cs="Times New Roman"/>
          <w:sz w:val="24"/>
          <w:szCs w:val="24"/>
        </w:rPr>
        <w:t xml:space="preserve"> </w:t>
      </w:r>
      <w:r>
        <w:rPr>
          <w:rFonts w:ascii="Times New Roman" w:hAnsi="Times New Roman" w:cs="Times New Roman"/>
          <w:sz w:val="24"/>
          <w:szCs w:val="24"/>
        </w:rPr>
        <w:t>along with the endorsement of USYSA will help to improve our participation rates above national averages. Based on the Lystedt Law study, the anticipated number of cumulative concussion cases for this sample will be 168 (i.e.</w:t>
      </w:r>
      <w:r w:rsidR="00B84543">
        <w:rPr>
          <w:rFonts w:ascii="Times New Roman" w:hAnsi="Times New Roman" w:cs="Times New Roman"/>
          <w:sz w:val="24"/>
          <w:szCs w:val="24"/>
        </w:rPr>
        <w:t>,</w:t>
      </w:r>
      <w:r>
        <w:rPr>
          <w:rFonts w:ascii="Times New Roman" w:hAnsi="Times New Roman" w:cs="Times New Roman"/>
          <w:sz w:val="24"/>
          <w:szCs w:val="24"/>
        </w:rPr>
        <w:t xml:space="preserve"> roughly 11.1</w:t>
      </w:r>
      <w:r w:rsidR="00B84543">
        <w:rPr>
          <w:rFonts w:ascii="Times New Roman" w:hAnsi="Times New Roman" w:cs="Times New Roman"/>
          <w:sz w:val="24"/>
          <w:szCs w:val="24"/>
        </w:rPr>
        <w:t xml:space="preserve"> percent); </w:t>
      </w:r>
      <w:r>
        <w:rPr>
          <w:rFonts w:ascii="Times New Roman" w:hAnsi="Times New Roman" w:cs="Times New Roman"/>
          <w:sz w:val="24"/>
          <w:szCs w:val="24"/>
        </w:rPr>
        <w:t>and the percentage that are expected to RTP with symptoms in the reference group (the group with the most robust RTP requirements) is 69</w:t>
      </w:r>
      <w:r w:rsidR="00B84543">
        <w:rPr>
          <w:rFonts w:ascii="Times New Roman" w:hAnsi="Times New Roman" w:cs="Times New Roman"/>
          <w:sz w:val="24"/>
          <w:szCs w:val="24"/>
        </w:rPr>
        <w:t xml:space="preserve"> percent.</w:t>
      </w:r>
      <w:r>
        <w:rPr>
          <w:rFonts w:ascii="Times New Roman" w:hAnsi="Times New Roman" w:cs="Times New Roman"/>
          <w:sz w:val="24"/>
          <w:szCs w:val="24"/>
        </w:rPr>
        <w:br/>
      </w:r>
    </w:p>
    <w:p w:rsidR="00D92F35" w:rsidRDefault="00D92F35" w:rsidP="00D92F35">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Athletes and parents will be eligible to participate in the study regardless of their coach’s participation status. However, we will only include athlete-parent dyads in the study. Therefore, one parent or guardian must consent to participate in the sample for each selected athlete</w:t>
      </w:r>
      <w:r w:rsidRPr="00736403">
        <w:rPr>
          <w:rFonts w:ascii="Times New Roman" w:hAnsi="Times New Roman" w:cs="Times New Roman"/>
          <w:sz w:val="24"/>
          <w:szCs w:val="24"/>
        </w:rPr>
        <w:t>.</w:t>
      </w:r>
      <w:r w:rsidRPr="00905EC2">
        <w:rPr>
          <w:rFonts w:ascii="Times New Roman" w:hAnsi="Times New Roman" w:cs="Times New Roman"/>
          <w:sz w:val="24"/>
          <w:szCs w:val="24"/>
        </w:rPr>
        <w:t xml:space="preserve"> </w:t>
      </w:r>
      <w:r>
        <w:rPr>
          <w:rFonts w:ascii="Times New Roman" w:hAnsi="Times New Roman" w:cs="Times New Roman"/>
          <w:sz w:val="24"/>
          <w:szCs w:val="24"/>
        </w:rPr>
        <w:t>Figure 3 below provides an analysis of the sample size for concussion cases and the effect sizes detectable using three different assumptions about power</w:t>
      </w:r>
      <w:r w:rsidR="00B84543">
        <w:rPr>
          <w:rFonts w:ascii="Times New Roman" w:hAnsi="Times New Roman" w:cs="Times New Roman"/>
          <w:sz w:val="24"/>
          <w:szCs w:val="24"/>
        </w:rPr>
        <w:t>–</w:t>
      </w:r>
      <w:r>
        <w:rPr>
          <w:rFonts w:ascii="Times New Roman" w:hAnsi="Times New Roman" w:cs="Times New Roman"/>
          <w:sz w:val="24"/>
          <w:szCs w:val="24"/>
        </w:rPr>
        <w:t>.70, .80, and .90. The key assumption is that there are no nesting or cluster effects around teams. The graph shows that the proposed sample should allow the detection of effects based on the relative risk of RTP with symptoms of 1.23 or higher.</w:t>
      </w:r>
    </w:p>
    <w:p w:rsidR="00D92F35" w:rsidRDefault="00D92F35" w:rsidP="00D92F35">
      <w:pPr>
        <w:suppressLineNumbers/>
        <w:spacing w:after="0" w:line="240" w:lineRule="auto"/>
        <w:rPr>
          <w:rFonts w:ascii="Times New Roman" w:hAnsi="Times New Roman" w:cs="Times New Roman"/>
          <w:sz w:val="24"/>
          <w:szCs w:val="24"/>
        </w:rPr>
      </w:pPr>
    </w:p>
    <w:p w:rsidR="00D92F35" w:rsidRDefault="00D92F35" w:rsidP="00D92F35">
      <w:pPr>
        <w:keepNext/>
      </w:pPr>
      <w:r>
        <w:rPr>
          <w:noProof/>
        </w:rPr>
        <w:lastRenderedPageBreak/>
        <w:drawing>
          <wp:inline distT="0" distB="0" distL="0" distR="0" wp14:anchorId="6DF03DA1" wp14:editId="3479438C">
            <wp:extent cx="5857875" cy="3619500"/>
            <wp:effectExtent l="0" t="0" r="9525" b="19050"/>
            <wp:docPr id="4" name="Chart 4"/>
            <wp:cNvGraphicFramePr/>
            <a:graphic xmlns:a="http://schemas.openxmlformats.org/drawingml/2006/main">
              <a:graphicData uri="http://schemas.openxmlformats.org/drawingml/2006/chart">
                <c:chart xmlns:c="http://schemas.openxmlformats.org/drawingml/2006/chart" xmlns:r="http://schemas.openxmlformats.org/officeDocument/2006/relationships" r:id="rId113"/>
              </a:graphicData>
            </a:graphic>
          </wp:inline>
        </w:drawing>
      </w:r>
    </w:p>
    <w:p w:rsidR="00D92F35" w:rsidRDefault="00D92F35" w:rsidP="00D92F35">
      <w:pPr>
        <w:pStyle w:val="Caption"/>
      </w:pPr>
      <w:r>
        <w:t xml:space="preserve">Figure </w:t>
      </w:r>
      <w:r w:rsidR="00BC5F41">
        <w:fldChar w:fldCharType="begin"/>
      </w:r>
      <w:r w:rsidR="00BC5F41">
        <w:instrText xml:space="preserve"> SEQ Figure \* ARABIC </w:instrText>
      </w:r>
      <w:r w:rsidR="00BC5F41">
        <w:fldChar w:fldCharType="separate"/>
      </w:r>
      <w:r>
        <w:rPr>
          <w:noProof/>
        </w:rPr>
        <w:t>3</w:t>
      </w:r>
      <w:r w:rsidR="00BC5F41">
        <w:rPr>
          <w:noProof/>
        </w:rPr>
        <w:fldChar w:fldCharType="end"/>
      </w:r>
      <w:r>
        <w:t>. Results of Unadjusted Power Analysis</w:t>
      </w:r>
    </w:p>
    <w:p w:rsidR="00D92F35" w:rsidRDefault="00D92F35" w:rsidP="00D92F35">
      <w:pPr>
        <w:spacing w:after="0" w:line="240" w:lineRule="auto"/>
        <w:rPr>
          <w:rFonts w:ascii="Times New Roman" w:hAnsi="Times New Roman" w:cs="Times New Roman"/>
          <w:sz w:val="24"/>
        </w:rPr>
      </w:pPr>
      <w:r>
        <w:rPr>
          <w:rFonts w:ascii="Times New Roman" w:hAnsi="Times New Roman" w:cs="Times New Roman"/>
          <w:sz w:val="24"/>
        </w:rPr>
        <w:t>However, given the calculated ICC associated with team membership of .111 in the Washington State pilot</w:t>
      </w:r>
      <w:r w:rsidR="00B84543">
        <w:rPr>
          <w:rFonts w:ascii="Times New Roman" w:hAnsi="Times New Roman" w:cs="Times New Roman"/>
          <w:sz w:val="24"/>
        </w:rPr>
        <w:t>,</w:t>
      </w:r>
      <w:r>
        <w:rPr>
          <w:rFonts w:ascii="Times New Roman" w:hAnsi="Times New Roman" w:cs="Times New Roman"/>
          <w:sz w:val="24"/>
        </w:rPr>
        <w:t xml:space="preserve"> the sample sizes may need to be adjusted upward to achieve the potential effect sizes presented in Figure </w:t>
      </w:r>
      <w:r w:rsidR="00C61C68">
        <w:rPr>
          <w:rFonts w:ascii="Times New Roman" w:hAnsi="Times New Roman" w:cs="Times New Roman"/>
          <w:sz w:val="24"/>
        </w:rPr>
        <w:t>3 a</w:t>
      </w:r>
      <w:r>
        <w:rPr>
          <w:rFonts w:ascii="Times New Roman" w:hAnsi="Times New Roman" w:cs="Times New Roman"/>
          <w:sz w:val="24"/>
        </w:rPr>
        <w:t>bove.  The ICC of .111 indicates that there are modest nesting or clustering effects within teams that were present in the Washington State pilot study. Figure 4 below shows that the proposed sample would be expected to lose some precision. However, the loss in precision appears to be modest. Accounting for the ICC of .111</w:t>
      </w:r>
      <w:r w:rsidR="00B84543">
        <w:rPr>
          <w:rFonts w:ascii="Times New Roman" w:hAnsi="Times New Roman" w:cs="Times New Roman"/>
          <w:sz w:val="24"/>
        </w:rPr>
        <w:t>,</w:t>
      </w:r>
      <w:r>
        <w:rPr>
          <w:rFonts w:ascii="Times New Roman" w:hAnsi="Times New Roman" w:cs="Times New Roman"/>
          <w:sz w:val="24"/>
        </w:rPr>
        <w:t xml:space="preserve"> the proposed sample of concussion cases of 169 should allow for the detection of effect sizes around 1.27 and larger. </w:t>
      </w:r>
    </w:p>
    <w:p w:rsidR="00D92F35" w:rsidRDefault="00D92F35" w:rsidP="00D92F35">
      <w:pPr>
        <w:keepNext/>
        <w:spacing w:after="0" w:line="240" w:lineRule="auto"/>
      </w:pPr>
    </w:p>
    <w:p w:rsidR="00D92F35" w:rsidRDefault="00D92F35" w:rsidP="00D92F35">
      <w:pPr>
        <w:keepNext/>
      </w:pPr>
      <w:r>
        <w:rPr>
          <w:noProof/>
        </w:rPr>
        <w:drawing>
          <wp:inline distT="0" distB="0" distL="0" distR="0" wp14:anchorId="2B2127A7" wp14:editId="31FB0AAF">
            <wp:extent cx="5524500" cy="3133725"/>
            <wp:effectExtent l="0" t="0" r="19050" b="9525"/>
            <wp:docPr id="6" name="Chart 6"/>
            <wp:cNvGraphicFramePr/>
            <a:graphic xmlns:a="http://schemas.openxmlformats.org/drawingml/2006/main">
              <a:graphicData uri="http://schemas.openxmlformats.org/drawingml/2006/chart">
                <c:chart xmlns:c="http://schemas.openxmlformats.org/drawingml/2006/chart" xmlns:r="http://schemas.openxmlformats.org/officeDocument/2006/relationships" r:id="rId114"/>
              </a:graphicData>
            </a:graphic>
          </wp:inline>
        </w:drawing>
      </w:r>
    </w:p>
    <w:p w:rsidR="00D92F35" w:rsidRDefault="00D92F35" w:rsidP="00D92F35">
      <w:pPr>
        <w:pStyle w:val="Caption"/>
      </w:pPr>
      <w:r>
        <w:t xml:space="preserve">Figure </w:t>
      </w:r>
      <w:r w:rsidR="00BC5F41">
        <w:fldChar w:fldCharType="begin"/>
      </w:r>
      <w:r w:rsidR="00BC5F41">
        <w:instrText xml:space="preserve"> SEQ Figure \* ARABIC </w:instrText>
      </w:r>
      <w:r w:rsidR="00BC5F41">
        <w:fldChar w:fldCharType="separate"/>
      </w:r>
      <w:r>
        <w:rPr>
          <w:noProof/>
        </w:rPr>
        <w:t>4</w:t>
      </w:r>
      <w:r w:rsidR="00BC5F41">
        <w:rPr>
          <w:noProof/>
        </w:rPr>
        <w:fldChar w:fldCharType="end"/>
      </w:r>
      <w:r>
        <w:t>. Power Analysis adjusted for ICC = .111</w:t>
      </w:r>
    </w:p>
    <w:p w:rsidR="00D75579" w:rsidRDefault="00AC5E45" w:rsidP="00D75579">
      <w:pPr>
        <w:spacing w:line="240" w:lineRule="auto"/>
        <w:rPr>
          <w:rFonts w:ascii="Times New Roman" w:hAnsi="Times New Roman" w:cs="Times New Roman"/>
          <w:sz w:val="24"/>
          <w:szCs w:val="24"/>
        </w:rPr>
      </w:pPr>
      <w:r w:rsidRPr="00AC5E45">
        <w:rPr>
          <w:rFonts w:ascii="Times New Roman" w:hAnsi="Times New Roman" w:cs="Times New Roman"/>
          <w:sz w:val="24"/>
          <w:szCs w:val="24"/>
        </w:rPr>
        <w:t xml:space="preserve">Our </w:t>
      </w:r>
      <w:r>
        <w:rPr>
          <w:rFonts w:ascii="Times New Roman" w:hAnsi="Times New Roman" w:cs="Times New Roman"/>
          <w:sz w:val="24"/>
          <w:szCs w:val="24"/>
        </w:rPr>
        <w:t xml:space="preserve">data collection </w:t>
      </w:r>
      <w:r w:rsidRPr="00AC5E45">
        <w:rPr>
          <w:rFonts w:ascii="Times New Roman" w:hAnsi="Times New Roman" w:cs="Times New Roman"/>
          <w:sz w:val="24"/>
          <w:szCs w:val="24"/>
        </w:rPr>
        <w:t>strategy will consist of a number of data collection methods</w:t>
      </w:r>
      <w:r w:rsidR="00B84543">
        <w:rPr>
          <w:rFonts w:ascii="Times New Roman" w:hAnsi="Times New Roman" w:cs="Times New Roman"/>
          <w:sz w:val="24"/>
          <w:szCs w:val="24"/>
        </w:rPr>
        <w:t xml:space="preserve"> that</w:t>
      </w:r>
      <w:r w:rsidRPr="00AC5E45">
        <w:rPr>
          <w:rFonts w:ascii="Times New Roman" w:hAnsi="Times New Roman" w:cs="Times New Roman"/>
          <w:sz w:val="24"/>
          <w:szCs w:val="24"/>
        </w:rPr>
        <w:t xml:space="preserve"> are described in this section. We will obtain data on concussion knowledge, behaviors, and attitudes; concussive events, including the presence and severity of symptoms; </w:t>
      </w:r>
      <w:r w:rsidR="000B46D6">
        <w:rPr>
          <w:rFonts w:ascii="Times New Roman" w:hAnsi="Times New Roman" w:cs="Times New Roman"/>
          <w:sz w:val="24"/>
          <w:szCs w:val="24"/>
        </w:rPr>
        <w:t xml:space="preserve">use of Heads Up or other concussion education or training programs and materials; </w:t>
      </w:r>
      <w:r w:rsidRPr="00AC5E45">
        <w:rPr>
          <w:rFonts w:ascii="Times New Roman" w:hAnsi="Times New Roman" w:cs="Times New Roman"/>
          <w:sz w:val="24"/>
          <w:szCs w:val="24"/>
        </w:rPr>
        <w:t xml:space="preserve">and management of RFP and RTP. These will be voluntary self-report data from </w:t>
      </w:r>
      <w:r w:rsidR="009E2056">
        <w:rPr>
          <w:rFonts w:ascii="Times New Roman" w:hAnsi="Times New Roman" w:cs="Times New Roman"/>
          <w:sz w:val="24"/>
          <w:szCs w:val="24"/>
        </w:rPr>
        <w:t>two</w:t>
      </w:r>
      <w:r w:rsidR="009E2056" w:rsidRPr="00AC5E45">
        <w:rPr>
          <w:rFonts w:ascii="Times New Roman" w:hAnsi="Times New Roman" w:cs="Times New Roman"/>
          <w:sz w:val="24"/>
          <w:szCs w:val="24"/>
        </w:rPr>
        <w:t xml:space="preserve"> </w:t>
      </w:r>
      <w:r w:rsidRPr="00AC5E45">
        <w:rPr>
          <w:rFonts w:ascii="Times New Roman" w:hAnsi="Times New Roman" w:cs="Times New Roman"/>
          <w:sz w:val="24"/>
          <w:szCs w:val="24"/>
        </w:rPr>
        <w:t xml:space="preserve">national subsamples: club soccer coaches </w:t>
      </w:r>
      <w:r w:rsidR="009E2056">
        <w:rPr>
          <w:rFonts w:ascii="Times New Roman" w:hAnsi="Times New Roman" w:cs="Times New Roman"/>
          <w:sz w:val="24"/>
          <w:szCs w:val="24"/>
        </w:rPr>
        <w:t xml:space="preserve">and dyads </w:t>
      </w:r>
      <w:r w:rsidR="001F3A34">
        <w:rPr>
          <w:rFonts w:ascii="Times New Roman" w:hAnsi="Times New Roman" w:cs="Times New Roman"/>
          <w:sz w:val="24"/>
          <w:szCs w:val="24"/>
        </w:rPr>
        <w:t xml:space="preserve">consisting of </w:t>
      </w:r>
      <w:r w:rsidRPr="00AC5E45">
        <w:rPr>
          <w:rFonts w:ascii="Times New Roman" w:hAnsi="Times New Roman" w:cs="Times New Roman"/>
          <w:sz w:val="24"/>
          <w:szCs w:val="24"/>
        </w:rPr>
        <w:t xml:space="preserve">boys and girls ages 14–18 who are club soccer </w:t>
      </w:r>
      <w:r w:rsidR="00FF181C">
        <w:rPr>
          <w:rFonts w:ascii="Times New Roman" w:hAnsi="Times New Roman" w:cs="Times New Roman"/>
          <w:sz w:val="24"/>
          <w:szCs w:val="24"/>
        </w:rPr>
        <w:t>athlete</w:t>
      </w:r>
      <w:r w:rsidRPr="00AC5E45">
        <w:rPr>
          <w:rFonts w:ascii="Times New Roman" w:hAnsi="Times New Roman" w:cs="Times New Roman"/>
          <w:sz w:val="24"/>
          <w:szCs w:val="24"/>
        </w:rPr>
        <w:t xml:space="preserve">s and their parents or guardians. The </w:t>
      </w:r>
      <w:r w:rsidR="009E2056">
        <w:rPr>
          <w:rFonts w:ascii="Times New Roman" w:hAnsi="Times New Roman" w:cs="Times New Roman"/>
          <w:sz w:val="24"/>
          <w:szCs w:val="24"/>
        </w:rPr>
        <w:t xml:space="preserve">two </w:t>
      </w:r>
      <w:r w:rsidRPr="00AC5E45">
        <w:rPr>
          <w:rFonts w:ascii="Times New Roman" w:hAnsi="Times New Roman" w:cs="Times New Roman"/>
          <w:sz w:val="24"/>
          <w:szCs w:val="24"/>
        </w:rPr>
        <w:t xml:space="preserve">subsamples will be drawn from coaches </w:t>
      </w:r>
      <w:r w:rsidR="00547BA5">
        <w:rPr>
          <w:rFonts w:ascii="Times New Roman" w:hAnsi="Times New Roman" w:cs="Times New Roman"/>
          <w:sz w:val="24"/>
          <w:szCs w:val="24"/>
        </w:rPr>
        <w:t xml:space="preserve">and </w:t>
      </w:r>
      <w:r w:rsidR="001F3A34">
        <w:rPr>
          <w:rFonts w:ascii="Times New Roman" w:hAnsi="Times New Roman" w:cs="Times New Roman"/>
          <w:sz w:val="24"/>
          <w:szCs w:val="24"/>
        </w:rPr>
        <w:t>athlete</w:t>
      </w:r>
      <w:r w:rsidR="00547BA5">
        <w:rPr>
          <w:rFonts w:ascii="Times New Roman" w:hAnsi="Times New Roman" w:cs="Times New Roman"/>
          <w:sz w:val="24"/>
          <w:szCs w:val="24"/>
        </w:rPr>
        <w:t>-</w:t>
      </w:r>
      <w:r w:rsidRPr="00AC5E45">
        <w:rPr>
          <w:rFonts w:ascii="Times New Roman" w:hAnsi="Times New Roman" w:cs="Times New Roman"/>
          <w:sz w:val="24"/>
          <w:szCs w:val="24"/>
        </w:rPr>
        <w:t>parent</w:t>
      </w:r>
      <w:r w:rsidR="00547BA5">
        <w:rPr>
          <w:rFonts w:ascii="Times New Roman" w:hAnsi="Times New Roman" w:cs="Times New Roman"/>
          <w:sz w:val="24"/>
          <w:szCs w:val="24"/>
        </w:rPr>
        <w:t xml:space="preserve"> dyads</w:t>
      </w:r>
      <w:r w:rsidRPr="00AC5E45">
        <w:rPr>
          <w:rFonts w:ascii="Times New Roman" w:hAnsi="Times New Roman" w:cs="Times New Roman"/>
          <w:sz w:val="24"/>
          <w:szCs w:val="24"/>
        </w:rPr>
        <w:t xml:space="preserve"> participating </w:t>
      </w:r>
      <w:r w:rsidR="001F3A34">
        <w:rPr>
          <w:rFonts w:ascii="Times New Roman" w:hAnsi="Times New Roman" w:cs="Times New Roman"/>
          <w:sz w:val="24"/>
          <w:szCs w:val="24"/>
        </w:rPr>
        <w:t>o</w:t>
      </w:r>
      <w:r w:rsidRPr="00AC5E45">
        <w:rPr>
          <w:rFonts w:ascii="Times New Roman" w:hAnsi="Times New Roman" w:cs="Times New Roman"/>
          <w:sz w:val="24"/>
          <w:szCs w:val="24"/>
        </w:rPr>
        <w:t xml:space="preserve">n </w:t>
      </w:r>
      <w:r w:rsidR="00B84543">
        <w:rPr>
          <w:rFonts w:ascii="Times New Roman" w:hAnsi="Times New Roman" w:cs="Times New Roman"/>
          <w:sz w:val="24"/>
          <w:szCs w:val="24"/>
        </w:rPr>
        <w:t>USYSA</w:t>
      </w:r>
      <w:r w:rsidRPr="00AC5E45">
        <w:rPr>
          <w:rFonts w:ascii="Times New Roman" w:hAnsi="Times New Roman" w:cs="Times New Roman"/>
          <w:sz w:val="24"/>
          <w:szCs w:val="24"/>
        </w:rPr>
        <w:t xml:space="preserve"> member </w:t>
      </w:r>
      <w:r w:rsidR="001F3A34">
        <w:rPr>
          <w:rFonts w:ascii="Times New Roman" w:hAnsi="Times New Roman" w:cs="Times New Roman"/>
          <w:sz w:val="24"/>
          <w:szCs w:val="24"/>
        </w:rPr>
        <w:t xml:space="preserve">teams </w:t>
      </w:r>
      <w:r>
        <w:rPr>
          <w:rFonts w:ascii="Times New Roman" w:hAnsi="Times New Roman" w:cs="Times New Roman"/>
          <w:sz w:val="24"/>
          <w:szCs w:val="24"/>
        </w:rPr>
        <w:t xml:space="preserve">before the start of the </w:t>
      </w:r>
      <w:r w:rsidR="001F3A34">
        <w:rPr>
          <w:rFonts w:ascii="Times New Roman" w:hAnsi="Times New Roman" w:cs="Times New Roman"/>
          <w:sz w:val="24"/>
          <w:szCs w:val="24"/>
        </w:rPr>
        <w:t xml:space="preserve">fall </w:t>
      </w:r>
      <w:r w:rsidR="007D4674">
        <w:rPr>
          <w:rFonts w:ascii="Times New Roman" w:hAnsi="Times New Roman" w:cs="Times New Roman"/>
          <w:sz w:val="24"/>
          <w:szCs w:val="24"/>
        </w:rPr>
        <w:t>2015</w:t>
      </w:r>
      <w:r>
        <w:rPr>
          <w:rFonts w:ascii="Times New Roman" w:hAnsi="Times New Roman" w:cs="Times New Roman"/>
          <w:sz w:val="24"/>
          <w:szCs w:val="24"/>
        </w:rPr>
        <w:t xml:space="preserve"> playing season</w:t>
      </w:r>
      <w:r w:rsidRPr="00AC5E45">
        <w:rPr>
          <w:rFonts w:ascii="Times New Roman" w:hAnsi="Times New Roman" w:cs="Times New Roman"/>
          <w:sz w:val="24"/>
          <w:szCs w:val="24"/>
        </w:rPr>
        <w:t>.</w:t>
      </w:r>
      <w:r>
        <w:rPr>
          <w:rFonts w:ascii="Times New Roman" w:hAnsi="Times New Roman" w:cs="Times New Roman"/>
          <w:sz w:val="24"/>
          <w:szCs w:val="24"/>
        </w:rPr>
        <w:t xml:space="preserve"> </w:t>
      </w:r>
      <w:r w:rsidR="007035EC" w:rsidRPr="006C0EDB">
        <w:rPr>
          <w:rFonts w:ascii="Times New Roman" w:hAnsi="Times New Roman" w:cs="Times New Roman"/>
          <w:sz w:val="24"/>
          <w:szCs w:val="24"/>
        </w:rPr>
        <w:t xml:space="preserve">The coach, athletes, and </w:t>
      </w:r>
      <w:r w:rsidR="00DE7FFD">
        <w:rPr>
          <w:rFonts w:ascii="Times New Roman" w:hAnsi="Times New Roman" w:cs="Times New Roman"/>
          <w:sz w:val="24"/>
          <w:szCs w:val="24"/>
        </w:rPr>
        <w:t xml:space="preserve">parents or guardians of </w:t>
      </w:r>
      <w:r w:rsidR="007035EC" w:rsidRPr="006C0EDB">
        <w:rPr>
          <w:rFonts w:ascii="Times New Roman" w:hAnsi="Times New Roman" w:cs="Times New Roman"/>
          <w:sz w:val="24"/>
          <w:szCs w:val="24"/>
        </w:rPr>
        <w:t>athlete</w:t>
      </w:r>
      <w:r w:rsidR="00DE7FFD">
        <w:rPr>
          <w:rFonts w:ascii="Times New Roman" w:hAnsi="Times New Roman" w:cs="Times New Roman"/>
          <w:sz w:val="24"/>
          <w:szCs w:val="24"/>
        </w:rPr>
        <w:t>s</w:t>
      </w:r>
      <w:r w:rsidR="007035EC" w:rsidRPr="006C0EDB">
        <w:rPr>
          <w:rFonts w:ascii="Times New Roman" w:hAnsi="Times New Roman" w:cs="Times New Roman"/>
          <w:sz w:val="24"/>
          <w:szCs w:val="24"/>
        </w:rPr>
        <w:t xml:space="preserve"> will be approached to complete the preseason survey following </w:t>
      </w:r>
      <w:r w:rsidR="00F445A0">
        <w:rPr>
          <w:rFonts w:ascii="Times New Roman" w:hAnsi="Times New Roman" w:cs="Times New Roman"/>
          <w:sz w:val="24"/>
          <w:szCs w:val="24"/>
        </w:rPr>
        <w:t>Institutional Review Board</w:t>
      </w:r>
      <w:r w:rsidR="00DE7FFD">
        <w:rPr>
          <w:rFonts w:ascii="Times New Roman" w:hAnsi="Times New Roman" w:cs="Times New Roman"/>
          <w:sz w:val="24"/>
          <w:szCs w:val="24"/>
        </w:rPr>
        <w:t>-</w:t>
      </w:r>
      <w:r w:rsidR="007035EC" w:rsidRPr="006C0EDB">
        <w:rPr>
          <w:rFonts w:ascii="Times New Roman" w:hAnsi="Times New Roman" w:cs="Times New Roman"/>
          <w:sz w:val="24"/>
          <w:szCs w:val="24"/>
        </w:rPr>
        <w:t>approved consenting/assenting guidelines.</w:t>
      </w:r>
      <w:r w:rsidR="00D75579" w:rsidRPr="00D75579">
        <w:rPr>
          <w:rFonts w:ascii="Times New Roman" w:hAnsi="Times New Roman" w:cs="Times New Roman"/>
          <w:sz w:val="24"/>
          <w:szCs w:val="24"/>
        </w:rPr>
        <w:t xml:space="preserve"> </w:t>
      </w:r>
    </w:p>
    <w:p w:rsidR="007035EC" w:rsidRDefault="00D75579" w:rsidP="00DB0364">
      <w:pPr>
        <w:spacing w:line="240" w:lineRule="auto"/>
        <w:rPr>
          <w:rFonts w:ascii="Times New Roman" w:hAnsi="Times New Roman" w:cs="Times New Roman"/>
          <w:sz w:val="24"/>
          <w:szCs w:val="24"/>
        </w:rPr>
      </w:pPr>
      <w:r>
        <w:rPr>
          <w:rFonts w:ascii="Times New Roman" w:hAnsi="Times New Roman" w:cs="Times New Roman"/>
          <w:sz w:val="24"/>
          <w:szCs w:val="24"/>
        </w:rPr>
        <w:t>Prevalence of RTP with symptoms will be examined us</w:t>
      </w:r>
      <w:r w:rsidR="004833DE">
        <w:rPr>
          <w:rFonts w:ascii="Times New Roman" w:hAnsi="Times New Roman" w:cs="Times New Roman"/>
          <w:sz w:val="24"/>
          <w:szCs w:val="24"/>
        </w:rPr>
        <w:t xml:space="preserve">ing </w:t>
      </w:r>
      <w:r w:rsidR="00A4756E">
        <w:rPr>
          <w:rFonts w:ascii="Times New Roman" w:hAnsi="Times New Roman" w:cs="Times New Roman"/>
          <w:sz w:val="24"/>
          <w:szCs w:val="24"/>
        </w:rPr>
        <w:t xml:space="preserve">athletic exposure </w:t>
      </w:r>
      <w:r w:rsidR="004833DE">
        <w:rPr>
          <w:rFonts w:ascii="Times New Roman" w:hAnsi="Times New Roman" w:cs="Times New Roman"/>
          <w:sz w:val="24"/>
          <w:szCs w:val="24"/>
        </w:rPr>
        <w:t>data gathered through</w:t>
      </w:r>
      <w:r>
        <w:rPr>
          <w:rFonts w:ascii="Times New Roman" w:hAnsi="Times New Roman" w:cs="Times New Roman"/>
          <w:sz w:val="24"/>
          <w:szCs w:val="24"/>
        </w:rPr>
        <w:t xml:space="preserve"> weekly surveillance reports and through data gathered in follow-up interviews with injured athletes and their parents. This outcome will be expressed as a percentage of injured athletes. Variation in the level of RTP with symptoms is expected to vary across strata. Given the </w:t>
      </w:r>
      <w:r w:rsidR="00547BA5">
        <w:rPr>
          <w:rFonts w:ascii="Times New Roman" w:hAnsi="Times New Roman" w:cs="Times New Roman"/>
          <w:sz w:val="24"/>
          <w:szCs w:val="24"/>
        </w:rPr>
        <w:t xml:space="preserve">power analysis conducted based on </w:t>
      </w:r>
      <w:r>
        <w:rPr>
          <w:rFonts w:ascii="Times New Roman" w:hAnsi="Times New Roman" w:cs="Times New Roman"/>
          <w:sz w:val="24"/>
          <w:szCs w:val="24"/>
        </w:rPr>
        <w:t xml:space="preserve">calculations </w:t>
      </w:r>
      <w:r w:rsidR="00547BA5">
        <w:rPr>
          <w:rFonts w:ascii="Times New Roman" w:hAnsi="Times New Roman" w:cs="Times New Roman"/>
          <w:sz w:val="24"/>
          <w:szCs w:val="24"/>
        </w:rPr>
        <w:t>drawn from the Washington State pilot study</w:t>
      </w:r>
      <w:r>
        <w:rPr>
          <w:rFonts w:ascii="Times New Roman" w:hAnsi="Times New Roman" w:cs="Times New Roman"/>
          <w:sz w:val="24"/>
          <w:szCs w:val="24"/>
        </w:rPr>
        <w:t>, we estimate that our sample</w:t>
      </w:r>
      <w:r w:rsidR="00547BA5">
        <w:rPr>
          <w:rFonts w:ascii="Times New Roman" w:hAnsi="Times New Roman" w:cs="Times New Roman"/>
          <w:sz w:val="24"/>
          <w:szCs w:val="24"/>
        </w:rPr>
        <w:t>s</w:t>
      </w:r>
      <w:r>
        <w:rPr>
          <w:rFonts w:ascii="Times New Roman" w:hAnsi="Times New Roman" w:cs="Times New Roman"/>
          <w:sz w:val="24"/>
          <w:szCs w:val="24"/>
        </w:rPr>
        <w:t xml:space="preserve"> will be able to detect effect sizes of </w:t>
      </w:r>
      <w:r w:rsidR="003F2EB9">
        <w:rPr>
          <w:rFonts w:ascii="Times New Roman" w:hAnsi="Times New Roman" w:cs="Times New Roman"/>
          <w:sz w:val="24"/>
          <w:szCs w:val="24"/>
        </w:rPr>
        <w:t>roughly 23</w:t>
      </w:r>
      <w:r w:rsidR="00A4756E">
        <w:rPr>
          <w:rFonts w:ascii="Times New Roman" w:hAnsi="Times New Roman" w:cs="Times New Roman"/>
          <w:sz w:val="24"/>
          <w:szCs w:val="24"/>
        </w:rPr>
        <w:t xml:space="preserve"> percent ––</w:t>
      </w:r>
      <w:r w:rsidR="00D50E92">
        <w:rPr>
          <w:rFonts w:ascii="Times New Roman" w:hAnsi="Times New Roman" w:cs="Times New Roman"/>
          <w:sz w:val="24"/>
          <w:szCs w:val="24"/>
        </w:rPr>
        <w:t xml:space="preserve"> 27</w:t>
      </w:r>
      <w:r w:rsidR="00A4756E">
        <w:rPr>
          <w:rFonts w:ascii="Times New Roman" w:hAnsi="Times New Roman" w:cs="Times New Roman"/>
          <w:sz w:val="24"/>
          <w:szCs w:val="24"/>
        </w:rPr>
        <w:t xml:space="preserve"> percent </w:t>
      </w:r>
      <w:r w:rsidR="003F2EB9">
        <w:rPr>
          <w:rFonts w:ascii="Times New Roman" w:hAnsi="Times New Roman" w:cs="Times New Roman"/>
          <w:sz w:val="24"/>
          <w:szCs w:val="24"/>
        </w:rPr>
        <w:t>or larger</w:t>
      </w:r>
      <w:r w:rsidRPr="00D75579">
        <w:rPr>
          <w:rFonts w:ascii="Times New Roman" w:hAnsi="Times New Roman" w:cs="Times New Roman"/>
          <w:sz w:val="24"/>
          <w:szCs w:val="24"/>
        </w:rPr>
        <w:t xml:space="preserve"> </w:t>
      </w:r>
      <w:r>
        <w:rPr>
          <w:rFonts w:ascii="Times New Roman" w:hAnsi="Times New Roman" w:cs="Times New Roman"/>
          <w:sz w:val="24"/>
          <w:szCs w:val="24"/>
        </w:rPr>
        <w:t xml:space="preserve">with </w:t>
      </w:r>
      <w:r w:rsidRPr="00905EC2">
        <w:rPr>
          <w:rFonts w:ascii="Times New Roman" w:hAnsi="Times New Roman" w:cs="Times New Roman"/>
          <w:i/>
          <w:sz w:val="24"/>
          <w:szCs w:val="24"/>
        </w:rPr>
        <w:t>Power</w:t>
      </w:r>
      <w:r w:rsidRPr="00905EC2">
        <w:rPr>
          <w:rFonts w:ascii="Times New Roman" w:hAnsi="Times New Roman" w:cs="Times New Roman"/>
          <w:sz w:val="24"/>
          <w:szCs w:val="24"/>
        </w:rPr>
        <w:t>: 1 – β = 0.80</w:t>
      </w:r>
      <w:r w:rsidR="00547BA5">
        <w:rPr>
          <w:rFonts w:ascii="Times New Roman" w:hAnsi="Times New Roman" w:cs="Times New Roman"/>
          <w:sz w:val="24"/>
          <w:szCs w:val="24"/>
        </w:rPr>
        <w:t xml:space="preserve"> even assuming </w:t>
      </w:r>
      <w:r w:rsidR="00D50E92">
        <w:rPr>
          <w:rFonts w:ascii="Times New Roman" w:hAnsi="Times New Roman" w:cs="Times New Roman"/>
          <w:sz w:val="24"/>
          <w:szCs w:val="24"/>
        </w:rPr>
        <w:t>the modest nesting effects implied by an .111 ICC</w:t>
      </w:r>
      <w:r w:rsidR="00547BA5">
        <w:rPr>
          <w:rFonts w:ascii="Times New Roman" w:hAnsi="Times New Roman" w:cs="Times New Roman"/>
          <w:sz w:val="24"/>
          <w:szCs w:val="24"/>
        </w:rPr>
        <w:t xml:space="preserve"> calculated in the </w:t>
      </w:r>
      <w:r w:rsidR="00D92F35">
        <w:rPr>
          <w:rFonts w:ascii="Times New Roman" w:hAnsi="Times New Roman" w:cs="Times New Roman"/>
          <w:sz w:val="24"/>
          <w:szCs w:val="24"/>
        </w:rPr>
        <w:t>Lystedt Law</w:t>
      </w:r>
      <w:r w:rsidR="00547BA5">
        <w:rPr>
          <w:rFonts w:ascii="Times New Roman" w:hAnsi="Times New Roman" w:cs="Times New Roman"/>
          <w:sz w:val="24"/>
          <w:szCs w:val="24"/>
        </w:rPr>
        <w:t xml:space="preserve"> study</w:t>
      </w:r>
      <w:r w:rsidR="00D50E92">
        <w:rPr>
          <w:rFonts w:ascii="Times New Roman" w:hAnsi="Times New Roman" w:cs="Times New Roman"/>
          <w:sz w:val="24"/>
          <w:szCs w:val="24"/>
        </w:rPr>
        <w:t xml:space="preserve"> (</w:t>
      </w:r>
      <w:r w:rsidR="007F09A0">
        <w:rPr>
          <w:rFonts w:ascii="Times New Roman" w:hAnsi="Times New Roman" w:cs="Times New Roman"/>
          <w:sz w:val="24"/>
          <w:szCs w:val="24"/>
        </w:rPr>
        <w:t>s</w:t>
      </w:r>
      <w:r w:rsidR="00D50E92">
        <w:rPr>
          <w:rFonts w:ascii="Times New Roman" w:hAnsi="Times New Roman" w:cs="Times New Roman"/>
          <w:sz w:val="24"/>
          <w:szCs w:val="24"/>
        </w:rPr>
        <w:t xml:space="preserve">ee </w:t>
      </w:r>
      <w:r w:rsidR="00A4756E">
        <w:rPr>
          <w:rFonts w:ascii="Times New Roman" w:hAnsi="Times New Roman" w:cs="Times New Roman"/>
          <w:sz w:val="24"/>
          <w:szCs w:val="24"/>
        </w:rPr>
        <w:t xml:space="preserve">Figures </w:t>
      </w:r>
      <w:r w:rsidR="00547BA5">
        <w:rPr>
          <w:rFonts w:ascii="Times New Roman" w:hAnsi="Times New Roman" w:cs="Times New Roman"/>
          <w:sz w:val="24"/>
          <w:szCs w:val="24"/>
        </w:rPr>
        <w:t>3</w:t>
      </w:r>
      <w:r w:rsidR="00D50E92">
        <w:rPr>
          <w:rFonts w:ascii="Times New Roman" w:hAnsi="Times New Roman" w:cs="Times New Roman"/>
          <w:sz w:val="24"/>
          <w:szCs w:val="24"/>
        </w:rPr>
        <w:t xml:space="preserve"> and </w:t>
      </w:r>
      <w:r w:rsidR="00547BA5">
        <w:rPr>
          <w:rFonts w:ascii="Times New Roman" w:hAnsi="Times New Roman" w:cs="Times New Roman"/>
          <w:sz w:val="24"/>
          <w:szCs w:val="24"/>
        </w:rPr>
        <w:t>4</w:t>
      </w:r>
      <w:r w:rsidR="000A685F">
        <w:rPr>
          <w:rFonts w:ascii="Times New Roman" w:hAnsi="Times New Roman" w:cs="Times New Roman"/>
          <w:sz w:val="24"/>
          <w:szCs w:val="24"/>
        </w:rPr>
        <w:t xml:space="preserve"> above</w:t>
      </w:r>
      <w:r w:rsidR="00D50E92">
        <w:rPr>
          <w:rFonts w:ascii="Times New Roman" w:hAnsi="Times New Roman" w:cs="Times New Roman"/>
          <w:sz w:val="24"/>
          <w:szCs w:val="24"/>
        </w:rPr>
        <w:t>)</w:t>
      </w:r>
      <w:r w:rsidR="007F09A0">
        <w:rPr>
          <w:rFonts w:ascii="Times New Roman" w:hAnsi="Times New Roman" w:cs="Times New Roman"/>
          <w:sz w:val="24"/>
          <w:szCs w:val="24"/>
        </w:rPr>
        <w:t>.</w:t>
      </w:r>
    </w:p>
    <w:p w:rsidR="002E01B8" w:rsidRPr="00A12964" w:rsidRDefault="002E01B8" w:rsidP="002E01B8">
      <w:pPr>
        <w:pStyle w:val="OMBbodytext"/>
        <w:spacing w:after="0"/>
      </w:pPr>
      <w:r w:rsidRPr="00A12964">
        <w:t xml:space="preserve">Data will be collected from all participants (coaches and athlete-parent dyads) in the study at baseline prior to the start of the soccer season and weekly for 10 weeks from the athlete-parent dyads. </w:t>
      </w:r>
    </w:p>
    <w:p w:rsidR="002E01B8" w:rsidDel="002E01B8" w:rsidRDefault="002E01B8" w:rsidP="00F208B2">
      <w:pPr>
        <w:spacing w:after="0" w:line="240" w:lineRule="auto"/>
        <w:rPr>
          <w:rFonts w:ascii="Times New Roman" w:hAnsi="Times New Roman" w:cs="Times New Roman"/>
          <w:sz w:val="24"/>
          <w:szCs w:val="24"/>
        </w:rPr>
      </w:pPr>
    </w:p>
    <w:p w:rsidR="008626C8" w:rsidDel="002E01B8" w:rsidRDefault="006C0EDB" w:rsidP="002116EA">
      <w:pPr>
        <w:spacing w:after="0" w:line="240" w:lineRule="auto"/>
        <w:rPr>
          <w:rFonts w:ascii="Times New Roman" w:hAnsi="Times New Roman" w:cs="Times New Roman"/>
          <w:sz w:val="24"/>
          <w:szCs w:val="24"/>
        </w:rPr>
      </w:pPr>
      <w:r w:rsidRPr="0075351F" w:rsidDel="002E01B8">
        <w:rPr>
          <w:rFonts w:ascii="Times New Roman" w:hAnsi="Times New Roman" w:cs="Times New Roman"/>
          <w:b/>
          <w:i/>
          <w:sz w:val="24"/>
          <w:szCs w:val="24"/>
        </w:rPr>
        <w:lastRenderedPageBreak/>
        <w:t>Coaches</w:t>
      </w:r>
      <w:r w:rsidR="00E13C74" w:rsidRPr="0075351F" w:rsidDel="002E01B8">
        <w:rPr>
          <w:rFonts w:ascii="Times New Roman" w:hAnsi="Times New Roman" w:cs="Times New Roman"/>
          <w:b/>
          <w:i/>
          <w:sz w:val="24"/>
          <w:szCs w:val="24"/>
        </w:rPr>
        <w:t>.</w:t>
      </w:r>
      <w:r w:rsidR="00E13C74" w:rsidRPr="0075351F" w:rsidDel="002E01B8">
        <w:rPr>
          <w:rFonts w:ascii="Times New Roman" w:hAnsi="Times New Roman" w:cs="Times New Roman"/>
          <w:sz w:val="24"/>
          <w:szCs w:val="24"/>
        </w:rPr>
        <w:t xml:space="preserve"> </w:t>
      </w:r>
      <w:r w:rsidR="009964FC" w:rsidDel="002E01B8">
        <w:rPr>
          <w:rFonts w:ascii="Times New Roman" w:hAnsi="Times New Roman" w:cs="Times New Roman"/>
          <w:sz w:val="24"/>
          <w:szCs w:val="24"/>
        </w:rPr>
        <w:t xml:space="preserve">Coaches of selected teams will receive an invitation describing the </w:t>
      </w:r>
      <w:r w:rsidR="00AB2EBF" w:rsidDel="002E01B8">
        <w:rPr>
          <w:rFonts w:ascii="Times New Roman" w:hAnsi="Times New Roman" w:cs="Times New Roman"/>
          <w:sz w:val="24"/>
          <w:szCs w:val="24"/>
        </w:rPr>
        <w:t xml:space="preserve">onetime online preseason </w:t>
      </w:r>
      <w:r w:rsidR="009964FC" w:rsidDel="002E01B8">
        <w:rPr>
          <w:rFonts w:ascii="Times New Roman" w:hAnsi="Times New Roman" w:cs="Times New Roman"/>
          <w:sz w:val="24"/>
          <w:szCs w:val="24"/>
        </w:rPr>
        <w:t xml:space="preserve">survey (Attachment K). When logging on to complete the survey, coaches will be </w:t>
      </w:r>
      <w:r w:rsidR="002E01B8">
        <w:rPr>
          <w:rFonts w:ascii="Times New Roman" w:hAnsi="Times New Roman" w:cs="Times New Roman"/>
          <w:sz w:val="24"/>
          <w:szCs w:val="24"/>
        </w:rPr>
        <w:t xml:space="preserve">presented with an informed consent document (Attachment N) and </w:t>
      </w:r>
      <w:r w:rsidR="009964FC" w:rsidDel="002E01B8">
        <w:rPr>
          <w:rFonts w:ascii="Times New Roman" w:hAnsi="Times New Roman" w:cs="Times New Roman"/>
          <w:sz w:val="24"/>
          <w:szCs w:val="24"/>
        </w:rPr>
        <w:t xml:space="preserve">asked to check a box to indicate their consent to participate. </w:t>
      </w:r>
    </w:p>
    <w:p w:rsidR="007035EC" w:rsidDel="002E01B8" w:rsidRDefault="007035EC" w:rsidP="002116EA">
      <w:pPr>
        <w:spacing w:after="0" w:line="240" w:lineRule="auto"/>
        <w:rPr>
          <w:rFonts w:ascii="Times New Roman" w:hAnsi="Times New Roman" w:cs="Times New Roman"/>
          <w:sz w:val="24"/>
          <w:szCs w:val="24"/>
        </w:rPr>
      </w:pPr>
    </w:p>
    <w:p w:rsidR="0075351F" w:rsidRPr="00905EC2" w:rsidDel="002E01B8" w:rsidRDefault="0075351F" w:rsidP="0075351F">
      <w:pPr>
        <w:spacing w:after="0" w:line="240" w:lineRule="auto"/>
        <w:rPr>
          <w:rFonts w:ascii="Times New Roman" w:hAnsi="Times New Roman" w:cs="Times New Roman"/>
          <w:sz w:val="24"/>
          <w:szCs w:val="24"/>
        </w:rPr>
      </w:pPr>
      <w:r w:rsidRPr="0075351F" w:rsidDel="002E01B8">
        <w:rPr>
          <w:rFonts w:ascii="Times New Roman" w:hAnsi="Times New Roman" w:cs="Times New Roman"/>
          <w:b/>
          <w:i/>
          <w:sz w:val="24"/>
          <w:szCs w:val="24"/>
        </w:rPr>
        <w:t>Athlete</w:t>
      </w:r>
      <w:r w:rsidR="00627B8D" w:rsidDel="002E01B8">
        <w:rPr>
          <w:rFonts w:ascii="Times New Roman" w:hAnsi="Times New Roman" w:cs="Times New Roman"/>
          <w:b/>
          <w:i/>
          <w:sz w:val="24"/>
          <w:szCs w:val="24"/>
        </w:rPr>
        <w:t>-</w:t>
      </w:r>
      <w:r w:rsidR="00A4756E">
        <w:rPr>
          <w:rFonts w:ascii="Times New Roman" w:hAnsi="Times New Roman" w:cs="Times New Roman"/>
          <w:b/>
          <w:i/>
          <w:sz w:val="24"/>
          <w:szCs w:val="24"/>
        </w:rPr>
        <w:t>P</w:t>
      </w:r>
      <w:r w:rsidR="00A4756E" w:rsidDel="002E01B8">
        <w:rPr>
          <w:rFonts w:ascii="Times New Roman" w:hAnsi="Times New Roman" w:cs="Times New Roman"/>
          <w:b/>
          <w:i/>
          <w:sz w:val="24"/>
          <w:szCs w:val="24"/>
        </w:rPr>
        <w:t xml:space="preserve">arent </w:t>
      </w:r>
      <w:r w:rsidR="00865938" w:rsidDel="002E01B8">
        <w:rPr>
          <w:rFonts w:ascii="Times New Roman" w:hAnsi="Times New Roman" w:cs="Times New Roman"/>
          <w:b/>
          <w:i/>
          <w:sz w:val="24"/>
          <w:szCs w:val="24"/>
        </w:rPr>
        <w:t>Dyads</w:t>
      </w:r>
      <w:r w:rsidDel="002E01B8">
        <w:rPr>
          <w:rFonts w:ascii="Times New Roman" w:hAnsi="Times New Roman" w:cs="Times New Roman"/>
          <w:b/>
          <w:i/>
          <w:sz w:val="24"/>
          <w:szCs w:val="24"/>
        </w:rPr>
        <w:t>.</w:t>
      </w:r>
      <w:r w:rsidRPr="0075351F" w:rsidDel="002E01B8">
        <w:rPr>
          <w:rFonts w:ascii="Times New Roman" w:hAnsi="Times New Roman" w:cs="Times New Roman"/>
          <w:sz w:val="24"/>
          <w:szCs w:val="24"/>
        </w:rPr>
        <w:t xml:space="preserve"> </w:t>
      </w:r>
      <w:r w:rsidRPr="00905EC2" w:rsidDel="002E01B8">
        <w:rPr>
          <w:rFonts w:ascii="Times New Roman" w:hAnsi="Times New Roman" w:cs="Times New Roman"/>
          <w:sz w:val="24"/>
          <w:szCs w:val="24"/>
        </w:rPr>
        <w:t xml:space="preserve">Because </w:t>
      </w:r>
      <w:r w:rsidR="003319C6" w:rsidDel="002E01B8">
        <w:rPr>
          <w:rFonts w:ascii="Times New Roman" w:hAnsi="Times New Roman" w:cs="Times New Roman"/>
          <w:sz w:val="24"/>
          <w:szCs w:val="24"/>
        </w:rPr>
        <w:t xml:space="preserve">most of </w:t>
      </w:r>
      <w:r w:rsidRPr="00905EC2" w:rsidDel="002E01B8">
        <w:rPr>
          <w:rFonts w:ascii="Times New Roman" w:hAnsi="Times New Roman" w:cs="Times New Roman"/>
          <w:sz w:val="24"/>
          <w:szCs w:val="24"/>
        </w:rPr>
        <w:t xml:space="preserve">the athletes selected will be minors, parental consent will be required for their participation. Parents and athletes will be informed about the survey through at least one of the following ways. First, the </w:t>
      </w:r>
      <w:r w:rsidR="00C61C68">
        <w:rPr>
          <w:rFonts w:ascii="Times New Roman" w:hAnsi="Times New Roman" w:cs="Times New Roman"/>
          <w:sz w:val="24"/>
          <w:szCs w:val="24"/>
        </w:rPr>
        <w:t>researchers</w:t>
      </w:r>
      <w:r w:rsidRPr="00905EC2" w:rsidDel="002E01B8">
        <w:rPr>
          <w:rFonts w:ascii="Times New Roman" w:hAnsi="Times New Roman" w:cs="Times New Roman"/>
          <w:sz w:val="24"/>
          <w:szCs w:val="24"/>
        </w:rPr>
        <w:t xml:space="preserve"> will work with the coach and/or team parent of a selected team to post an announcement on the team </w:t>
      </w:r>
      <w:r w:rsidR="00D52B3D">
        <w:rPr>
          <w:rFonts w:ascii="Times New Roman" w:hAnsi="Times New Roman" w:cs="Times New Roman"/>
          <w:sz w:val="24"/>
          <w:szCs w:val="24"/>
        </w:rPr>
        <w:t>W</w:t>
      </w:r>
      <w:r w:rsidR="00D52B3D" w:rsidRPr="00905EC2" w:rsidDel="002E01B8">
        <w:rPr>
          <w:rFonts w:ascii="Times New Roman" w:hAnsi="Times New Roman" w:cs="Times New Roman"/>
          <w:sz w:val="24"/>
          <w:szCs w:val="24"/>
        </w:rPr>
        <w:t>eb</w:t>
      </w:r>
      <w:r w:rsidR="00D52B3D">
        <w:rPr>
          <w:rFonts w:ascii="Times New Roman" w:hAnsi="Times New Roman" w:cs="Times New Roman"/>
          <w:sz w:val="24"/>
          <w:szCs w:val="24"/>
        </w:rPr>
        <w:t xml:space="preserve"> </w:t>
      </w:r>
      <w:r w:rsidR="00D52B3D" w:rsidRPr="00905EC2" w:rsidDel="002E01B8">
        <w:rPr>
          <w:rFonts w:ascii="Times New Roman" w:hAnsi="Times New Roman" w:cs="Times New Roman"/>
          <w:sz w:val="24"/>
          <w:szCs w:val="24"/>
        </w:rPr>
        <w:t>site</w:t>
      </w:r>
      <w:r w:rsidR="00D52B3D" w:rsidDel="002E01B8">
        <w:rPr>
          <w:rFonts w:ascii="Times New Roman" w:hAnsi="Times New Roman" w:cs="Times New Roman"/>
          <w:sz w:val="24"/>
          <w:szCs w:val="24"/>
        </w:rPr>
        <w:t xml:space="preserve"> </w:t>
      </w:r>
      <w:r w:rsidDel="002E01B8">
        <w:rPr>
          <w:rFonts w:ascii="Times New Roman" w:hAnsi="Times New Roman" w:cs="Times New Roman"/>
          <w:sz w:val="24"/>
          <w:szCs w:val="24"/>
        </w:rPr>
        <w:t>and Facebook page, if one exists</w:t>
      </w:r>
      <w:r w:rsidRPr="00905EC2" w:rsidDel="002E01B8">
        <w:rPr>
          <w:rFonts w:ascii="Times New Roman" w:hAnsi="Times New Roman" w:cs="Times New Roman"/>
          <w:sz w:val="24"/>
          <w:szCs w:val="24"/>
        </w:rPr>
        <w:t xml:space="preserve">. Second, a letter about the survey will be </w:t>
      </w:r>
      <w:r w:rsidDel="002E01B8">
        <w:rPr>
          <w:rFonts w:ascii="Times New Roman" w:hAnsi="Times New Roman" w:cs="Times New Roman"/>
          <w:sz w:val="24"/>
          <w:szCs w:val="24"/>
        </w:rPr>
        <w:t>e</w:t>
      </w:r>
      <w:r w:rsidR="00D52B3D">
        <w:rPr>
          <w:rFonts w:ascii="Times New Roman" w:hAnsi="Times New Roman" w:cs="Times New Roman"/>
          <w:sz w:val="24"/>
          <w:szCs w:val="24"/>
        </w:rPr>
        <w:t>-</w:t>
      </w:r>
      <w:r w:rsidDel="002E01B8">
        <w:rPr>
          <w:rFonts w:ascii="Times New Roman" w:hAnsi="Times New Roman" w:cs="Times New Roman"/>
          <w:sz w:val="24"/>
          <w:szCs w:val="24"/>
        </w:rPr>
        <w:t>mailed</w:t>
      </w:r>
      <w:r w:rsidRPr="00905EC2" w:rsidDel="002E01B8">
        <w:rPr>
          <w:rFonts w:ascii="Times New Roman" w:hAnsi="Times New Roman" w:cs="Times New Roman"/>
          <w:sz w:val="24"/>
          <w:szCs w:val="24"/>
        </w:rPr>
        <w:t xml:space="preserve"> </w:t>
      </w:r>
      <w:r w:rsidDel="002E01B8">
        <w:rPr>
          <w:rFonts w:ascii="Times New Roman" w:hAnsi="Times New Roman" w:cs="Times New Roman"/>
          <w:sz w:val="24"/>
          <w:szCs w:val="24"/>
        </w:rPr>
        <w:t xml:space="preserve">and/or distributed by the parent liaison </w:t>
      </w:r>
      <w:r w:rsidRPr="00905EC2" w:rsidDel="002E01B8">
        <w:rPr>
          <w:rFonts w:ascii="Times New Roman" w:hAnsi="Times New Roman" w:cs="Times New Roman"/>
          <w:sz w:val="24"/>
          <w:szCs w:val="24"/>
        </w:rPr>
        <w:t>to all parents of athletes on selected teams</w:t>
      </w:r>
      <w:r w:rsidR="009964FC" w:rsidDel="002E01B8">
        <w:rPr>
          <w:rFonts w:ascii="Times New Roman" w:hAnsi="Times New Roman" w:cs="Times New Roman"/>
          <w:sz w:val="24"/>
          <w:szCs w:val="24"/>
        </w:rPr>
        <w:t xml:space="preserve"> (Attachment K)</w:t>
      </w:r>
      <w:r w:rsidRPr="00905EC2" w:rsidDel="002E01B8">
        <w:rPr>
          <w:rFonts w:ascii="Times New Roman" w:hAnsi="Times New Roman" w:cs="Times New Roman"/>
          <w:sz w:val="24"/>
          <w:szCs w:val="24"/>
        </w:rPr>
        <w:t xml:space="preserve">. </w:t>
      </w:r>
      <w:r w:rsidR="009964FC" w:rsidDel="002E01B8">
        <w:rPr>
          <w:rFonts w:ascii="Times New Roman" w:hAnsi="Times New Roman"/>
          <w:sz w:val="24"/>
          <w:szCs w:val="24"/>
        </w:rPr>
        <w:t xml:space="preserve">Parents will </w:t>
      </w:r>
      <w:r w:rsidRPr="00905EC2" w:rsidDel="002E01B8">
        <w:rPr>
          <w:rFonts w:ascii="Times New Roman" w:hAnsi="Times New Roman"/>
          <w:sz w:val="24"/>
          <w:szCs w:val="24"/>
        </w:rPr>
        <w:t>be given the name</w:t>
      </w:r>
      <w:r w:rsidR="009964FC" w:rsidDel="002E01B8">
        <w:rPr>
          <w:rFonts w:ascii="Times New Roman" w:hAnsi="Times New Roman"/>
          <w:sz w:val="24"/>
          <w:szCs w:val="24"/>
        </w:rPr>
        <w:t xml:space="preserve"> </w:t>
      </w:r>
      <w:r w:rsidRPr="00905EC2" w:rsidDel="002E01B8">
        <w:rPr>
          <w:rFonts w:ascii="Times New Roman" w:hAnsi="Times New Roman"/>
          <w:sz w:val="24"/>
          <w:szCs w:val="24"/>
        </w:rPr>
        <w:t>and e</w:t>
      </w:r>
      <w:r w:rsidR="00D52B3D">
        <w:rPr>
          <w:rFonts w:ascii="Times New Roman" w:hAnsi="Times New Roman"/>
          <w:sz w:val="24"/>
          <w:szCs w:val="24"/>
        </w:rPr>
        <w:t>-</w:t>
      </w:r>
      <w:r w:rsidRPr="00905EC2" w:rsidDel="002E01B8">
        <w:rPr>
          <w:rFonts w:ascii="Times New Roman" w:hAnsi="Times New Roman"/>
          <w:sz w:val="24"/>
          <w:szCs w:val="24"/>
        </w:rPr>
        <w:t xml:space="preserve">mail address of a contact person </w:t>
      </w:r>
      <w:r w:rsidDel="002E01B8">
        <w:rPr>
          <w:rFonts w:ascii="Times New Roman" w:hAnsi="Times New Roman"/>
          <w:sz w:val="24"/>
          <w:szCs w:val="24"/>
        </w:rPr>
        <w:t xml:space="preserve">on the research team </w:t>
      </w:r>
      <w:r w:rsidR="00865938" w:rsidDel="002E01B8">
        <w:rPr>
          <w:rFonts w:ascii="Times New Roman" w:hAnsi="Times New Roman"/>
          <w:sz w:val="24"/>
          <w:szCs w:val="24"/>
        </w:rPr>
        <w:t xml:space="preserve">to request a copy of the survey or </w:t>
      </w:r>
      <w:r w:rsidR="00F445A0">
        <w:rPr>
          <w:rFonts w:ascii="Times New Roman" w:hAnsi="Times New Roman"/>
          <w:sz w:val="24"/>
          <w:szCs w:val="24"/>
        </w:rPr>
        <w:t xml:space="preserve">to </w:t>
      </w:r>
      <w:r w:rsidR="00865938" w:rsidDel="002E01B8">
        <w:rPr>
          <w:rFonts w:ascii="Times New Roman" w:hAnsi="Times New Roman"/>
          <w:sz w:val="24"/>
          <w:szCs w:val="24"/>
        </w:rPr>
        <w:t>ask questions about</w:t>
      </w:r>
      <w:r w:rsidRPr="00905EC2" w:rsidDel="002E01B8">
        <w:rPr>
          <w:rFonts w:ascii="Times New Roman" w:hAnsi="Times New Roman"/>
          <w:sz w:val="24"/>
          <w:szCs w:val="24"/>
        </w:rPr>
        <w:t xml:space="preserve"> survey</w:t>
      </w:r>
      <w:r w:rsidR="00865938" w:rsidDel="002E01B8">
        <w:rPr>
          <w:rFonts w:ascii="Times New Roman" w:hAnsi="Times New Roman"/>
          <w:sz w:val="24"/>
          <w:szCs w:val="24"/>
        </w:rPr>
        <w:t xml:space="preserve"> participation. </w:t>
      </w:r>
    </w:p>
    <w:p w:rsidR="0075351F" w:rsidRPr="00905EC2" w:rsidDel="002E01B8" w:rsidRDefault="0075351F" w:rsidP="0075351F">
      <w:pPr>
        <w:spacing w:after="0" w:line="240" w:lineRule="auto"/>
        <w:rPr>
          <w:rFonts w:ascii="Times New Roman" w:hAnsi="Times New Roman" w:cs="Times New Roman"/>
          <w:sz w:val="24"/>
          <w:szCs w:val="24"/>
        </w:rPr>
      </w:pPr>
    </w:p>
    <w:p w:rsidR="00865938" w:rsidDel="002E01B8" w:rsidRDefault="0075351F" w:rsidP="0075351F">
      <w:pPr>
        <w:spacing w:after="0" w:line="240" w:lineRule="auto"/>
        <w:rPr>
          <w:rFonts w:ascii="Times New Roman" w:hAnsi="Times New Roman" w:cs="Times New Roman"/>
          <w:sz w:val="24"/>
          <w:szCs w:val="24"/>
        </w:rPr>
      </w:pPr>
      <w:r w:rsidRPr="00905EC2" w:rsidDel="002E01B8">
        <w:rPr>
          <w:rFonts w:ascii="Times New Roman" w:hAnsi="Times New Roman" w:cs="Times New Roman"/>
          <w:sz w:val="24"/>
          <w:szCs w:val="24"/>
        </w:rPr>
        <w:t>The athlete</w:t>
      </w:r>
      <w:r w:rsidR="00865938" w:rsidDel="002E01B8">
        <w:rPr>
          <w:rFonts w:ascii="Times New Roman" w:hAnsi="Times New Roman" w:cs="Times New Roman"/>
          <w:sz w:val="24"/>
          <w:szCs w:val="24"/>
        </w:rPr>
        <w:t xml:space="preserve"> and parent</w:t>
      </w:r>
      <w:r w:rsidRPr="00905EC2" w:rsidDel="002E01B8">
        <w:rPr>
          <w:rFonts w:ascii="Times New Roman" w:hAnsi="Times New Roman" w:cs="Times New Roman"/>
          <w:sz w:val="24"/>
          <w:szCs w:val="24"/>
        </w:rPr>
        <w:t xml:space="preserve"> </w:t>
      </w:r>
      <w:r w:rsidDel="002E01B8">
        <w:rPr>
          <w:rFonts w:ascii="Times New Roman" w:hAnsi="Times New Roman" w:cs="Times New Roman"/>
          <w:sz w:val="24"/>
          <w:szCs w:val="24"/>
        </w:rPr>
        <w:t>preseason</w:t>
      </w:r>
      <w:r w:rsidRPr="00905EC2" w:rsidDel="002E01B8">
        <w:rPr>
          <w:rFonts w:ascii="Times New Roman" w:hAnsi="Times New Roman" w:cs="Times New Roman"/>
          <w:sz w:val="24"/>
          <w:szCs w:val="24"/>
        </w:rPr>
        <w:t xml:space="preserve"> survey</w:t>
      </w:r>
      <w:r w:rsidR="00865938" w:rsidDel="002E01B8">
        <w:rPr>
          <w:rFonts w:ascii="Times New Roman" w:hAnsi="Times New Roman" w:cs="Times New Roman"/>
          <w:sz w:val="24"/>
          <w:szCs w:val="24"/>
        </w:rPr>
        <w:t>s</w:t>
      </w:r>
      <w:r w:rsidRPr="00905EC2" w:rsidDel="002E01B8">
        <w:rPr>
          <w:rFonts w:ascii="Times New Roman" w:hAnsi="Times New Roman" w:cs="Times New Roman"/>
          <w:sz w:val="24"/>
          <w:szCs w:val="24"/>
        </w:rPr>
        <w:t xml:space="preserve"> will be administered online, with the option to complete a hard copy of the questionnaire. </w:t>
      </w:r>
      <w:r w:rsidR="00865938" w:rsidRPr="00185619" w:rsidDel="002E01B8">
        <w:rPr>
          <w:rFonts w:ascii="Times New Roman" w:hAnsi="Times New Roman" w:cs="Times New Roman"/>
          <w:sz w:val="24"/>
          <w:szCs w:val="24"/>
        </w:rPr>
        <w:t xml:space="preserve">Information about the </w:t>
      </w:r>
      <w:r w:rsidR="00D52B3D">
        <w:rPr>
          <w:rFonts w:ascii="Times New Roman" w:hAnsi="Times New Roman" w:cs="Times New Roman"/>
          <w:sz w:val="24"/>
          <w:szCs w:val="24"/>
        </w:rPr>
        <w:t>W</w:t>
      </w:r>
      <w:r w:rsidR="00D52B3D" w:rsidRPr="00185619" w:rsidDel="002E01B8">
        <w:rPr>
          <w:rFonts w:ascii="Times New Roman" w:hAnsi="Times New Roman" w:cs="Times New Roman"/>
          <w:sz w:val="24"/>
          <w:szCs w:val="24"/>
        </w:rPr>
        <w:t>eb</w:t>
      </w:r>
      <w:r w:rsidR="00865938" w:rsidRPr="00185619" w:rsidDel="002E01B8">
        <w:rPr>
          <w:rFonts w:ascii="Times New Roman" w:hAnsi="Times New Roman" w:cs="Times New Roman"/>
          <w:sz w:val="24"/>
          <w:szCs w:val="24"/>
        </w:rPr>
        <w:t xml:space="preserve">-based preseason survey and the weekly IVR </w:t>
      </w:r>
      <w:r w:rsidR="00865938" w:rsidDel="002E01B8">
        <w:rPr>
          <w:rFonts w:ascii="Times New Roman" w:hAnsi="Times New Roman" w:cs="Times New Roman"/>
          <w:sz w:val="24"/>
          <w:szCs w:val="24"/>
        </w:rPr>
        <w:t>reports</w:t>
      </w:r>
      <w:r w:rsidR="00865938" w:rsidRPr="00185619" w:rsidDel="002E01B8">
        <w:rPr>
          <w:rFonts w:ascii="Times New Roman" w:hAnsi="Times New Roman" w:cs="Times New Roman"/>
          <w:sz w:val="24"/>
          <w:szCs w:val="24"/>
        </w:rPr>
        <w:t xml:space="preserve"> will be distributed to each parent on selected teams</w:t>
      </w:r>
      <w:r w:rsidR="00865938" w:rsidRPr="00DE7991" w:rsidDel="002E01B8">
        <w:rPr>
          <w:rFonts w:ascii="Times New Roman" w:hAnsi="Times New Roman" w:cs="Times New Roman"/>
          <w:sz w:val="24"/>
          <w:szCs w:val="24"/>
        </w:rPr>
        <w:t xml:space="preserve"> (see survey samples </w:t>
      </w:r>
      <w:r w:rsidR="00865938" w:rsidRPr="00E640A2" w:rsidDel="002E01B8">
        <w:rPr>
          <w:rFonts w:ascii="Times New Roman" w:hAnsi="Times New Roman" w:cs="Times New Roman"/>
          <w:sz w:val="24"/>
          <w:szCs w:val="24"/>
        </w:rPr>
        <w:t>in Attachments E and G).</w:t>
      </w:r>
      <w:r w:rsidR="00865938" w:rsidRPr="00185619" w:rsidDel="002E01B8">
        <w:rPr>
          <w:rFonts w:ascii="Times New Roman" w:hAnsi="Times New Roman" w:cs="Times New Roman"/>
          <w:sz w:val="24"/>
          <w:szCs w:val="24"/>
        </w:rPr>
        <w:t xml:space="preserve"> Each parent will be asked to provide his or her name and contact information to be used for follow-up and weekly IVR reminders</w:t>
      </w:r>
      <w:r w:rsidR="00865938" w:rsidDel="002E01B8">
        <w:rPr>
          <w:rFonts w:ascii="Times New Roman" w:hAnsi="Times New Roman" w:cs="Times New Roman"/>
          <w:sz w:val="24"/>
          <w:szCs w:val="24"/>
        </w:rPr>
        <w:t xml:space="preserve"> by following a link included in </w:t>
      </w:r>
      <w:r w:rsidR="00F445A0">
        <w:rPr>
          <w:rFonts w:ascii="Times New Roman" w:hAnsi="Times New Roman" w:cs="Times New Roman"/>
          <w:sz w:val="24"/>
          <w:szCs w:val="24"/>
        </w:rPr>
        <w:t xml:space="preserve">the </w:t>
      </w:r>
      <w:r w:rsidR="00865938" w:rsidDel="002E01B8">
        <w:rPr>
          <w:rFonts w:ascii="Times New Roman" w:hAnsi="Times New Roman" w:cs="Times New Roman"/>
          <w:sz w:val="24"/>
          <w:szCs w:val="24"/>
        </w:rPr>
        <w:t>survey invitation</w:t>
      </w:r>
      <w:r w:rsidR="00865938" w:rsidRPr="00185619" w:rsidDel="002E01B8">
        <w:rPr>
          <w:rFonts w:ascii="Times New Roman" w:hAnsi="Times New Roman" w:cs="Times New Roman"/>
          <w:sz w:val="24"/>
          <w:szCs w:val="24"/>
        </w:rPr>
        <w:t xml:space="preserve">. </w:t>
      </w:r>
      <w:r w:rsidR="00865938" w:rsidDel="002E01B8">
        <w:rPr>
          <w:rFonts w:ascii="Times New Roman" w:hAnsi="Times New Roman" w:cs="Times New Roman"/>
          <w:sz w:val="24"/>
          <w:szCs w:val="24"/>
        </w:rPr>
        <w:t xml:space="preserve">Parents will also be asked to provide contact information for their athlete and to provide consent if their athlete is under age 18. </w:t>
      </w:r>
      <w:r w:rsidR="00C4582F">
        <w:rPr>
          <w:rFonts w:ascii="Times New Roman" w:hAnsi="Times New Roman" w:cs="Times New Roman"/>
          <w:sz w:val="24"/>
          <w:szCs w:val="24"/>
        </w:rPr>
        <w:t>Using the parent provided information,</w:t>
      </w:r>
      <w:r w:rsidR="005F36DA">
        <w:rPr>
          <w:rFonts w:ascii="Times New Roman" w:hAnsi="Times New Roman" w:cs="Times New Roman"/>
          <w:sz w:val="24"/>
          <w:szCs w:val="24"/>
        </w:rPr>
        <w:t xml:space="preserve"> </w:t>
      </w:r>
      <w:r w:rsidR="00C4582F">
        <w:rPr>
          <w:rFonts w:ascii="Times New Roman" w:hAnsi="Times New Roman" w:cs="Times New Roman"/>
          <w:sz w:val="24"/>
          <w:szCs w:val="24"/>
        </w:rPr>
        <w:t>a</w:t>
      </w:r>
      <w:r w:rsidR="00865938" w:rsidDel="002E01B8">
        <w:rPr>
          <w:rFonts w:ascii="Times New Roman" w:hAnsi="Times New Roman" w:cs="Times New Roman"/>
          <w:sz w:val="24"/>
          <w:szCs w:val="24"/>
        </w:rPr>
        <w:t>thletes will be contacted directly to obtain their consent/assent.</w:t>
      </w:r>
    </w:p>
    <w:p w:rsidR="00865938" w:rsidDel="002E01B8" w:rsidRDefault="00865938" w:rsidP="0075351F">
      <w:pPr>
        <w:spacing w:after="0" w:line="240" w:lineRule="auto"/>
        <w:rPr>
          <w:rFonts w:ascii="Times New Roman" w:hAnsi="Times New Roman" w:cs="Times New Roman"/>
          <w:sz w:val="24"/>
          <w:szCs w:val="24"/>
        </w:rPr>
      </w:pPr>
    </w:p>
    <w:p w:rsidR="0075351F" w:rsidRPr="00905EC2" w:rsidDel="002E01B8" w:rsidRDefault="0075351F" w:rsidP="0075351F">
      <w:pPr>
        <w:spacing w:after="0" w:line="240" w:lineRule="auto"/>
        <w:rPr>
          <w:rFonts w:ascii="Times New Roman" w:hAnsi="Times New Roman" w:cs="Times New Roman"/>
          <w:sz w:val="24"/>
          <w:szCs w:val="24"/>
        </w:rPr>
      </w:pPr>
      <w:r w:rsidRPr="00905EC2" w:rsidDel="002E01B8">
        <w:rPr>
          <w:rFonts w:ascii="Times New Roman" w:hAnsi="Times New Roman" w:cs="Times New Roman"/>
          <w:sz w:val="24"/>
          <w:szCs w:val="24"/>
        </w:rPr>
        <w:t xml:space="preserve">Each athlete </w:t>
      </w:r>
      <w:r w:rsidR="00865938" w:rsidDel="002E01B8">
        <w:rPr>
          <w:rFonts w:ascii="Times New Roman" w:hAnsi="Times New Roman" w:cs="Times New Roman"/>
          <w:sz w:val="24"/>
          <w:szCs w:val="24"/>
        </w:rPr>
        <w:t xml:space="preserve">and parent </w:t>
      </w:r>
      <w:r w:rsidRPr="00905EC2" w:rsidDel="002E01B8">
        <w:rPr>
          <w:rFonts w:ascii="Times New Roman" w:hAnsi="Times New Roman" w:cs="Times New Roman"/>
          <w:sz w:val="24"/>
          <w:szCs w:val="24"/>
        </w:rPr>
        <w:t xml:space="preserve">will </w:t>
      </w:r>
      <w:r w:rsidDel="002E01B8">
        <w:rPr>
          <w:rFonts w:ascii="Times New Roman" w:hAnsi="Times New Roman" w:cs="Times New Roman"/>
          <w:sz w:val="24"/>
          <w:szCs w:val="24"/>
        </w:rPr>
        <w:t xml:space="preserve">have </w:t>
      </w:r>
      <w:r w:rsidRPr="00905EC2" w:rsidDel="002E01B8">
        <w:rPr>
          <w:rFonts w:ascii="Times New Roman" w:hAnsi="Times New Roman" w:cs="Times New Roman"/>
          <w:sz w:val="24"/>
          <w:szCs w:val="24"/>
        </w:rPr>
        <w:t xml:space="preserve">a randomly generated ID number that </w:t>
      </w:r>
      <w:r w:rsidDel="002E01B8">
        <w:rPr>
          <w:rFonts w:ascii="Times New Roman" w:hAnsi="Times New Roman" w:cs="Times New Roman"/>
          <w:sz w:val="24"/>
          <w:szCs w:val="24"/>
        </w:rPr>
        <w:t>he or she</w:t>
      </w:r>
      <w:r w:rsidRPr="00905EC2" w:rsidDel="002E01B8">
        <w:rPr>
          <w:rFonts w:ascii="Times New Roman" w:hAnsi="Times New Roman" w:cs="Times New Roman"/>
          <w:sz w:val="24"/>
          <w:szCs w:val="24"/>
        </w:rPr>
        <w:t xml:space="preserve"> will use to complete the preseason and weekly surveillance </w:t>
      </w:r>
      <w:r w:rsidR="00553648" w:rsidDel="002E01B8">
        <w:rPr>
          <w:rFonts w:ascii="Times New Roman" w:hAnsi="Times New Roman" w:cs="Times New Roman"/>
          <w:sz w:val="24"/>
          <w:szCs w:val="24"/>
        </w:rPr>
        <w:t>reports</w:t>
      </w:r>
      <w:r w:rsidRPr="00905EC2" w:rsidDel="002E01B8">
        <w:rPr>
          <w:rFonts w:ascii="Times New Roman" w:hAnsi="Times New Roman" w:cs="Times New Roman"/>
          <w:sz w:val="24"/>
          <w:szCs w:val="24"/>
        </w:rPr>
        <w:t xml:space="preserve">. </w:t>
      </w:r>
      <w:r w:rsidR="00865938" w:rsidRPr="00185619" w:rsidDel="002E01B8">
        <w:rPr>
          <w:rFonts w:ascii="Times New Roman" w:hAnsi="Times New Roman" w:cs="Times New Roman"/>
          <w:sz w:val="24"/>
          <w:szCs w:val="24"/>
        </w:rPr>
        <w:t>This will allow the study team to link the ID number to an individual but will only be used for follow-ups and reminders. Their survey responses will be kept in a database and will only be identified by their ID code</w:t>
      </w:r>
      <w:r w:rsidR="00865938" w:rsidDel="002E01B8">
        <w:rPr>
          <w:rFonts w:ascii="Times New Roman" w:hAnsi="Times New Roman" w:cs="Times New Roman"/>
          <w:sz w:val="24"/>
          <w:szCs w:val="24"/>
        </w:rPr>
        <w:t xml:space="preserve"> to protect </w:t>
      </w:r>
      <w:r w:rsidR="00D52B3D">
        <w:rPr>
          <w:rFonts w:ascii="Times New Roman" w:hAnsi="Times New Roman" w:cs="Times New Roman"/>
          <w:sz w:val="24"/>
          <w:szCs w:val="24"/>
        </w:rPr>
        <w:t>the</w:t>
      </w:r>
      <w:r w:rsidR="00D52B3D" w:rsidDel="002E01B8">
        <w:rPr>
          <w:rFonts w:ascii="Times New Roman" w:hAnsi="Times New Roman" w:cs="Times New Roman"/>
          <w:sz w:val="24"/>
          <w:szCs w:val="24"/>
        </w:rPr>
        <w:t xml:space="preserve"> </w:t>
      </w:r>
      <w:r w:rsidR="00865938" w:rsidDel="002E01B8">
        <w:rPr>
          <w:rFonts w:ascii="Times New Roman" w:hAnsi="Times New Roman" w:cs="Times New Roman"/>
          <w:sz w:val="24"/>
          <w:szCs w:val="24"/>
        </w:rPr>
        <w:t xml:space="preserve">respondent’s privacy and confidentiality. </w:t>
      </w:r>
      <w:r w:rsidRPr="00905EC2" w:rsidDel="002E01B8">
        <w:rPr>
          <w:rFonts w:ascii="Times New Roman" w:hAnsi="Times New Roman" w:cs="Times New Roman"/>
          <w:sz w:val="24"/>
          <w:szCs w:val="24"/>
        </w:rPr>
        <w:t xml:space="preserve">The file linking </w:t>
      </w:r>
      <w:r w:rsidR="00865938" w:rsidDel="002E01B8">
        <w:rPr>
          <w:rFonts w:ascii="Times New Roman" w:hAnsi="Times New Roman" w:cs="Times New Roman"/>
          <w:sz w:val="24"/>
          <w:szCs w:val="24"/>
        </w:rPr>
        <w:t>the respondent’s</w:t>
      </w:r>
      <w:r w:rsidRPr="00905EC2" w:rsidDel="002E01B8">
        <w:rPr>
          <w:rFonts w:ascii="Times New Roman" w:hAnsi="Times New Roman" w:cs="Times New Roman"/>
          <w:sz w:val="24"/>
          <w:szCs w:val="24"/>
        </w:rPr>
        <w:t xml:space="preserve"> identity to the ID number will only be accessible to the contractors for data collection and </w:t>
      </w:r>
      <w:r w:rsidDel="002E01B8">
        <w:rPr>
          <w:rFonts w:ascii="Times New Roman" w:hAnsi="Times New Roman" w:cs="Times New Roman"/>
          <w:sz w:val="24"/>
          <w:szCs w:val="24"/>
        </w:rPr>
        <w:t xml:space="preserve">follow-up </w:t>
      </w:r>
      <w:r w:rsidRPr="00905EC2" w:rsidDel="002E01B8">
        <w:rPr>
          <w:rFonts w:ascii="Times New Roman" w:hAnsi="Times New Roman" w:cs="Times New Roman"/>
          <w:sz w:val="24"/>
          <w:szCs w:val="24"/>
        </w:rPr>
        <w:t xml:space="preserve">purposes. </w:t>
      </w:r>
    </w:p>
    <w:p w:rsidR="0075351F" w:rsidRPr="00905EC2" w:rsidDel="002E01B8" w:rsidRDefault="0075351F" w:rsidP="0075351F">
      <w:pPr>
        <w:spacing w:after="0" w:line="240" w:lineRule="auto"/>
        <w:rPr>
          <w:rFonts w:ascii="Times New Roman" w:hAnsi="Times New Roman" w:cs="Times New Roman"/>
          <w:sz w:val="24"/>
          <w:szCs w:val="24"/>
        </w:rPr>
      </w:pPr>
    </w:p>
    <w:p w:rsidR="000B46D6" w:rsidRPr="00F448AB" w:rsidRDefault="0075351F" w:rsidP="000B46D6">
      <w:pPr>
        <w:spacing w:line="240" w:lineRule="auto"/>
        <w:rPr>
          <w:rFonts w:ascii="Times New Roman" w:hAnsi="Times New Roman" w:cs="Times New Roman"/>
          <w:sz w:val="24"/>
        </w:rPr>
      </w:pPr>
      <w:r w:rsidRPr="00905EC2" w:rsidDel="002E01B8">
        <w:rPr>
          <w:rFonts w:ascii="Times New Roman" w:hAnsi="Times New Roman" w:cs="Times New Roman"/>
          <w:sz w:val="24"/>
          <w:szCs w:val="24"/>
        </w:rPr>
        <w:t xml:space="preserve">The weekly surveillance </w:t>
      </w:r>
      <w:r w:rsidR="00553648" w:rsidDel="002E01B8">
        <w:rPr>
          <w:rFonts w:ascii="Times New Roman" w:hAnsi="Times New Roman" w:cs="Times New Roman"/>
          <w:sz w:val="24"/>
          <w:szCs w:val="24"/>
        </w:rPr>
        <w:t>reports</w:t>
      </w:r>
      <w:r w:rsidR="00553648" w:rsidRPr="00905EC2" w:rsidDel="002E01B8">
        <w:rPr>
          <w:rFonts w:ascii="Times New Roman" w:hAnsi="Times New Roman" w:cs="Times New Roman"/>
          <w:sz w:val="24"/>
          <w:szCs w:val="24"/>
        </w:rPr>
        <w:t xml:space="preserve"> </w:t>
      </w:r>
      <w:r w:rsidRPr="00905EC2" w:rsidDel="002E01B8">
        <w:rPr>
          <w:rFonts w:ascii="Times New Roman" w:hAnsi="Times New Roman" w:cs="Times New Roman"/>
          <w:sz w:val="24"/>
          <w:szCs w:val="24"/>
        </w:rPr>
        <w:t>w</w:t>
      </w:r>
      <w:r w:rsidDel="002E01B8">
        <w:rPr>
          <w:rFonts w:ascii="Times New Roman" w:hAnsi="Times New Roman" w:cs="Times New Roman"/>
          <w:sz w:val="24"/>
          <w:szCs w:val="24"/>
        </w:rPr>
        <w:t xml:space="preserve">ill be </w:t>
      </w:r>
      <w:r w:rsidR="00553648" w:rsidDel="002E01B8">
        <w:rPr>
          <w:rFonts w:ascii="Times New Roman" w:hAnsi="Times New Roman" w:cs="Times New Roman"/>
          <w:sz w:val="24"/>
          <w:szCs w:val="24"/>
        </w:rPr>
        <w:t>collected using</w:t>
      </w:r>
      <w:r w:rsidDel="002E01B8">
        <w:rPr>
          <w:rFonts w:ascii="Times New Roman" w:hAnsi="Times New Roman" w:cs="Times New Roman"/>
          <w:sz w:val="24"/>
          <w:szCs w:val="24"/>
        </w:rPr>
        <w:t xml:space="preserve"> an IVR </w:t>
      </w:r>
      <w:r w:rsidRPr="00905EC2" w:rsidDel="002E01B8">
        <w:rPr>
          <w:rFonts w:ascii="Times New Roman" w:hAnsi="Times New Roman" w:cs="Times New Roman"/>
          <w:sz w:val="24"/>
          <w:szCs w:val="24"/>
        </w:rPr>
        <w:t>system.</w:t>
      </w:r>
      <w:r w:rsidR="000B46D6">
        <w:rPr>
          <w:rFonts w:ascii="Times New Roman" w:hAnsi="Times New Roman" w:cs="Times New Roman"/>
          <w:sz w:val="24"/>
          <w:szCs w:val="24"/>
        </w:rPr>
        <w:t xml:space="preserve"> </w:t>
      </w:r>
      <w:r w:rsidR="000B46D6" w:rsidRPr="00F448AB">
        <w:rPr>
          <w:rFonts w:ascii="Times New Roman" w:hAnsi="Times New Roman" w:cs="Times New Roman"/>
          <w:sz w:val="24"/>
        </w:rPr>
        <w:t>The IVR system will automatically notify the study team by e-mail of positive responses about injuries that could indicate concussion symptoms. Research assistants will then call the athlete and parent separately within 24 hours to determine the date of the injury</w:t>
      </w:r>
      <w:r w:rsidR="00D52B3D">
        <w:rPr>
          <w:rFonts w:ascii="Times New Roman" w:hAnsi="Times New Roman" w:cs="Times New Roman"/>
          <w:sz w:val="24"/>
        </w:rPr>
        <w:t>;</w:t>
      </w:r>
      <w:r w:rsidR="00D52B3D" w:rsidRPr="00F448AB">
        <w:rPr>
          <w:rFonts w:ascii="Times New Roman" w:hAnsi="Times New Roman" w:cs="Times New Roman"/>
          <w:sz w:val="24"/>
        </w:rPr>
        <w:t xml:space="preserve"> </w:t>
      </w:r>
      <w:r w:rsidR="000B46D6" w:rsidRPr="00F448AB">
        <w:rPr>
          <w:rFonts w:ascii="Times New Roman" w:hAnsi="Times New Roman" w:cs="Times New Roman"/>
          <w:sz w:val="24"/>
        </w:rPr>
        <w:t>whether it was during a practice or a game</w:t>
      </w:r>
      <w:r w:rsidR="00D52B3D">
        <w:rPr>
          <w:rFonts w:ascii="Times New Roman" w:hAnsi="Times New Roman" w:cs="Times New Roman"/>
          <w:sz w:val="24"/>
        </w:rPr>
        <w:t>;</w:t>
      </w:r>
      <w:r w:rsidR="00D52B3D" w:rsidRPr="00F448AB">
        <w:rPr>
          <w:rFonts w:ascii="Times New Roman" w:hAnsi="Times New Roman" w:cs="Times New Roman"/>
          <w:sz w:val="24"/>
        </w:rPr>
        <w:t xml:space="preserve"> </w:t>
      </w:r>
      <w:r w:rsidR="000B46D6" w:rsidRPr="00F448AB">
        <w:rPr>
          <w:rFonts w:ascii="Times New Roman" w:hAnsi="Times New Roman" w:cs="Times New Roman"/>
          <w:sz w:val="24"/>
        </w:rPr>
        <w:t>the severity rating of symptoms using a standardized, validated assessment of concussion based on a 0 to 6 scale (higher scores indicating more severe symptoms) on the day of injury and in the 24 hours before interview</w:t>
      </w:r>
      <w:r w:rsidR="00D52B3D">
        <w:rPr>
          <w:rFonts w:ascii="Times New Roman" w:hAnsi="Times New Roman" w:cs="Times New Roman"/>
          <w:sz w:val="24"/>
        </w:rPr>
        <w:t>;</w:t>
      </w:r>
      <w:r w:rsidR="00D52B3D" w:rsidRPr="00F448AB">
        <w:rPr>
          <w:rFonts w:ascii="Times New Roman" w:hAnsi="Times New Roman" w:cs="Times New Roman"/>
          <w:sz w:val="24"/>
        </w:rPr>
        <w:t xml:space="preserve"> </w:t>
      </w:r>
      <w:r w:rsidR="000B46D6" w:rsidRPr="00F448AB">
        <w:rPr>
          <w:rFonts w:ascii="Times New Roman" w:hAnsi="Times New Roman" w:cs="Times New Roman"/>
          <w:sz w:val="24"/>
        </w:rPr>
        <w:t>whether the athlete continued to play with symptoms</w:t>
      </w:r>
      <w:r w:rsidR="00D52B3D">
        <w:rPr>
          <w:rFonts w:ascii="Times New Roman" w:hAnsi="Times New Roman" w:cs="Times New Roman"/>
          <w:sz w:val="24"/>
        </w:rPr>
        <w:t>;</w:t>
      </w:r>
      <w:r w:rsidR="00D52B3D" w:rsidRPr="00F448AB">
        <w:rPr>
          <w:rFonts w:ascii="Times New Roman" w:hAnsi="Times New Roman" w:cs="Times New Roman"/>
          <w:sz w:val="24"/>
        </w:rPr>
        <w:t xml:space="preserve"> </w:t>
      </w:r>
      <w:r w:rsidR="000B46D6" w:rsidRPr="00F448AB">
        <w:rPr>
          <w:rFonts w:ascii="Times New Roman" w:hAnsi="Times New Roman" w:cs="Times New Roman"/>
          <w:sz w:val="24"/>
        </w:rPr>
        <w:t>and if and to whom the athlete reported symptoms</w:t>
      </w:r>
      <w:r w:rsidR="000B46D6">
        <w:rPr>
          <w:rFonts w:ascii="Times New Roman" w:hAnsi="Times New Roman" w:cs="Times New Roman"/>
          <w:sz w:val="24"/>
        </w:rPr>
        <w:t xml:space="preserve"> </w:t>
      </w:r>
      <w:r w:rsidR="000B46D6" w:rsidRPr="00E640A2" w:rsidDel="002E01B8">
        <w:rPr>
          <w:rFonts w:ascii="Times New Roman" w:hAnsi="Times New Roman" w:cs="Times New Roman"/>
          <w:sz w:val="24"/>
          <w:szCs w:val="24"/>
        </w:rPr>
        <w:t>(</w:t>
      </w:r>
      <w:r w:rsidR="000B46D6">
        <w:rPr>
          <w:rFonts w:ascii="Times New Roman" w:hAnsi="Times New Roman" w:cs="Times New Roman"/>
          <w:sz w:val="24"/>
          <w:szCs w:val="24"/>
        </w:rPr>
        <w:t xml:space="preserve">see interview protocol in </w:t>
      </w:r>
      <w:r w:rsidR="000B46D6" w:rsidRPr="00E640A2" w:rsidDel="002E01B8">
        <w:rPr>
          <w:rFonts w:ascii="Times New Roman" w:hAnsi="Times New Roman" w:cs="Times New Roman"/>
          <w:sz w:val="24"/>
          <w:szCs w:val="24"/>
        </w:rPr>
        <w:t xml:space="preserve">Attachment </w:t>
      </w:r>
      <w:r w:rsidR="000B46D6" w:rsidDel="002E01B8">
        <w:rPr>
          <w:rFonts w:ascii="Times New Roman" w:hAnsi="Times New Roman" w:cs="Times New Roman"/>
          <w:sz w:val="24"/>
          <w:szCs w:val="24"/>
        </w:rPr>
        <w:t>H)</w:t>
      </w:r>
      <w:r w:rsidR="000B46D6" w:rsidRPr="00F448AB">
        <w:rPr>
          <w:rFonts w:ascii="Times New Roman" w:hAnsi="Times New Roman" w:cs="Times New Roman"/>
          <w:sz w:val="24"/>
        </w:rPr>
        <w:t>. We will also ask about medical care for the injury and instructions on return to play. For athletes who report continued concussion symptoms at the time of the initial call, both athletes and parents will continue to be ca</w:t>
      </w:r>
      <w:r w:rsidR="00CC3877">
        <w:rPr>
          <w:rFonts w:ascii="Times New Roman" w:hAnsi="Times New Roman" w:cs="Times New Roman"/>
          <w:sz w:val="24"/>
        </w:rPr>
        <w:t>lled weekly until symptoms abate. E</w:t>
      </w:r>
      <w:r w:rsidR="000B46D6">
        <w:rPr>
          <w:rFonts w:ascii="Times New Roman" w:hAnsi="Times New Roman" w:cs="Times New Roman"/>
          <w:sz w:val="24"/>
        </w:rPr>
        <w:t xml:space="preserve">xperience from the Lystedt Law study indicates that on average, only one follow-up interview was necessary. </w:t>
      </w:r>
    </w:p>
    <w:p w:rsidR="005F36DA" w:rsidRDefault="000B46D6" w:rsidP="000B46D6">
      <w:pPr>
        <w:spacing w:after="0" w:line="240" w:lineRule="auto"/>
        <w:rPr>
          <w:rFonts w:ascii="Times New Roman" w:hAnsi="Times New Roman" w:cs="Times New Roman"/>
          <w:sz w:val="24"/>
        </w:rPr>
      </w:pPr>
      <w:r w:rsidRPr="00F448AB">
        <w:rPr>
          <w:rFonts w:ascii="Times New Roman" w:hAnsi="Times New Roman" w:cs="Times New Roman"/>
          <w:sz w:val="24"/>
        </w:rPr>
        <w:t>All injury interviews and follow-up assessments will be reviewed by one of the physician members of the research team. T</w:t>
      </w:r>
      <w:r w:rsidR="005F36DA">
        <w:rPr>
          <w:rFonts w:ascii="Times New Roman" w:hAnsi="Times New Roman" w:cs="Times New Roman"/>
          <w:sz w:val="24"/>
        </w:rPr>
        <w:t>he research team physician</w:t>
      </w:r>
      <w:r w:rsidRPr="00F448AB">
        <w:rPr>
          <w:rFonts w:ascii="Times New Roman" w:hAnsi="Times New Roman" w:cs="Times New Roman"/>
          <w:sz w:val="24"/>
        </w:rPr>
        <w:t xml:space="preserve"> will review the participant’s responses</w:t>
      </w:r>
      <w:r w:rsidR="00325F60">
        <w:rPr>
          <w:rFonts w:ascii="Times New Roman" w:hAnsi="Times New Roman" w:cs="Times New Roman"/>
          <w:sz w:val="24"/>
        </w:rPr>
        <w:t>,</w:t>
      </w:r>
      <w:r w:rsidRPr="00F448AB">
        <w:rPr>
          <w:rFonts w:ascii="Times New Roman" w:hAnsi="Times New Roman" w:cs="Times New Roman"/>
          <w:sz w:val="24"/>
        </w:rPr>
        <w:t xml:space="preserve"> and </w:t>
      </w:r>
      <w:r w:rsidR="005F36DA">
        <w:rPr>
          <w:rFonts w:ascii="Times New Roman" w:hAnsi="Times New Roman" w:cs="Times New Roman"/>
          <w:sz w:val="24"/>
        </w:rPr>
        <w:t xml:space="preserve">the determination of a potential concussion </w:t>
      </w:r>
      <w:r w:rsidRPr="00F448AB">
        <w:rPr>
          <w:rFonts w:ascii="Times New Roman" w:hAnsi="Times New Roman" w:cs="Times New Roman"/>
          <w:sz w:val="24"/>
        </w:rPr>
        <w:t>will only be assigned if</w:t>
      </w:r>
      <w:r w:rsidR="005F36DA">
        <w:rPr>
          <w:rFonts w:ascii="Times New Roman" w:hAnsi="Times New Roman" w:cs="Times New Roman"/>
          <w:sz w:val="24"/>
        </w:rPr>
        <w:t>:</w:t>
      </w:r>
      <w:r w:rsidRPr="00F448AB">
        <w:rPr>
          <w:rFonts w:ascii="Times New Roman" w:hAnsi="Times New Roman" w:cs="Times New Roman"/>
          <w:sz w:val="24"/>
        </w:rPr>
        <w:t xml:space="preserve"> </w:t>
      </w:r>
    </w:p>
    <w:p w:rsidR="005F36DA" w:rsidRPr="005F36DA" w:rsidRDefault="005F36DA" w:rsidP="005F36DA">
      <w:pPr>
        <w:pStyle w:val="ListParagraph"/>
        <w:spacing w:after="0" w:line="240" w:lineRule="auto"/>
        <w:rPr>
          <w:rFonts w:ascii="Times New Roman" w:hAnsi="Times New Roman" w:cs="Times New Roman"/>
          <w:sz w:val="24"/>
          <w:szCs w:val="24"/>
        </w:rPr>
      </w:pPr>
    </w:p>
    <w:p w:rsidR="005F36DA" w:rsidRPr="005F36DA" w:rsidRDefault="000B46D6" w:rsidP="005F36DA">
      <w:pPr>
        <w:pStyle w:val="ListParagraph"/>
        <w:numPr>
          <w:ilvl w:val="0"/>
          <w:numId w:val="39"/>
        </w:numPr>
        <w:spacing w:after="0" w:line="240" w:lineRule="auto"/>
        <w:rPr>
          <w:rFonts w:ascii="Times New Roman" w:hAnsi="Times New Roman" w:cs="Times New Roman"/>
          <w:sz w:val="24"/>
          <w:szCs w:val="24"/>
        </w:rPr>
      </w:pPr>
      <w:r w:rsidRPr="005F36DA">
        <w:rPr>
          <w:rFonts w:ascii="Times New Roman" w:hAnsi="Times New Roman" w:cs="Times New Roman"/>
          <w:sz w:val="24"/>
        </w:rPr>
        <w:lastRenderedPageBreak/>
        <w:t xml:space="preserve">the athlete experienced more than just headache symptoms, </w:t>
      </w:r>
    </w:p>
    <w:p w:rsidR="005F36DA" w:rsidRPr="005F36DA" w:rsidRDefault="000B46D6" w:rsidP="005F36DA">
      <w:pPr>
        <w:pStyle w:val="ListParagraph"/>
        <w:numPr>
          <w:ilvl w:val="0"/>
          <w:numId w:val="39"/>
        </w:numPr>
        <w:spacing w:after="0" w:line="240" w:lineRule="auto"/>
        <w:rPr>
          <w:rFonts w:ascii="Times New Roman" w:hAnsi="Times New Roman" w:cs="Times New Roman"/>
          <w:sz w:val="24"/>
          <w:szCs w:val="24"/>
        </w:rPr>
      </w:pPr>
      <w:r w:rsidRPr="005F36DA">
        <w:rPr>
          <w:rFonts w:ascii="Times New Roman" w:hAnsi="Times New Roman" w:cs="Times New Roman"/>
          <w:sz w:val="24"/>
        </w:rPr>
        <w:t xml:space="preserve">if symptoms were rated as being more than mild, and </w:t>
      </w:r>
    </w:p>
    <w:p w:rsidR="005F36DA" w:rsidRPr="005F36DA" w:rsidRDefault="000B46D6" w:rsidP="005F36DA">
      <w:pPr>
        <w:pStyle w:val="ListParagraph"/>
        <w:numPr>
          <w:ilvl w:val="0"/>
          <w:numId w:val="39"/>
        </w:numPr>
        <w:spacing w:after="0" w:line="240" w:lineRule="auto"/>
        <w:rPr>
          <w:rFonts w:ascii="Times New Roman" w:hAnsi="Times New Roman" w:cs="Times New Roman"/>
          <w:sz w:val="24"/>
          <w:szCs w:val="24"/>
        </w:rPr>
      </w:pPr>
      <w:r w:rsidRPr="005F36DA">
        <w:rPr>
          <w:rFonts w:ascii="Times New Roman" w:hAnsi="Times New Roman" w:cs="Times New Roman"/>
          <w:sz w:val="24"/>
        </w:rPr>
        <w:t xml:space="preserve">if the symptoms lasted more than 1 day. </w:t>
      </w:r>
    </w:p>
    <w:p w:rsidR="005F36DA" w:rsidRDefault="005F36DA" w:rsidP="005F36DA">
      <w:pPr>
        <w:spacing w:after="0" w:line="240" w:lineRule="auto"/>
        <w:rPr>
          <w:rFonts w:ascii="Times New Roman" w:hAnsi="Times New Roman" w:cs="Times New Roman"/>
          <w:sz w:val="24"/>
        </w:rPr>
      </w:pPr>
    </w:p>
    <w:p w:rsidR="0075351F" w:rsidRPr="005F36DA" w:rsidDel="002E01B8" w:rsidRDefault="005F36DA" w:rsidP="005F36DA">
      <w:pPr>
        <w:spacing w:after="0" w:line="240" w:lineRule="auto"/>
        <w:rPr>
          <w:rFonts w:ascii="Times New Roman" w:hAnsi="Times New Roman" w:cs="Times New Roman"/>
          <w:sz w:val="24"/>
          <w:szCs w:val="24"/>
        </w:rPr>
      </w:pPr>
      <w:r>
        <w:rPr>
          <w:rFonts w:ascii="Times New Roman" w:hAnsi="Times New Roman" w:cs="Times New Roman"/>
          <w:sz w:val="24"/>
        </w:rPr>
        <w:t>If a potential concussion determination i</w:t>
      </w:r>
      <w:r w:rsidR="001C25DC">
        <w:rPr>
          <w:rFonts w:ascii="Times New Roman" w:hAnsi="Times New Roman" w:cs="Times New Roman"/>
          <w:sz w:val="24"/>
        </w:rPr>
        <w:t>s made</w:t>
      </w:r>
      <w:r w:rsidR="000B46D6" w:rsidRPr="005F36DA">
        <w:rPr>
          <w:rFonts w:ascii="Times New Roman" w:hAnsi="Times New Roman" w:cs="Times New Roman"/>
          <w:sz w:val="24"/>
        </w:rPr>
        <w:t xml:space="preserve">, the research team will notify the parent </w:t>
      </w:r>
      <w:r w:rsidR="001C25DC">
        <w:rPr>
          <w:rFonts w:ascii="Times New Roman" w:hAnsi="Times New Roman" w:cs="Times New Roman"/>
          <w:sz w:val="24"/>
        </w:rPr>
        <w:t xml:space="preserve">and athlete </w:t>
      </w:r>
      <w:r w:rsidR="000B46D6" w:rsidRPr="005F36DA">
        <w:rPr>
          <w:rFonts w:ascii="Times New Roman" w:hAnsi="Times New Roman" w:cs="Times New Roman"/>
          <w:sz w:val="24"/>
        </w:rPr>
        <w:t xml:space="preserve">that the </w:t>
      </w:r>
      <w:r w:rsidR="001C25DC">
        <w:rPr>
          <w:rFonts w:ascii="Times New Roman" w:hAnsi="Times New Roman" w:cs="Times New Roman"/>
          <w:sz w:val="24"/>
        </w:rPr>
        <w:t>signs and symptoms reported meet</w:t>
      </w:r>
      <w:r w:rsidR="000B46D6" w:rsidRPr="005F36DA">
        <w:rPr>
          <w:rFonts w:ascii="Times New Roman" w:hAnsi="Times New Roman" w:cs="Times New Roman"/>
          <w:sz w:val="24"/>
        </w:rPr>
        <w:t xml:space="preserve"> the criteria for a </w:t>
      </w:r>
      <w:r w:rsidR="001C25DC">
        <w:rPr>
          <w:rFonts w:ascii="Times New Roman" w:hAnsi="Times New Roman" w:cs="Times New Roman"/>
          <w:sz w:val="24"/>
        </w:rPr>
        <w:t xml:space="preserve">potential </w:t>
      </w:r>
      <w:r w:rsidR="000B46D6" w:rsidRPr="005F36DA">
        <w:rPr>
          <w:rFonts w:ascii="Times New Roman" w:hAnsi="Times New Roman" w:cs="Times New Roman"/>
          <w:sz w:val="24"/>
        </w:rPr>
        <w:t xml:space="preserve">concussion and suggest </w:t>
      </w:r>
      <w:r w:rsidR="001C25DC">
        <w:rPr>
          <w:rFonts w:ascii="Times New Roman" w:hAnsi="Times New Roman" w:cs="Times New Roman"/>
          <w:sz w:val="24"/>
        </w:rPr>
        <w:t>that any medical concerns that arise should be addressed by the child’s physician</w:t>
      </w:r>
      <w:r w:rsidR="000B46D6" w:rsidRPr="005F36DA">
        <w:rPr>
          <w:rFonts w:ascii="Times New Roman" w:hAnsi="Times New Roman" w:cs="Times New Roman"/>
          <w:sz w:val="24"/>
        </w:rPr>
        <w:t xml:space="preserve">. The athlete will </w:t>
      </w:r>
      <w:r w:rsidR="001C25DC">
        <w:rPr>
          <w:rFonts w:ascii="Times New Roman" w:hAnsi="Times New Roman" w:cs="Times New Roman"/>
          <w:sz w:val="24"/>
        </w:rPr>
        <w:t>also be coded in the dataset as having a potential</w:t>
      </w:r>
      <w:r w:rsidR="000B46D6" w:rsidRPr="005F36DA">
        <w:rPr>
          <w:rFonts w:ascii="Times New Roman" w:hAnsi="Times New Roman" w:cs="Times New Roman"/>
          <w:sz w:val="24"/>
        </w:rPr>
        <w:t xml:space="preserve"> concussion.</w:t>
      </w:r>
    </w:p>
    <w:p w:rsidR="007035EC" w:rsidRDefault="007035EC" w:rsidP="007035EC">
      <w:pPr>
        <w:tabs>
          <w:tab w:val="left" w:pos="282"/>
        </w:tabs>
        <w:spacing w:after="0" w:line="240" w:lineRule="auto"/>
        <w:rPr>
          <w:rFonts w:ascii="Times New Roman" w:hAnsi="Times New Roman" w:cs="Times New Roman"/>
          <w:sz w:val="24"/>
          <w:szCs w:val="24"/>
        </w:rPr>
      </w:pPr>
    </w:p>
    <w:p w:rsidR="00202824" w:rsidRPr="00905EC2" w:rsidRDefault="006833F4" w:rsidP="00651DC4">
      <w:pPr>
        <w:pStyle w:val="Heading2"/>
        <w:suppressLineNumbers/>
        <w:autoSpaceDE/>
        <w:autoSpaceDN/>
        <w:adjustRightInd/>
        <w:rPr>
          <w:rFonts w:ascii="Times New Roman" w:hAnsi="Times New Roman" w:cs="Times New Roman"/>
        </w:rPr>
      </w:pPr>
      <w:r w:rsidRPr="00905EC2">
        <w:rPr>
          <w:rFonts w:ascii="Times New Roman" w:hAnsi="Times New Roman" w:cs="Times New Roman"/>
        </w:rPr>
        <w:t xml:space="preserve">B.3. </w:t>
      </w:r>
      <w:r w:rsidRPr="00EA670F">
        <w:rPr>
          <w:rFonts w:ascii="Times New Roman" w:hAnsi="Times New Roman" w:cs="Times New Roman"/>
        </w:rPr>
        <w:t>Methods to Maximize Response Rates</w:t>
      </w:r>
      <w:r w:rsidRPr="00905EC2">
        <w:rPr>
          <w:rFonts w:ascii="Times New Roman" w:hAnsi="Times New Roman" w:cs="Times New Roman"/>
        </w:rPr>
        <w:t xml:space="preserve"> and Deal with N</w:t>
      </w:r>
      <w:r w:rsidR="00CE0E9C">
        <w:rPr>
          <w:rFonts w:ascii="Times New Roman" w:hAnsi="Times New Roman" w:cs="Times New Roman"/>
        </w:rPr>
        <w:t xml:space="preserve">o </w:t>
      </w:r>
      <w:r w:rsidR="00FE16D6">
        <w:rPr>
          <w:rFonts w:ascii="Times New Roman" w:hAnsi="Times New Roman" w:cs="Times New Roman"/>
        </w:rPr>
        <w:t>R</w:t>
      </w:r>
      <w:r w:rsidRPr="00905EC2">
        <w:rPr>
          <w:rFonts w:ascii="Times New Roman" w:hAnsi="Times New Roman" w:cs="Times New Roman"/>
        </w:rPr>
        <w:t>esponse</w:t>
      </w:r>
      <w:bookmarkStart w:id="5" w:name="_Toc152469769"/>
      <w:bookmarkStart w:id="6" w:name="_Toc152656353"/>
      <w:bookmarkEnd w:id="3"/>
      <w:bookmarkEnd w:id="4"/>
    </w:p>
    <w:p w:rsidR="00651DC4" w:rsidRPr="00905EC2" w:rsidRDefault="00651DC4" w:rsidP="00595E26">
      <w:pPr>
        <w:suppressLineNumbers/>
        <w:spacing w:after="0" w:line="240" w:lineRule="auto"/>
        <w:rPr>
          <w:rFonts w:ascii="Times New Roman" w:hAnsi="Times New Roman" w:cs="Times New Roman"/>
          <w:bCs/>
          <w:sz w:val="24"/>
          <w:szCs w:val="24"/>
        </w:rPr>
      </w:pPr>
    </w:p>
    <w:p w:rsidR="002E01B8" w:rsidRDefault="000D1F51" w:rsidP="002E01B8">
      <w:pPr>
        <w:spacing w:after="0" w:line="240" w:lineRule="auto"/>
        <w:rPr>
          <w:rFonts w:ascii="Times New Roman" w:hAnsi="Times New Roman" w:cs="Times New Roman"/>
          <w:sz w:val="24"/>
          <w:szCs w:val="24"/>
        </w:rPr>
      </w:pPr>
      <w:r w:rsidRPr="00905EC2">
        <w:rPr>
          <w:rFonts w:ascii="Times New Roman" w:eastAsia="Times New Roman" w:hAnsi="Times New Roman" w:cs="Times New Roman"/>
          <w:bCs/>
          <w:color w:val="000000"/>
          <w:sz w:val="24"/>
          <w:szCs w:val="24"/>
        </w:rPr>
        <w:t xml:space="preserve">The approach to ensuring the highest possible retention of the </w:t>
      </w:r>
      <w:r w:rsidR="00DB7E60" w:rsidRPr="00905EC2">
        <w:rPr>
          <w:rFonts w:ascii="Times New Roman" w:eastAsia="Times New Roman" w:hAnsi="Times New Roman" w:cs="Times New Roman"/>
          <w:bCs/>
          <w:color w:val="000000"/>
          <w:sz w:val="24"/>
          <w:szCs w:val="24"/>
        </w:rPr>
        <w:t>athlete</w:t>
      </w:r>
      <w:r w:rsidRPr="00905EC2">
        <w:rPr>
          <w:rFonts w:ascii="Times New Roman" w:eastAsia="Times New Roman" w:hAnsi="Times New Roman" w:cs="Times New Roman"/>
          <w:bCs/>
          <w:color w:val="000000"/>
          <w:sz w:val="24"/>
          <w:szCs w:val="24"/>
        </w:rPr>
        <w:t xml:space="preserve"> sample begins with a survey instrument designed </w:t>
      </w:r>
      <w:r w:rsidR="00DB7E60" w:rsidRPr="00905EC2">
        <w:rPr>
          <w:rFonts w:ascii="Times New Roman" w:eastAsia="Times New Roman" w:hAnsi="Times New Roman" w:cs="Times New Roman"/>
          <w:bCs/>
          <w:color w:val="000000"/>
          <w:sz w:val="24"/>
          <w:szCs w:val="24"/>
        </w:rPr>
        <w:t>with age-appropriate language and questions</w:t>
      </w:r>
      <w:r w:rsidRPr="00905EC2">
        <w:rPr>
          <w:rFonts w:ascii="Times New Roman" w:eastAsia="Times New Roman" w:hAnsi="Times New Roman" w:cs="Times New Roman"/>
          <w:bCs/>
          <w:color w:val="000000"/>
          <w:sz w:val="24"/>
          <w:szCs w:val="24"/>
        </w:rPr>
        <w:t xml:space="preserve"> and tested in prior wo</w:t>
      </w:r>
      <w:r w:rsidR="00606A4D" w:rsidRPr="00905EC2">
        <w:rPr>
          <w:rFonts w:ascii="Times New Roman" w:eastAsia="Times New Roman" w:hAnsi="Times New Roman" w:cs="Times New Roman"/>
          <w:bCs/>
          <w:color w:val="000000"/>
          <w:sz w:val="24"/>
          <w:szCs w:val="24"/>
        </w:rPr>
        <w:t xml:space="preserve">rk with the target population. The survey instruments </w:t>
      </w:r>
      <w:r w:rsidR="00313942">
        <w:rPr>
          <w:rFonts w:ascii="Times New Roman" w:eastAsia="Times New Roman" w:hAnsi="Times New Roman" w:cs="Times New Roman"/>
          <w:bCs/>
          <w:color w:val="000000"/>
          <w:sz w:val="24"/>
          <w:szCs w:val="24"/>
        </w:rPr>
        <w:t>used</w:t>
      </w:r>
      <w:r w:rsidR="00606A4D" w:rsidRPr="00905EC2">
        <w:rPr>
          <w:rFonts w:ascii="Times New Roman" w:eastAsia="Times New Roman" w:hAnsi="Times New Roman" w:cs="Times New Roman"/>
          <w:bCs/>
          <w:color w:val="000000"/>
          <w:sz w:val="24"/>
          <w:szCs w:val="24"/>
        </w:rPr>
        <w:t xml:space="preserve"> in the current study are substantially similar to</w:t>
      </w:r>
      <w:r w:rsidR="00651DC4" w:rsidRPr="00905EC2">
        <w:rPr>
          <w:rFonts w:ascii="Times New Roman" w:eastAsia="Times New Roman" w:hAnsi="Times New Roman" w:cs="Times New Roman"/>
          <w:bCs/>
          <w:color w:val="000000"/>
          <w:sz w:val="24"/>
          <w:szCs w:val="24"/>
        </w:rPr>
        <w:t xml:space="preserve"> </w:t>
      </w:r>
      <w:r w:rsidR="00313942">
        <w:rPr>
          <w:rFonts w:ascii="Times New Roman" w:eastAsia="Times New Roman" w:hAnsi="Times New Roman" w:cs="Times New Roman"/>
          <w:bCs/>
          <w:color w:val="000000"/>
          <w:sz w:val="24"/>
          <w:szCs w:val="24"/>
        </w:rPr>
        <w:t>those</w:t>
      </w:r>
      <w:r w:rsidR="00651DC4" w:rsidRPr="00905EC2">
        <w:rPr>
          <w:rFonts w:ascii="Times New Roman" w:eastAsia="Times New Roman" w:hAnsi="Times New Roman" w:cs="Times New Roman"/>
          <w:bCs/>
          <w:color w:val="000000"/>
          <w:sz w:val="24"/>
          <w:szCs w:val="24"/>
        </w:rPr>
        <w:t xml:space="preserve"> used in </w:t>
      </w:r>
      <w:r w:rsidR="00812ECB">
        <w:rPr>
          <w:rFonts w:ascii="Times New Roman" w:eastAsia="Times New Roman" w:hAnsi="Times New Roman" w:cs="Times New Roman"/>
          <w:bCs/>
          <w:color w:val="000000"/>
          <w:sz w:val="24"/>
          <w:szCs w:val="24"/>
        </w:rPr>
        <w:t xml:space="preserve">the </w:t>
      </w:r>
      <w:r w:rsidR="000F2DFE">
        <w:rPr>
          <w:rFonts w:ascii="Times New Roman" w:eastAsia="Times New Roman" w:hAnsi="Times New Roman" w:cs="Times New Roman"/>
          <w:bCs/>
          <w:color w:val="000000"/>
          <w:sz w:val="24"/>
          <w:szCs w:val="24"/>
        </w:rPr>
        <w:t>Lystedt Law</w:t>
      </w:r>
      <w:r w:rsidR="006C2952">
        <w:rPr>
          <w:rFonts w:ascii="Times New Roman" w:eastAsia="Times New Roman" w:hAnsi="Times New Roman" w:cs="Times New Roman"/>
          <w:bCs/>
          <w:color w:val="000000"/>
          <w:sz w:val="24"/>
          <w:szCs w:val="24"/>
        </w:rPr>
        <w:t xml:space="preserve"> </w:t>
      </w:r>
      <w:r w:rsidR="00812ECB">
        <w:rPr>
          <w:rFonts w:ascii="Times New Roman" w:eastAsia="Times New Roman" w:hAnsi="Times New Roman" w:cs="Times New Roman"/>
          <w:bCs/>
          <w:color w:val="000000"/>
          <w:sz w:val="24"/>
          <w:szCs w:val="24"/>
        </w:rPr>
        <w:t xml:space="preserve">study </w:t>
      </w:r>
      <w:r w:rsidR="006C2952">
        <w:rPr>
          <w:rFonts w:ascii="Times New Roman" w:eastAsia="Times New Roman" w:hAnsi="Times New Roman" w:cs="Times New Roman"/>
          <w:bCs/>
          <w:color w:val="000000"/>
          <w:sz w:val="24"/>
          <w:szCs w:val="24"/>
        </w:rPr>
        <w:t>to successfully collect data from a similar target population</w:t>
      </w:r>
      <w:r w:rsidR="006A333A">
        <w:rPr>
          <w:rFonts w:ascii="Times New Roman" w:eastAsia="Times New Roman" w:hAnsi="Times New Roman" w:cs="Times New Roman"/>
          <w:bCs/>
          <w:color w:val="000000"/>
          <w:sz w:val="24"/>
          <w:szCs w:val="24"/>
        </w:rPr>
        <w:t xml:space="preserve"> (see </w:t>
      </w:r>
      <w:r w:rsidR="004224F9">
        <w:rPr>
          <w:rFonts w:ascii="Times New Roman" w:eastAsia="Times New Roman" w:hAnsi="Times New Roman" w:cs="Times New Roman"/>
          <w:bCs/>
          <w:color w:val="000000"/>
          <w:sz w:val="24"/>
          <w:szCs w:val="24"/>
        </w:rPr>
        <w:t xml:space="preserve">survey </w:t>
      </w:r>
      <w:r w:rsidR="006A333A">
        <w:rPr>
          <w:rFonts w:ascii="Times New Roman" w:eastAsia="Times New Roman" w:hAnsi="Times New Roman" w:cs="Times New Roman"/>
          <w:bCs/>
          <w:color w:val="000000"/>
          <w:sz w:val="24"/>
          <w:szCs w:val="24"/>
        </w:rPr>
        <w:t xml:space="preserve">samples in </w:t>
      </w:r>
      <w:r w:rsidR="00536C55">
        <w:rPr>
          <w:rFonts w:ascii="Times New Roman" w:eastAsia="Times New Roman" w:hAnsi="Times New Roman" w:cs="Times New Roman"/>
          <w:bCs/>
          <w:color w:val="000000"/>
          <w:sz w:val="24"/>
          <w:szCs w:val="24"/>
        </w:rPr>
        <w:t xml:space="preserve">Attachments </w:t>
      </w:r>
      <w:r w:rsidR="00185619" w:rsidRPr="00E640A2">
        <w:rPr>
          <w:rFonts w:ascii="Times New Roman" w:eastAsia="Times New Roman" w:hAnsi="Times New Roman" w:cs="Times New Roman"/>
          <w:bCs/>
          <w:color w:val="000000"/>
          <w:sz w:val="24"/>
          <w:szCs w:val="24"/>
        </w:rPr>
        <w:t xml:space="preserve">C </w:t>
      </w:r>
      <w:r w:rsidR="00E640A2" w:rsidRPr="00E640A2">
        <w:rPr>
          <w:rFonts w:ascii="Times New Roman" w:eastAsia="Times New Roman" w:hAnsi="Times New Roman" w:cs="Times New Roman"/>
          <w:bCs/>
          <w:color w:val="000000"/>
          <w:sz w:val="24"/>
          <w:szCs w:val="24"/>
        </w:rPr>
        <w:t xml:space="preserve">through </w:t>
      </w:r>
      <w:r w:rsidR="00E640A2">
        <w:rPr>
          <w:rFonts w:ascii="Times New Roman" w:eastAsia="Times New Roman" w:hAnsi="Times New Roman" w:cs="Times New Roman"/>
          <w:bCs/>
          <w:color w:val="000000"/>
          <w:sz w:val="24"/>
          <w:szCs w:val="24"/>
        </w:rPr>
        <w:t>H</w:t>
      </w:r>
      <w:r w:rsidR="006A333A">
        <w:rPr>
          <w:rFonts w:ascii="Times New Roman" w:eastAsia="Times New Roman" w:hAnsi="Times New Roman" w:cs="Times New Roman"/>
          <w:bCs/>
          <w:color w:val="000000"/>
          <w:sz w:val="24"/>
          <w:szCs w:val="24"/>
        </w:rPr>
        <w:t>)</w:t>
      </w:r>
      <w:r w:rsidR="006C2952">
        <w:rPr>
          <w:rFonts w:ascii="Times New Roman" w:eastAsia="Times New Roman" w:hAnsi="Times New Roman" w:cs="Times New Roman"/>
          <w:bCs/>
          <w:color w:val="000000"/>
          <w:sz w:val="24"/>
          <w:szCs w:val="24"/>
        </w:rPr>
        <w:t>.</w:t>
      </w:r>
      <w:r w:rsidR="006A333A">
        <w:rPr>
          <w:rFonts w:ascii="Times New Roman" w:eastAsia="Times New Roman" w:hAnsi="Times New Roman" w:cs="Times New Roman"/>
          <w:bCs/>
          <w:color w:val="000000"/>
          <w:sz w:val="24"/>
          <w:szCs w:val="24"/>
        </w:rPr>
        <w:t xml:space="preserve"> </w:t>
      </w:r>
      <w:r w:rsidR="00880977">
        <w:rPr>
          <w:rFonts w:ascii="Times New Roman" w:eastAsia="Times New Roman" w:hAnsi="Times New Roman" w:cs="Times New Roman"/>
          <w:bCs/>
          <w:color w:val="000000"/>
          <w:sz w:val="24"/>
          <w:szCs w:val="24"/>
        </w:rPr>
        <w:t>The response rates from that study are described in section B.1 along with our expected response rates for the current study.</w:t>
      </w:r>
      <w:r w:rsidR="004846FC" w:rsidRPr="004846FC">
        <w:rPr>
          <w:rFonts w:ascii="Times New Roman" w:hAnsi="Times New Roman" w:cs="Times New Roman"/>
          <w:sz w:val="24"/>
          <w:szCs w:val="24"/>
        </w:rPr>
        <w:t xml:space="preserve"> </w:t>
      </w:r>
    </w:p>
    <w:p w:rsidR="002E01B8" w:rsidRDefault="002E01B8" w:rsidP="002E01B8">
      <w:pPr>
        <w:spacing w:after="0" w:line="240" w:lineRule="auto"/>
        <w:rPr>
          <w:rFonts w:ascii="Times New Roman" w:hAnsi="Times New Roman" w:cs="Times New Roman"/>
          <w:sz w:val="24"/>
          <w:szCs w:val="24"/>
        </w:rPr>
      </w:pPr>
    </w:p>
    <w:p w:rsidR="002E01B8" w:rsidRPr="00905EC2" w:rsidRDefault="002E01B8" w:rsidP="002E01B8">
      <w:pPr>
        <w:spacing w:after="0" w:line="240" w:lineRule="auto"/>
        <w:rPr>
          <w:rFonts w:ascii="Times New Roman" w:hAnsi="Times New Roman" w:cs="Times New Roman"/>
          <w:sz w:val="24"/>
          <w:szCs w:val="24"/>
        </w:rPr>
      </w:pPr>
      <w:r w:rsidRPr="00905EC2">
        <w:rPr>
          <w:rFonts w:ascii="Times New Roman" w:hAnsi="Times New Roman" w:cs="Times New Roman"/>
          <w:sz w:val="24"/>
          <w:szCs w:val="24"/>
        </w:rPr>
        <w:t xml:space="preserve">To assess the possible attrition bias from participating athletes who drop out of the study, we will conduct nonresponse analyses. </w:t>
      </w:r>
      <w:r>
        <w:rPr>
          <w:rFonts w:ascii="Times New Roman" w:hAnsi="Times New Roman" w:cs="Times New Roman"/>
          <w:sz w:val="24"/>
          <w:szCs w:val="24"/>
        </w:rPr>
        <w:t>Analysis will include an examination of differences in demographic characteristics, location, and stratum between respondents and nonrespondents. We will make other</w:t>
      </w:r>
      <w:r w:rsidRPr="00905EC2">
        <w:rPr>
          <w:rFonts w:ascii="Times New Roman" w:hAnsi="Times New Roman" w:cs="Times New Roman"/>
          <w:sz w:val="24"/>
          <w:szCs w:val="24"/>
        </w:rPr>
        <w:t xml:space="preserve"> effort</w:t>
      </w:r>
      <w:r>
        <w:rPr>
          <w:rFonts w:ascii="Times New Roman" w:hAnsi="Times New Roman" w:cs="Times New Roman"/>
          <w:sz w:val="24"/>
          <w:szCs w:val="24"/>
        </w:rPr>
        <w:t>s</w:t>
      </w:r>
      <w:r w:rsidRPr="00905EC2">
        <w:rPr>
          <w:rFonts w:ascii="Times New Roman" w:hAnsi="Times New Roman" w:cs="Times New Roman"/>
          <w:sz w:val="24"/>
          <w:szCs w:val="24"/>
        </w:rPr>
        <w:t xml:space="preserve"> to retain athletes in the sample who are </w:t>
      </w:r>
      <w:r>
        <w:rPr>
          <w:rFonts w:ascii="Times New Roman" w:hAnsi="Times New Roman" w:cs="Times New Roman"/>
          <w:sz w:val="24"/>
          <w:szCs w:val="24"/>
        </w:rPr>
        <w:t>not responding</w:t>
      </w:r>
      <w:r w:rsidRPr="00905EC2">
        <w:rPr>
          <w:rFonts w:ascii="Times New Roman" w:hAnsi="Times New Roman" w:cs="Times New Roman"/>
          <w:sz w:val="24"/>
          <w:szCs w:val="24"/>
        </w:rPr>
        <w:t xml:space="preserve"> (</w:t>
      </w:r>
      <w:r w:rsidRPr="009B162B">
        <w:rPr>
          <w:rFonts w:ascii="Times New Roman" w:hAnsi="Times New Roman" w:cs="Times New Roman"/>
          <w:sz w:val="24"/>
          <w:szCs w:val="24"/>
        </w:rPr>
        <w:t>including reminder phone calls, e</w:t>
      </w:r>
      <w:r w:rsidR="009913A7">
        <w:rPr>
          <w:rFonts w:ascii="Times New Roman" w:hAnsi="Times New Roman" w:cs="Times New Roman"/>
          <w:sz w:val="24"/>
          <w:szCs w:val="24"/>
        </w:rPr>
        <w:t>-</w:t>
      </w:r>
      <w:r w:rsidRPr="009B162B">
        <w:rPr>
          <w:rFonts w:ascii="Times New Roman" w:hAnsi="Times New Roman" w:cs="Times New Roman"/>
          <w:sz w:val="24"/>
          <w:szCs w:val="24"/>
        </w:rPr>
        <w:t>mails, and text messages</w:t>
      </w:r>
      <w:r w:rsidRPr="00905EC2">
        <w:rPr>
          <w:rFonts w:ascii="Times New Roman" w:hAnsi="Times New Roman" w:cs="Times New Roman"/>
          <w:sz w:val="24"/>
          <w:szCs w:val="24"/>
        </w:rPr>
        <w:t>)</w:t>
      </w:r>
      <w:r>
        <w:rPr>
          <w:rFonts w:ascii="Times New Roman" w:hAnsi="Times New Roman" w:cs="Times New Roman"/>
          <w:sz w:val="24"/>
          <w:szCs w:val="24"/>
        </w:rPr>
        <w:t xml:space="preserve">. The characteristics and </w:t>
      </w:r>
      <w:r w:rsidRPr="00905EC2">
        <w:rPr>
          <w:rFonts w:ascii="Times New Roman" w:hAnsi="Times New Roman" w:cs="Times New Roman"/>
          <w:sz w:val="24"/>
          <w:szCs w:val="24"/>
        </w:rPr>
        <w:t xml:space="preserve">survey responses </w:t>
      </w:r>
      <w:r>
        <w:rPr>
          <w:rFonts w:ascii="Times New Roman" w:hAnsi="Times New Roman" w:cs="Times New Roman"/>
          <w:sz w:val="24"/>
          <w:szCs w:val="24"/>
        </w:rPr>
        <w:t xml:space="preserve">of nonrespondents </w:t>
      </w:r>
      <w:r w:rsidRPr="00905EC2">
        <w:rPr>
          <w:rFonts w:ascii="Times New Roman" w:hAnsi="Times New Roman" w:cs="Times New Roman"/>
          <w:sz w:val="24"/>
          <w:szCs w:val="24"/>
        </w:rPr>
        <w:t xml:space="preserve">will be compared </w:t>
      </w:r>
      <w:r>
        <w:rPr>
          <w:rFonts w:ascii="Times New Roman" w:hAnsi="Times New Roman" w:cs="Times New Roman"/>
          <w:sz w:val="24"/>
          <w:szCs w:val="24"/>
        </w:rPr>
        <w:t>with</w:t>
      </w:r>
      <w:r w:rsidRPr="00905EC2">
        <w:rPr>
          <w:rFonts w:ascii="Times New Roman" w:hAnsi="Times New Roman" w:cs="Times New Roman"/>
          <w:sz w:val="24"/>
          <w:szCs w:val="24"/>
        </w:rPr>
        <w:t xml:space="preserve"> at</w:t>
      </w:r>
      <w:r>
        <w:rPr>
          <w:rFonts w:ascii="Times New Roman" w:hAnsi="Times New Roman" w:cs="Times New Roman"/>
          <w:sz w:val="24"/>
          <w:szCs w:val="24"/>
        </w:rPr>
        <w:t>hletes who have provided weekly reports</w:t>
      </w:r>
      <w:r w:rsidRPr="00905EC2">
        <w:rPr>
          <w:rFonts w:ascii="Times New Roman" w:hAnsi="Times New Roman" w:cs="Times New Roman"/>
          <w:sz w:val="24"/>
          <w:szCs w:val="24"/>
        </w:rPr>
        <w:t xml:space="preserve">. </w:t>
      </w:r>
      <w:r>
        <w:rPr>
          <w:rFonts w:ascii="Times New Roman" w:hAnsi="Times New Roman" w:cs="Times New Roman"/>
          <w:sz w:val="24"/>
          <w:szCs w:val="24"/>
        </w:rPr>
        <w:t>Outcome analyses will be adjusted to account for any identified biases in our final sample.</w:t>
      </w:r>
    </w:p>
    <w:p w:rsidR="001513F9" w:rsidRPr="00905EC2" w:rsidRDefault="001513F9" w:rsidP="00595E26">
      <w:pPr>
        <w:suppressLineNumbers/>
        <w:spacing w:after="0" w:line="240" w:lineRule="auto"/>
        <w:rPr>
          <w:rFonts w:ascii="Times New Roman" w:hAnsi="Times New Roman" w:cs="Times New Roman"/>
          <w:sz w:val="24"/>
          <w:szCs w:val="24"/>
        </w:rPr>
      </w:pPr>
    </w:p>
    <w:p w:rsidR="00C3786A" w:rsidRDefault="00C3786A" w:rsidP="00595E26">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 xml:space="preserve">The study will make use of several methods to increase response rates throughout the study period. First, </w:t>
      </w:r>
      <w:r w:rsidR="00C0160F">
        <w:rPr>
          <w:rFonts w:ascii="Times New Roman" w:hAnsi="Times New Roman" w:cs="Times New Roman"/>
          <w:sz w:val="24"/>
          <w:szCs w:val="24"/>
        </w:rPr>
        <w:t xml:space="preserve">eligible </w:t>
      </w:r>
      <w:r>
        <w:rPr>
          <w:rFonts w:ascii="Times New Roman" w:hAnsi="Times New Roman" w:cs="Times New Roman"/>
          <w:sz w:val="24"/>
          <w:szCs w:val="24"/>
        </w:rPr>
        <w:t>participants will be sent an advance notification alerting them to the study, describing US</w:t>
      </w:r>
      <w:r w:rsidR="009913A7">
        <w:rPr>
          <w:rFonts w:ascii="Times New Roman" w:hAnsi="Times New Roman" w:cs="Times New Roman"/>
          <w:sz w:val="24"/>
          <w:szCs w:val="24"/>
        </w:rPr>
        <w:t xml:space="preserve">YSA’s </w:t>
      </w:r>
      <w:r>
        <w:rPr>
          <w:rFonts w:ascii="Times New Roman" w:hAnsi="Times New Roman" w:cs="Times New Roman"/>
          <w:sz w:val="24"/>
          <w:szCs w:val="24"/>
        </w:rPr>
        <w:t>support for the study, and encouraging participation. Research suggests that advance notification can be effective in increasing response ra</w:t>
      </w:r>
      <w:r w:rsidR="00A74D14">
        <w:rPr>
          <w:rFonts w:ascii="Times New Roman" w:hAnsi="Times New Roman" w:cs="Times New Roman"/>
          <w:sz w:val="24"/>
          <w:szCs w:val="24"/>
        </w:rPr>
        <w:t>tes [</w:t>
      </w:r>
      <w:r w:rsidR="008B2858">
        <w:rPr>
          <w:rFonts w:ascii="Times New Roman" w:hAnsi="Times New Roman" w:cs="Times New Roman"/>
          <w:sz w:val="24"/>
          <w:szCs w:val="24"/>
        </w:rPr>
        <w:t>2</w:t>
      </w:r>
      <w:r w:rsidR="00A74D14">
        <w:rPr>
          <w:rFonts w:ascii="Times New Roman" w:hAnsi="Times New Roman" w:cs="Times New Roman"/>
          <w:sz w:val="24"/>
          <w:szCs w:val="24"/>
        </w:rPr>
        <w:t>].</w:t>
      </w:r>
    </w:p>
    <w:p w:rsidR="00C3786A" w:rsidRDefault="00C3786A" w:rsidP="00595E26">
      <w:pPr>
        <w:suppressLineNumbers/>
        <w:spacing w:after="0" w:line="240" w:lineRule="auto"/>
        <w:rPr>
          <w:rFonts w:ascii="Times New Roman" w:hAnsi="Times New Roman" w:cs="Times New Roman"/>
          <w:sz w:val="24"/>
          <w:szCs w:val="24"/>
        </w:rPr>
      </w:pPr>
    </w:p>
    <w:p w:rsidR="004F5258" w:rsidRPr="00905EC2" w:rsidRDefault="00C4582F" w:rsidP="004F5258">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Enrolled p</w:t>
      </w:r>
      <w:r w:rsidR="004F5258">
        <w:rPr>
          <w:rFonts w:ascii="Times New Roman" w:hAnsi="Times New Roman" w:cs="Times New Roman"/>
          <w:sz w:val="24"/>
          <w:szCs w:val="24"/>
        </w:rPr>
        <w:t>articipants</w:t>
      </w:r>
      <w:r w:rsidR="004F5258" w:rsidRPr="00905EC2">
        <w:rPr>
          <w:rFonts w:ascii="Times New Roman" w:hAnsi="Times New Roman" w:cs="Times New Roman"/>
          <w:sz w:val="24"/>
          <w:szCs w:val="24"/>
        </w:rPr>
        <w:t xml:space="preserve"> who do not complete the preseason survey by the deadline will receive </w:t>
      </w:r>
      <w:r w:rsidR="004F5258">
        <w:rPr>
          <w:rFonts w:ascii="Times New Roman" w:hAnsi="Times New Roman" w:cs="Times New Roman"/>
          <w:sz w:val="24"/>
          <w:szCs w:val="24"/>
        </w:rPr>
        <w:t>a follow-up e</w:t>
      </w:r>
      <w:r w:rsidR="009913A7">
        <w:rPr>
          <w:rFonts w:ascii="Times New Roman" w:hAnsi="Times New Roman" w:cs="Times New Roman"/>
          <w:sz w:val="24"/>
          <w:szCs w:val="24"/>
        </w:rPr>
        <w:t>-</w:t>
      </w:r>
      <w:r w:rsidR="004F5258">
        <w:rPr>
          <w:rFonts w:ascii="Times New Roman" w:hAnsi="Times New Roman" w:cs="Times New Roman"/>
          <w:sz w:val="24"/>
          <w:szCs w:val="24"/>
        </w:rPr>
        <w:t>mail reminder</w:t>
      </w:r>
      <w:r w:rsidR="004F5258" w:rsidRPr="00905EC2">
        <w:rPr>
          <w:rFonts w:ascii="Times New Roman" w:hAnsi="Times New Roman" w:cs="Times New Roman"/>
          <w:sz w:val="24"/>
          <w:szCs w:val="24"/>
        </w:rPr>
        <w:t>.</w:t>
      </w:r>
      <w:r w:rsidR="004F5258">
        <w:rPr>
          <w:rFonts w:ascii="Times New Roman" w:hAnsi="Times New Roman" w:cs="Times New Roman"/>
          <w:sz w:val="24"/>
          <w:szCs w:val="24"/>
        </w:rPr>
        <w:t xml:space="preserve"> If they still have not responded following the e</w:t>
      </w:r>
      <w:r w:rsidR="009913A7">
        <w:rPr>
          <w:rFonts w:ascii="Times New Roman" w:hAnsi="Times New Roman" w:cs="Times New Roman"/>
          <w:sz w:val="24"/>
          <w:szCs w:val="24"/>
        </w:rPr>
        <w:t>-</w:t>
      </w:r>
      <w:r w:rsidR="004F5258">
        <w:rPr>
          <w:rFonts w:ascii="Times New Roman" w:hAnsi="Times New Roman" w:cs="Times New Roman"/>
          <w:sz w:val="24"/>
          <w:szCs w:val="24"/>
        </w:rPr>
        <w:t>mail, a follow-up phone call will be made.</w:t>
      </w:r>
      <w:r w:rsidR="004F5258" w:rsidRPr="00905EC2">
        <w:rPr>
          <w:rFonts w:ascii="Times New Roman" w:hAnsi="Times New Roman" w:cs="Times New Roman"/>
          <w:sz w:val="24"/>
          <w:szCs w:val="24"/>
        </w:rPr>
        <w:t xml:space="preserve"> </w:t>
      </w:r>
      <w:r w:rsidR="0022501B">
        <w:rPr>
          <w:rFonts w:ascii="Times New Roman" w:hAnsi="Times New Roman" w:cs="Times New Roman"/>
          <w:sz w:val="24"/>
          <w:szCs w:val="24"/>
        </w:rPr>
        <w:t>Research suggests that an automated phone call with a prerecorded message can be effective at boosting response rates [</w:t>
      </w:r>
      <w:r w:rsidR="008B2858">
        <w:rPr>
          <w:rFonts w:ascii="Times New Roman" w:hAnsi="Times New Roman" w:cs="Times New Roman"/>
          <w:sz w:val="24"/>
          <w:szCs w:val="24"/>
        </w:rPr>
        <w:t>3</w:t>
      </w:r>
      <w:r w:rsidR="0022501B">
        <w:rPr>
          <w:rFonts w:ascii="Times New Roman" w:hAnsi="Times New Roman" w:cs="Times New Roman"/>
          <w:sz w:val="24"/>
          <w:szCs w:val="24"/>
        </w:rPr>
        <w:t xml:space="preserve">]. </w:t>
      </w:r>
      <w:r w:rsidR="00DD572E">
        <w:rPr>
          <w:rFonts w:ascii="Times New Roman" w:hAnsi="Times New Roman" w:cs="Times New Roman"/>
          <w:sz w:val="24"/>
          <w:szCs w:val="24"/>
        </w:rPr>
        <w:t>If participants have not responded after the e</w:t>
      </w:r>
      <w:r w:rsidR="009913A7">
        <w:rPr>
          <w:rFonts w:ascii="Times New Roman" w:hAnsi="Times New Roman" w:cs="Times New Roman"/>
          <w:sz w:val="24"/>
          <w:szCs w:val="24"/>
        </w:rPr>
        <w:t>-</w:t>
      </w:r>
      <w:r w:rsidR="00DD572E">
        <w:rPr>
          <w:rFonts w:ascii="Times New Roman" w:hAnsi="Times New Roman" w:cs="Times New Roman"/>
          <w:sz w:val="24"/>
          <w:szCs w:val="24"/>
        </w:rPr>
        <w:t xml:space="preserve">mail and automated phone message, respondents will be contacted by phone by a member of the research team. </w:t>
      </w:r>
      <w:r>
        <w:rPr>
          <w:rFonts w:ascii="Times New Roman" w:hAnsi="Times New Roman" w:cs="Times New Roman"/>
          <w:sz w:val="24"/>
          <w:szCs w:val="24"/>
        </w:rPr>
        <w:t>General r</w:t>
      </w:r>
      <w:r w:rsidR="004F5258" w:rsidRPr="00905EC2">
        <w:rPr>
          <w:rFonts w:ascii="Times New Roman" w:hAnsi="Times New Roman" w:cs="Times New Roman"/>
          <w:sz w:val="24"/>
          <w:szCs w:val="24"/>
        </w:rPr>
        <w:t>eminders to complete the survey</w:t>
      </w:r>
      <w:r>
        <w:rPr>
          <w:rFonts w:ascii="Times New Roman" w:hAnsi="Times New Roman" w:cs="Times New Roman"/>
          <w:sz w:val="24"/>
          <w:szCs w:val="24"/>
        </w:rPr>
        <w:t>, without information on study participants,</w:t>
      </w:r>
      <w:r w:rsidR="004F5258" w:rsidRPr="00905EC2">
        <w:rPr>
          <w:rFonts w:ascii="Times New Roman" w:hAnsi="Times New Roman" w:cs="Times New Roman"/>
          <w:sz w:val="24"/>
          <w:szCs w:val="24"/>
        </w:rPr>
        <w:t xml:space="preserve"> may also be posted to </w:t>
      </w:r>
      <w:r w:rsidR="004F5258">
        <w:rPr>
          <w:rFonts w:ascii="Times New Roman" w:hAnsi="Times New Roman" w:cs="Times New Roman"/>
          <w:sz w:val="24"/>
          <w:szCs w:val="24"/>
        </w:rPr>
        <w:t xml:space="preserve">the </w:t>
      </w:r>
      <w:r w:rsidR="009913A7">
        <w:rPr>
          <w:rFonts w:ascii="Times New Roman" w:hAnsi="Times New Roman" w:cs="Times New Roman"/>
          <w:sz w:val="24"/>
          <w:szCs w:val="24"/>
        </w:rPr>
        <w:t>USYSA</w:t>
      </w:r>
      <w:r w:rsidR="004F5258">
        <w:rPr>
          <w:rFonts w:ascii="Times New Roman" w:hAnsi="Times New Roman" w:cs="Times New Roman"/>
          <w:sz w:val="24"/>
          <w:szCs w:val="24"/>
        </w:rPr>
        <w:t xml:space="preserve"> </w:t>
      </w:r>
      <w:r w:rsidR="009913A7">
        <w:rPr>
          <w:rFonts w:ascii="Times New Roman" w:hAnsi="Times New Roman" w:cs="Times New Roman"/>
          <w:sz w:val="24"/>
          <w:szCs w:val="24"/>
        </w:rPr>
        <w:t xml:space="preserve">Web site </w:t>
      </w:r>
      <w:r w:rsidR="004F5258">
        <w:rPr>
          <w:rFonts w:ascii="Times New Roman" w:hAnsi="Times New Roman" w:cs="Times New Roman"/>
          <w:sz w:val="24"/>
          <w:szCs w:val="24"/>
        </w:rPr>
        <w:t xml:space="preserve">and Facebook pages, individual team </w:t>
      </w:r>
      <w:r w:rsidR="009913A7">
        <w:rPr>
          <w:rFonts w:ascii="Times New Roman" w:hAnsi="Times New Roman" w:cs="Times New Roman"/>
          <w:sz w:val="24"/>
          <w:szCs w:val="24"/>
        </w:rPr>
        <w:t xml:space="preserve">Web sites </w:t>
      </w:r>
      <w:r w:rsidR="004F5258">
        <w:rPr>
          <w:rFonts w:ascii="Times New Roman" w:hAnsi="Times New Roman" w:cs="Times New Roman"/>
          <w:sz w:val="24"/>
          <w:szCs w:val="24"/>
        </w:rPr>
        <w:t xml:space="preserve">and </w:t>
      </w:r>
      <w:r w:rsidR="004F5258" w:rsidRPr="00905EC2">
        <w:rPr>
          <w:rFonts w:ascii="Times New Roman" w:hAnsi="Times New Roman" w:cs="Times New Roman"/>
          <w:sz w:val="24"/>
          <w:szCs w:val="24"/>
        </w:rPr>
        <w:t>Face</w:t>
      </w:r>
      <w:r w:rsidR="004F5258">
        <w:rPr>
          <w:rFonts w:ascii="Times New Roman" w:hAnsi="Times New Roman" w:cs="Times New Roman"/>
          <w:sz w:val="24"/>
          <w:szCs w:val="24"/>
        </w:rPr>
        <w:t>book pages, Twitter accounts, and</w:t>
      </w:r>
      <w:r w:rsidR="004F5258" w:rsidRPr="00905EC2">
        <w:rPr>
          <w:rFonts w:ascii="Times New Roman" w:hAnsi="Times New Roman" w:cs="Times New Roman"/>
          <w:sz w:val="24"/>
          <w:szCs w:val="24"/>
        </w:rPr>
        <w:t xml:space="preserve"> any other available outlets. </w:t>
      </w:r>
    </w:p>
    <w:p w:rsidR="004F5258" w:rsidRPr="00905EC2" w:rsidRDefault="004F5258" w:rsidP="004F5258">
      <w:pPr>
        <w:suppressLineNumbers/>
        <w:spacing w:after="0" w:line="240" w:lineRule="auto"/>
        <w:rPr>
          <w:rFonts w:ascii="Times New Roman" w:hAnsi="Times New Roman" w:cs="Times New Roman"/>
          <w:sz w:val="24"/>
          <w:szCs w:val="24"/>
        </w:rPr>
      </w:pPr>
    </w:p>
    <w:p w:rsidR="00C3786A" w:rsidRDefault="004F5258" w:rsidP="00595E26">
      <w:pPr>
        <w:suppressLineNumbers/>
        <w:spacing w:after="0" w:line="240" w:lineRule="auto"/>
        <w:rPr>
          <w:rFonts w:ascii="Times New Roman" w:hAnsi="Times New Roman" w:cs="Times New Roman"/>
          <w:sz w:val="24"/>
          <w:szCs w:val="24"/>
        </w:rPr>
      </w:pPr>
      <w:r w:rsidRPr="004F5258">
        <w:rPr>
          <w:rFonts w:ascii="Times New Roman" w:hAnsi="Times New Roman" w:cs="Times New Roman"/>
          <w:sz w:val="24"/>
          <w:szCs w:val="24"/>
        </w:rPr>
        <w:t>When athletes are assented or consented into the study and parents have consented</w:t>
      </w:r>
      <w:r w:rsidR="00C0160F">
        <w:rPr>
          <w:rFonts w:ascii="Times New Roman" w:hAnsi="Times New Roman" w:cs="Times New Roman"/>
          <w:sz w:val="24"/>
          <w:szCs w:val="24"/>
        </w:rPr>
        <w:t xml:space="preserve"> creating a athlete-parent dyad</w:t>
      </w:r>
      <w:r w:rsidRPr="004F5258">
        <w:rPr>
          <w:rFonts w:ascii="Times New Roman" w:hAnsi="Times New Roman" w:cs="Times New Roman"/>
          <w:sz w:val="24"/>
          <w:szCs w:val="24"/>
        </w:rPr>
        <w:t>, we will offer them the choice of an automated phone call, e</w:t>
      </w:r>
      <w:r w:rsidR="009913A7">
        <w:rPr>
          <w:rFonts w:ascii="Times New Roman" w:hAnsi="Times New Roman" w:cs="Times New Roman"/>
          <w:sz w:val="24"/>
          <w:szCs w:val="24"/>
        </w:rPr>
        <w:t>-</w:t>
      </w:r>
      <w:r w:rsidRPr="004F5258">
        <w:rPr>
          <w:rFonts w:ascii="Times New Roman" w:hAnsi="Times New Roman" w:cs="Times New Roman"/>
          <w:sz w:val="24"/>
          <w:szCs w:val="24"/>
        </w:rPr>
        <w:t>mail, or text message for weekly reminders. They will then receive an automated prompt on Sunday evenings using their method of choice. The prompt will direct them to call into the IVR system using</w:t>
      </w:r>
      <w:r w:rsidRPr="00905EC2">
        <w:rPr>
          <w:rFonts w:ascii="Times New Roman" w:hAnsi="Times New Roman" w:cs="Times New Roman"/>
          <w:sz w:val="24"/>
          <w:szCs w:val="24"/>
        </w:rPr>
        <w:t xml:space="preserve"> a toll-free number, where they will answer a brief survey. Athletes and parents who do not complete a weekly </w:t>
      </w:r>
      <w:r>
        <w:rPr>
          <w:rFonts w:ascii="Times New Roman" w:hAnsi="Times New Roman" w:cs="Times New Roman"/>
          <w:sz w:val="24"/>
          <w:szCs w:val="24"/>
        </w:rPr>
        <w:t>report will be sent an e</w:t>
      </w:r>
      <w:r w:rsidR="009913A7">
        <w:rPr>
          <w:rFonts w:ascii="Times New Roman" w:hAnsi="Times New Roman" w:cs="Times New Roman"/>
          <w:sz w:val="24"/>
          <w:szCs w:val="24"/>
        </w:rPr>
        <w:t>-</w:t>
      </w:r>
      <w:r>
        <w:rPr>
          <w:rFonts w:ascii="Times New Roman" w:hAnsi="Times New Roman" w:cs="Times New Roman"/>
          <w:sz w:val="24"/>
          <w:szCs w:val="24"/>
        </w:rPr>
        <w:t xml:space="preserve">mail reminder notification. They will then be </w:t>
      </w:r>
      <w:r w:rsidR="00EA670F">
        <w:rPr>
          <w:rFonts w:ascii="Times New Roman" w:hAnsi="Times New Roman" w:cs="Times New Roman"/>
          <w:sz w:val="24"/>
          <w:szCs w:val="24"/>
        </w:rPr>
        <w:lastRenderedPageBreak/>
        <w:t>followed up with</w:t>
      </w:r>
      <w:r>
        <w:rPr>
          <w:rFonts w:ascii="Times New Roman" w:hAnsi="Times New Roman" w:cs="Times New Roman"/>
          <w:sz w:val="24"/>
          <w:szCs w:val="24"/>
        </w:rPr>
        <w:t xml:space="preserve"> by phone, if necessary. Because the study team has chosen not to provide incentives for study participation, resources can be directed at intensive follow-up throughout the study period. The pilot study conducted</w:t>
      </w:r>
      <w:r w:rsidR="004833DE">
        <w:rPr>
          <w:rFonts w:ascii="Times New Roman" w:hAnsi="Times New Roman" w:cs="Times New Roman"/>
          <w:sz w:val="24"/>
          <w:szCs w:val="24"/>
        </w:rPr>
        <w:t xml:space="preserve"> in Washington State obtained 15</w:t>
      </w:r>
      <w:r>
        <w:rPr>
          <w:rFonts w:ascii="Times New Roman" w:hAnsi="Times New Roman" w:cs="Times New Roman"/>
          <w:sz w:val="24"/>
          <w:szCs w:val="24"/>
        </w:rPr>
        <w:t>-to</w:t>
      </w:r>
      <w:r w:rsidR="00812ECB">
        <w:rPr>
          <w:rFonts w:ascii="Times New Roman" w:hAnsi="Times New Roman" w:cs="Times New Roman"/>
          <w:sz w:val="24"/>
          <w:szCs w:val="24"/>
        </w:rPr>
        <w:t>-</w:t>
      </w:r>
      <w:r>
        <w:rPr>
          <w:rFonts w:ascii="Times New Roman" w:hAnsi="Times New Roman" w:cs="Times New Roman"/>
          <w:sz w:val="24"/>
          <w:szCs w:val="24"/>
        </w:rPr>
        <w:t>20</w:t>
      </w:r>
      <w:r w:rsidR="00812ECB">
        <w:rPr>
          <w:rFonts w:ascii="Times New Roman" w:hAnsi="Times New Roman" w:cs="Times New Roman"/>
          <w:sz w:val="24"/>
          <w:szCs w:val="24"/>
        </w:rPr>
        <w:t xml:space="preserve"> </w:t>
      </w:r>
      <w:r>
        <w:rPr>
          <w:rFonts w:ascii="Times New Roman" w:hAnsi="Times New Roman" w:cs="Times New Roman"/>
          <w:sz w:val="24"/>
          <w:szCs w:val="24"/>
        </w:rPr>
        <w:t xml:space="preserve">percentage point increases in response rates to the weekly surveillance reports with follow-up. We believe that the resources available for follow-up in the current study can produce similar, if not higher, results. </w:t>
      </w:r>
    </w:p>
    <w:p w:rsidR="00C3786A" w:rsidRDefault="00C3786A" w:rsidP="00595E26">
      <w:pPr>
        <w:suppressLineNumbers/>
        <w:spacing w:after="0" w:line="240" w:lineRule="auto"/>
        <w:rPr>
          <w:rFonts w:ascii="Times New Roman" w:hAnsi="Times New Roman" w:cs="Times New Roman"/>
          <w:sz w:val="24"/>
          <w:szCs w:val="24"/>
        </w:rPr>
      </w:pPr>
    </w:p>
    <w:p w:rsidR="00606A4D" w:rsidRDefault="00C3786A" w:rsidP="00595E26">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The study will also make use of passive recruiting and reminders</w:t>
      </w:r>
      <w:r w:rsidR="004F5258">
        <w:rPr>
          <w:rFonts w:ascii="Times New Roman" w:hAnsi="Times New Roman" w:cs="Times New Roman"/>
          <w:sz w:val="24"/>
          <w:szCs w:val="24"/>
        </w:rPr>
        <w:t xml:space="preserve"> in an effort to increase response rates</w:t>
      </w:r>
      <w:r>
        <w:rPr>
          <w:rFonts w:ascii="Times New Roman" w:hAnsi="Times New Roman" w:cs="Times New Roman"/>
          <w:sz w:val="24"/>
          <w:szCs w:val="24"/>
        </w:rPr>
        <w:t>. The study team expects to post survey announcements</w:t>
      </w:r>
      <w:r w:rsidR="00AA3A08">
        <w:rPr>
          <w:rFonts w:ascii="Times New Roman" w:hAnsi="Times New Roman" w:cs="Times New Roman"/>
          <w:sz w:val="24"/>
          <w:szCs w:val="24"/>
        </w:rPr>
        <w:t xml:space="preserve"> </w:t>
      </w:r>
      <w:r w:rsidR="001C25DC">
        <w:rPr>
          <w:rFonts w:ascii="Times New Roman" w:hAnsi="Times New Roman" w:cs="Times New Roman"/>
          <w:sz w:val="24"/>
          <w:szCs w:val="24"/>
        </w:rPr>
        <w:t>flyers</w:t>
      </w:r>
      <w:r>
        <w:rPr>
          <w:rFonts w:ascii="Times New Roman" w:hAnsi="Times New Roman" w:cs="Times New Roman"/>
          <w:sz w:val="24"/>
          <w:szCs w:val="24"/>
        </w:rPr>
        <w:t xml:space="preserve"> </w:t>
      </w:r>
      <w:r w:rsidR="004F5258">
        <w:rPr>
          <w:rFonts w:ascii="Times New Roman" w:hAnsi="Times New Roman" w:cs="Times New Roman"/>
          <w:sz w:val="24"/>
          <w:szCs w:val="24"/>
        </w:rPr>
        <w:t xml:space="preserve">and notices on the </w:t>
      </w:r>
      <w:r w:rsidR="00FF4089">
        <w:rPr>
          <w:rFonts w:ascii="Times New Roman" w:hAnsi="Times New Roman" w:cs="Times New Roman"/>
          <w:sz w:val="24"/>
          <w:szCs w:val="24"/>
        </w:rPr>
        <w:t>USYSA</w:t>
      </w:r>
      <w:r w:rsidR="004F5258">
        <w:rPr>
          <w:rFonts w:ascii="Times New Roman" w:hAnsi="Times New Roman" w:cs="Times New Roman"/>
          <w:sz w:val="24"/>
          <w:szCs w:val="24"/>
        </w:rPr>
        <w:t xml:space="preserve"> </w:t>
      </w:r>
      <w:r w:rsidR="00FF4089">
        <w:rPr>
          <w:rFonts w:ascii="Times New Roman" w:hAnsi="Times New Roman" w:cs="Times New Roman"/>
          <w:sz w:val="24"/>
          <w:szCs w:val="24"/>
        </w:rPr>
        <w:t>Web site</w:t>
      </w:r>
      <w:r w:rsidR="004F5258">
        <w:rPr>
          <w:rFonts w:ascii="Times New Roman" w:hAnsi="Times New Roman" w:cs="Times New Roman"/>
          <w:sz w:val="24"/>
          <w:szCs w:val="24"/>
        </w:rPr>
        <w:t xml:space="preserve">, the website of </w:t>
      </w:r>
      <w:r w:rsidR="00FF4089">
        <w:rPr>
          <w:rFonts w:ascii="Times New Roman" w:hAnsi="Times New Roman" w:cs="Times New Roman"/>
          <w:sz w:val="24"/>
          <w:szCs w:val="24"/>
        </w:rPr>
        <w:t>S</w:t>
      </w:r>
      <w:r w:rsidR="004F5258">
        <w:rPr>
          <w:rFonts w:ascii="Times New Roman" w:hAnsi="Times New Roman" w:cs="Times New Roman"/>
          <w:sz w:val="24"/>
          <w:szCs w:val="24"/>
        </w:rPr>
        <w:t xml:space="preserve">tate soccer associations, </w:t>
      </w:r>
      <w:r w:rsidR="00953E9A">
        <w:rPr>
          <w:rFonts w:ascii="Times New Roman" w:hAnsi="Times New Roman" w:cs="Times New Roman"/>
          <w:sz w:val="24"/>
          <w:szCs w:val="24"/>
        </w:rPr>
        <w:t xml:space="preserve">and </w:t>
      </w:r>
      <w:r w:rsidR="004F5258">
        <w:rPr>
          <w:rFonts w:ascii="Times New Roman" w:hAnsi="Times New Roman" w:cs="Times New Roman"/>
          <w:sz w:val="24"/>
          <w:szCs w:val="24"/>
        </w:rPr>
        <w:t xml:space="preserve">individual soccer club or team </w:t>
      </w:r>
      <w:r w:rsidR="00FF4089">
        <w:rPr>
          <w:rFonts w:ascii="Times New Roman" w:hAnsi="Times New Roman" w:cs="Times New Roman"/>
          <w:sz w:val="24"/>
          <w:szCs w:val="24"/>
        </w:rPr>
        <w:t>Web sites</w:t>
      </w:r>
      <w:r w:rsidR="004F5258">
        <w:rPr>
          <w:rFonts w:ascii="Times New Roman" w:hAnsi="Times New Roman" w:cs="Times New Roman"/>
          <w:sz w:val="24"/>
          <w:szCs w:val="24"/>
        </w:rPr>
        <w:t xml:space="preserve"> as well as the official Facebook pages of these groups. In addition, we anticipate using the above resources to post reminders to complete the online survey as well as weekly reminders to call the toll-free IVR number and complete the weekly surveillance report. </w:t>
      </w:r>
      <w:r w:rsidR="006833F4" w:rsidRPr="00905EC2">
        <w:rPr>
          <w:rFonts w:ascii="Times New Roman" w:hAnsi="Times New Roman" w:cs="Times New Roman"/>
          <w:sz w:val="24"/>
          <w:szCs w:val="24"/>
        </w:rPr>
        <w:t xml:space="preserve">The exact procedures </w:t>
      </w:r>
      <w:r w:rsidR="00546916">
        <w:rPr>
          <w:rFonts w:ascii="Times New Roman" w:hAnsi="Times New Roman" w:cs="Times New Roman"/>
          <w:sz w:val="24"/>
          <w:szCs w:val="24"/>
        </w:rPr>
        <w:t>we will use</w:t>
      </w:r>
      <w:r w:rsidR="006833F4" w:rsidRPr="00905EC2">
        <w:rPr>
          <w:rFonts w:ascii="Times New Roman" w:hAnsi="Times New Roman" w:cs="Times New Roman"/>
          <w:sz w:val="24"/>
          <w:szCs w:val="24"/>
        </w:rPr>
        <w:t xml:space="preserve"> to achieve the desired high response rates will be dete</w:t>
      </w:r>
      <w:r w:rsidR="001D6E31">
        <w:rPr>
          <w:rFonts w:ascii="Times New Roman" w:hAnsi="Times New Roman" w:cs="Times New Roman"/>
          <w:sz w:val="24"/>
          <w:szCs w:val="24"/>
        </w:rPr>
        <w:t>rmined in collaboration with</w:t>
      </w:r>
      <w:r w:rsidR="006833F4" w:rsidRPr="00905EC2">
        <w:rPr>
          <w:rFonts w:ascii="Times New Roman" w:hAnsi="Times New Roman" w:cs="Times New Roman"/>
          <w:sz w:val="24"/>
          <w:szCs w:val="24"/>
        </w:rPr>
        <w:t xml:space="preserve"> </w:t>
      </w:r>
      <w:r w:rsidR="00FF4089">
        <w:rPr>
          <w:rFonts w:ascii="Times New Roman" w:hAnsi="Times New Roman" w:cs="Times New Roman"/>
          <w:sz w:val="24"/>
          <w:szCs w:val="24"/>
        </w:rPr>
        <w:t>USYSA</w:t>
      </w:r>
      <w:r w:rsidR="00953E9A">
        <w:rPr>
          <w:rFonts w:ascii="Times New Roman" w:hAnsi="Times New Roman" w:cs="Times New Roman"/>
          <w:sz w:val="24"/>
          <w:szCs w:val="24"/>
        </w:rPr>
        <w:t xml:space="preserve"> </w:t>
      </w:r>
      <w:r w:rsidR="00662AAB">
        <w:rPr>
          <w:rFonts w:ascii="Times New Roman" w:hAnsi="Times New Roman" w:cs="Times New Roman"/>
          <w:sz w:val="24"/>
          <w:szCs w:val="24"/>
        </w:rPr>
        <w:t xml:space="preserve">leadership as well as the </w:t>
      </w:r>
      <w:r w:rsidR="00606A4D" w:rsidRPr="00905EC2">
        <w:rPr>
          <w:rFonts w:ascii="Times New Roman" w:hAnsi="Times New Roman" w:cs="Times New Roman"/>
          <w:sz w:val="24"/>
          <w:szCs w:val="24"/>
        </w:rPr>
        <w:t>coaches</w:t>
      </w:r>
      <w:r w:rsidR="00662AAB">
        <w:rPr>
          <w:rFonts w:ascii="Times New Roman" w:hAnsi="Times New Roman" w:cs="Times New Roman"/>
          <w:sz w:val="24"/>
          <w:szCs w:val="24"/>
        </w:rPr>
        <w:t>, club presidents,</w:t>
      </w:r>
      <w:r w:rsidR="00606A4D" w:rsidRPr="00905EC2">
        <w:rPr>
          <w:rFonts w:ascii="Times New Roman" w:hAnsi="Times New Roman" w:cs="Times New Roman"/>
          <w:sz w:val="24"/>
          <w:szCs w:val="24"/>
        </w:rPr>
        <w:t xml:space="preserve"> and team parent</w:t>
      </w:r>
      <w:r w:rsidR="00662AAB">
        <w:rPr>
          <w:rFonts w:ascii="Times New Roman" w:hAnsi="Times New Roman" w:cs="Times New Roman"/>
          <w:sz w:val="24"/>
          <w:szCs w:val="24"/>
        </w:rPr>
        <w:t xml:space="preserve"> liaisons of the selected team</w:t>
      </w:r>
      <w:r w:rsidR="00606A4D" w:rsidRPr="00905EC2">
        <w:rPr>
          <w:rFonts w:ascii="Times New Roman" w:hAnsi="Times New Roman" w:cs="Times New Roman"/>
          <w:sz w:val="24"/>
          <w:szCs w:val="24"/>
        </w:rPr>
        <w:t xml:space="preserve">. Each team likely has an established </w:t>
      </w:r>
      <w:r w:rsidR="00313942">
        <w:rPr>
          <w:rFonts w:ascii="Times New Roman" w:hAnsi="Times New Roman" w:cs="Times New Roman"/>
          <w:sz w:val="24"/>
          <w:szCs w:val="24"/>
        </w:rPr>
        <w:t xml:space="preserve">way of communicating </w:t>
      </w:r>
      <w:r w:rsidR="00606A4D" w:rsidRPr="00905EC2">
        <w:rPr>
          <w:rFonts w:ascii="Times New Roman" w:hAnsi="Times New Roman" w:cs="Times New Roman"/>
          <w:sz w:val="24"/>
          <w:szCs w:val="24"/>
        </w:rPr>
        <w:t xml:space="preserve">important information </w:t>
      </w:r>
      <w:r w:rsidR="00FF4089">
        <w:rPr>
          <w:rFonts w:ascii="Times New Roman" w:hAnsi="Times New Roman" w:cs="Times New Roman"/>
          <w:sz w:val="24"/>
          <w:szCs w:val="24"/>
        </w:rPr>
        <w:t>such as</w:t>
      </w:r>
      <w:r w:rsidR="00FF4089" w:rsidRPr="00905EC2">
        <w:rPr>
          <w:rFonts w:ascii="Times New Roman" w:hAnsi="Times New Roman" w:cs="Times New Roman"/>
          <w:sz w:val="24"/>
          <w:szCs w:val="24"/>
        </w:rPr>
        <w:t xml:space="preserve"> </w:t>
      </w:r>
      <w:r w:rsidR="00606A4D" w:rsidRPr="00905EC2">
        <w:rPr>
          <w:rFonts w:ascii="Times New Roman" w:hAnsi="Times New Roman" w:cs="Times New Roman"/>
          <w:sz w:val="24"/>
          <w:szCs w:val="24"/>
        </w:rPr>
        <w:t>practice times or game cancellations. For instance, some teams may rely on e</w:t>
      </w:r>
      <w:r w:rsidR="00FF4089">
        <w:rPr>
          <w:rFonts w:ascii="Times New Roman" w:hAnsi="Times New Roman" w:cs="Times New Roman"/>
          <w:sz w:val="24"/>
          <w:szCs w:val="24"/>
        </w:rPr>
        <w:t>-</w:t>
      </w:r>
      <w:r w:rsidR="00606A4D" w:rsidRPr="00905EC2">
        <w:rPr>
          <w:rFonts w:ascii="Times New Roman" w:hAnsi="Times New Roman" w:cs="Times New Roman"/>
          <w:sz w:val="24"/>
          <w:szCs w:val="24"/>
        </w:rPr>
        <w:t xml:space="preserve">mail, </w:t>
      </w:r>
      <w:r w:rsidR="00FF4089">
        <w:rPr>
          <w:rFonts w:ascii="Times New Roman" w:hAnsi="Times New Roman" w:cs="Times New Roman"/>
          <w:sz w:val="24"/>
          <w:szCs w:val="24"/>
        </w:rPr>
        <w:t>whereas</w:t>
      </w:r>
      <w:r w:rsidR="00FF4089" w:rsidRPr="00905EC2">
        <w:rPr>
          <w:rFonts w:ascii="Times New Roman" w:hAnsi="Times New Roman" w:cs="Times New Roman"/>
          <w:sz w:val="24"/>
          <w:szCs w:val="24"/>
        </w:rPr>
        <w:t xml:space="preserve"> </w:t>
      </w:r>
      <w:r w:rsidR="00606A4D" w:rsidRPr="00905EC2">
        <w:rPr>
          <w:rFonts w:ascii="Times New Roman" w:hAnsi="Times New Roman" w:cs="Times New Roman"/>
          <w:sz w:val="24"/>
          <w:szCs w:val="24"/>
        </w:rPr>
        <w:t xml:space="preserve">others </w:t>
      </w:r>
      <w:r w:rsidR="00313942">
        <w:rPr>
          <w:rFonts w:ascii="Times New Roman" w:hAnsi="Times New Roman" w:cs="Times New Roman"/>
          <w:sz w:val="24"/>
          <w:szCs w:val="24"/>
        </w:rPr>
        <w:t>may use</w:t>
      </w:r>
      <w:r w:rsidR="00313942" w:rsidRPr="00905EC2">
        <w:rPr>
          <w:rFonts w:ascii="Times New Roman" w:hAnsi="Times New Roman" w:cs="Times New Roman"/>
          <w:sz w:val="24"/>
          <w:szCs w:val="24"/>
        </w:rPr>
        <w:t xml:space="preserve"> </w:t>
      </w:r>
      <w:r w:rsidR="00606A4D" w:rsidRPr="00905EC2">
        <w:rPr>
          <w:rFonts w:ascii="Times New Roman" w:hAnsi="Times New Roman" w:cs="Times New Roman"/>
          <w:sz w:val="24"/>
          <w:szCs w:val="24"/>
        </w:rPr>
        <w:t xml:space="preserve">a team </w:t>
      </w:r>
      <w:r w:rsidR="00FF4089">
        <w:rPr>
          <w:rFonts w:ascii="Times New Roman" w:hAnsi="Times New Roman" w:cs="Times New Roman"/>
          <w:sz w:val="24"/>
          <w:szCs w:val="24"/>
        </w:rPr>
        <w:t>W</w:t>
      </w:r>
      <w:r w:rsidR="00FF4089" w:rsidRPr="00905EC2">
        <w:rPr>
          <w:rFonts w:ascii="Times New Roman" w:hAnsi="Times New Roman" w:cs="Times New Roman"/>
          <w:sz w:val="24"/>
          <w:szCs w:val="24"/>
        </w:rPr>
        <w:t>eb</w:t>
      </w:r>
      <w:r w:rsidR="00953E9A">
        <w:rPr>
          <w:rFonts w:ascii="Times New Roman" w:hAnsi="Times New Roman" w:cs="Times New Roman"/>
          <w:sz w:val="24"/>
          <w:szCs w:val="24"/>
        </w:rPr>
        <w:t xml:space="preserve"> </w:t>
      </w:r>
      <w:r w:rsidR="00FF4089" w:rsidRPr="00905EC2">
        <w:rPr>
          <w:rFonts w:ascii="Times New Roman" w:hAnsi="Times New Roman" w:cs="Times New Roman"/>
          <w:sz w:val="24"/>
          <w:szCs w:val="24"/>
        </w:rPr>
        <w:t xml:space="preserve">site </w:t>
      </w:r>
      <w:r w:rsidR="00A96DBF">
        <w:rPr>
          <w:rFonts w:ascii="Times New Roman" w:hAnsi="Times New Roman" w:cs="Times New Roman"/>
          <w:sz w:val="24"/>
          <w:szCs w:val="24"/>
        </w:rPr>
        <w:t xml:space="preserve">or Facebook page </w:t>
      </w:r>
      <w:r w:rsidR="00606A4D" w:rsidRPr="00905EC2">
        <w:rPr>
          <w:rFonts w:ascii="Times New Roman" w:hAnsi="Times New Roman" w:cs="Times New Roman"/>
          <w:sz w:val="24"/>
          <w:szCs w:val="24"/>
        </w:rPr>
        <w:t xml:space="preserve">to post important information. We will work with selected teams to identify and make use of existing communication channels. </w:t>
      </w:r>
    </w:p>
    <w:p w:rsidR="004F5258" w:rsidRDefault="004F5258" w:rsidP="00595E26">
      <w:pPr>
        <w:suppressLineNumbers/>
        <w:spacing w:after="0" w:line="240" w:lineRule="auto"/>
        <w:rPr>
          <w:rFonts w:ascii="Times New Roman" w:hAnsi="Times New Roman" w:cs="Times New Roman"/>
          <w:sz w:val="24"/>
          <w:szCs w:val="24"/>
        </w:rPr>
      </w:pPr>
    </w:p>
    <w:p w:rsidR="004F5258" w:rsidRDefault="004F5258" w:rsidP="00595E26">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Other factors in the study that are likely to contribute to a high response rate</w:t>
      </w:r>
      <w:r w:rsidR="00B33025">
        <w:rPr>
          <w:rFonts w:ascii="Times New Roman" w:hAnsi="Times New Roman" w:cs="Times New Roman"/>
          <w:sz w:val="24"/>
          <w:szCs w:val="24"/>
        </w:rPr>
        <w:t xml:space="preserve"> for enrolled participants</w:t>
      </w:r>
      <w:r>
        <w:rPr>
          <w:rFonts w:ascii="Times New Roman" w:hAnsi="Times New Roman" w:cs="Times New Roman"/>
          <w:sz w:val="24"/>
          <w:szCs w:val="24"/>
        </w:rPr>
        <w:t xml:space="preserve"> include personalized communication, the use of identification numbers for study participants, and topic salience. Research suggests that </w:t>
      </w:r>
      <w:r w:rsidR="000D70CF">
        <w:rPr>
          <w:rFonts w:ascii="Times New Roman" w:hAnsi="Times New Roman" w:cs="Times New Roman"/>
          <w:sz w:val="24"/>
          <w:szCs w:val="24"/>
        </w:rPr>
        <w:t>personally addressing the survey participant can have a favorable effect on response r</w:t>
      </w:r>
      <w:r w:rsidR="00A74D14">
        <w:rPr>
          <w:rFonts w:ascii="Times New Roman" w:hAnsi="Times New Roman" w:cs="Times New Roman"/>
          <w:sz w:val="24"/>
          <w:szCs w:val="24"/>
        </w:rPr>
        <w:t>ates [</w:t>
      </w:r>
      <w:r w:rsidR="008B2858">
        <w:rPr>
          <w:rFonts w:ascii="Times New Roman" w:hAnsi="Times New Roman" w:cs="Times New Roman"/>
          <w:sz w:val="24"/>
          <w:szCs w:val="24"/>
        </w:rPr>
        <w:t>2</w:t>
      </w:r>
      <w:r w:rsidR="00A74D14">
        <w:rPr>
          <w:rFonts w:ascii="Times New Roman" w:hAnsi="Times New Roman" w:cs="Times New Roman"/>
          <w:sz w:val="24"/>
          <w:szCs w:val="24"/>
        </w:rPr>
        <w:t>]</w:t>
      </w:r>
      <w:r w:rsidR="000D70CF">
        <w:rPr>
          <w:rFonts w:ascii="Times New Roman" w:hAnsi="Times New Roman" w:cs="Times New Roman"/>
          <w:sz w:val="24"/>
          <w:szCs w:val="24"/>
        </w:rPr>
        <w:t xml:space="preserve">. Our survey invitation and reminders will address </w:t>
      </w:r>
      <w:r w:rsidR="00B33025">
        <w:rPr>
          <w:rFonts w:ascii="Times New Roman" w:hAnsi="Times New Roman" w:cs="Times New Roman"/>
          <w:sz w:val="24"/>
          <w:szCs w:val="24"/>
        </w:rPr>
        <w:t xml:space="preserve">enrolled </w:t>
      </w:r>
      <w:r w:rsidR="000D70CF">
        <w:rPr>
          <w:rFonts w:ascii="Times New Roman" w:hAnsi="Times New Roman" w:cs="Times New Roman"/>
          <w:sz w:val="24"/>
          <w:szCs w:val="24"/>
        </w:rPr>
        <w:t xml:space="preserve">participants by first name wherever possible. </w:t>
      </w:r>
      <w:r w:rsidR="00C04B12">
        <w:rPr>
          <w:rFonts w:ascii="Times New Roman" w:hAnsi="Times New Roman" w:cs="Times New Roman"/>
          <w:sz w:val="24"/>
          <w:szCs w:val="24"/>
        </w:rPr>
        <w:t>In addition, research has found that using identification numbers provides participants with a sense that their identity is protected while also creating a sense of accountability to the research team because they can be contacted for</w:t>
      </w:r>
      <w:r w:rsidR="00A74D14">
        <w:rPr>
          <w:rFonts w:ascii="Times New Roman" w:hAnsi="Times New Roman" w:cs="Times New Roman"/>
          <w:sz w:val="24"/>
          <w:szCs w:val="24"/>
        </w:rPr>
        <w:t xml:space="preserve"> reminders [</w:t>
      </w:r>
      <w:r w:rsidR="008B2858">
        <w:rPr>
          <w:rFonts w:ascii="Times New Roman" w:hAnsi="Times New Roman" w:cs="Times New Roman"/>
          <w:sz w:val="24"/>
          <w:szCs w:val="24"/>
        </w:rPr>
        <w:t>2</w:t>
      </w:r>
      <w:r w:rsidR="00A74D14">
        <w:rPr>
          <w:rFonts w:ascii="Times New Roman" w:hAnsi="Times New Roman" w:cs="Times New Roman"/>
          <w:sz w:val="24"/>
          <w:szCs w:val="24"/>
        </w:rPr>
        <w:t>]</w:t>
      </w:r>
      <w:r w:rsidR="00C04B12">
        <w:rPr>
          <w:rFonts w:ascii="Times New Roman" w:hAnsi="Times New Roman" w:cs="Times New Roman"/>
          <w:sz w:val="24"/>
          <w:szCs w:val="24"/>
        </w:rPr>
        <w:t xml:space="preserve">. Our study will provide each participant with a unique identification code that will be used to complete the online survey and the weekly surveillance reports. </w:t>
      </w:r>
    </w:p>
    <w:p w:rsidR="00C04B12" w:rsidRDefault="00C04B12" w:rsidP="00595E26">
      <w:pPr>
        <w:suppressLineNumbers/>
        <w:spacing w:after="0" w:line="240" w:lineRule="auto"/>
        <w:rPr>
          <w:rFonts w:ascii="Times New Roman" w:hAnsi="Times New Roman" w:cs="Times New Roman"/>
          <w:sz w:val="24"/>
          <w:szCs w:val="24"/>
        </w:rPr>
      </w:pPr>
    </w:p>
    <w:p w:rsidR="00C04B12" w:rsidRPr="00905EC2" w:rsidRDefault="00C04B12" w:rsidP="00595E26">
      <w:pPr>
        <w:suppressLineNumbers/>
        <w:spacing w:after="0" w:line="240" w:lineRule="auto"/>
        <w:rPr>
          <w:rFonts w:ascii="Times New Roman" w:hAnsi="Times New Roman" w:cs="Times New Roman"/>
          <w:sz w:val="24"/>
          <w:szCs w:val="24"/>
        </w:rPr>
      </w:pPr>
      <w:r>
        <w:rPr>
          <w:rFonts w:ascii="Times New Roman" w:hAnsi="Times New Roman" w:cs="Times New Roman"/>
          <w:sz w:val="24"/>
          <w:szCs w:val="24"/>
        </w:rPr>
        <w:t>Finally, we expect that interest in the research topic will be high among the target population. It is likely that parents, coaches, and athletes will be aware of and interested in the issue of concussions in sports and thus will be motivated to participate in a study on the topic</w:t>
      </w:r>
      <w:r w:rsidR="00137920">
        <w:rPr>
          <w:rFonts w:ascii="Times New Roman" w:hAnsi="Times New Roman" w:cs="Times New Roman"/>
          <w:sz w:val="24"/>
          <w:szCs w:val="24"/>
        </w:rPr>
        <w:t>. I</w:t>
      </w:r>
      <w:r>
        <w:rPr>
          <w:rFonts w:ascii="Times New Roman" w:hAnsi="Times New Roman" w:cs="Times New Roman"/>
          <w:sz w:val="24"/>
          <w:szCs w:val="24"/>
        </w:rPr>
        <w:t xml:space="preserve">nterest in the topic being studied can lead to higher response rates than if the topic were of little interest to the target </w:t>
      </w:r>
      <w:r w:rsidR="00A74D14">
        <w:rPr>
          <w:rFonts w:ascii="Times New Roman" w:hAnsi="Times New Roman" w:cs="Times New Roman"/>
          <w:sz w:val="24"/>
          <w:szCs w:val="24"/>
        </w:rPr>
        <w:t>population [</w:t>
      </w:r>
      <w:r w:rsidR="008B2858">
        <w:rPr>
          <w:rFonts w:ascii="Times New Roman" w:hAnsi="Times New Roman" w:cs="Times New Roman"/>
          <w:sz w:val="24"/>
          <w:szCs w:val="24"/>
        </w:rPr>
        <w:t>2</w:t>
      </w:r>
      <w:r w:rsidR="00A74D14">
        <w:rPr>
          <w:rFonts w:ascii="Times New Roman" w:hAnsi="Times New Roman" w:cs="Times New Roman"/>
          <w:sz w:val="24"/>
          <w:szCs w:val="24"/>
        </w:rPr>
        <w:t>]</w:t>
      </w:r>
      <w:r>
        <w:rPr>
          <w:rFonts w:ascii="Times New Roman" w:hAnsi="Times New Roman" w:cs="Times New Roman"/>
          <w:sz w:val="24"/>
          <w:szCs w:val="24"/>
        </w:rPr>
        <w:t>.</w:t>
      </w:r>
    </w:p>
    <w:p w:rsidR="000F2DFE" w:rsidRPr="00905EC2" w:rsidRDefault="000F2DFE" w:rsidP="00595E26">
      <w:pPr>
        <w:suppressLineNumbers/>
        <w:spacing w:after="0" w:line="240" w:lineRule="auto"/>
        <w:rPr>
          <w:rFonts w:ascii="Times New Roman" w:hAnsi="Times New Roman" w:cs="Times New Roman"/>
          <w:sz w:val="24"/>
          <w:szCs w:val="24"/>
        </w:rPr>
      </w:pPr>
    </w:p>
    <w:p w:rsidR="006833F4" w:rsidRPr="00905EC2" w:rsidRDefault="006833F4" w:rsidP="006833F4">
      <w:pPr>
        <w:pStyle w:val="OMBbullets"/>
        <w:suppressLineNumbers/>
        <w:spacing w:after="0"/>
        <w:rPr>
          <w:b/>
          <w:szCs w:val="24"/>
        </w:rPr>
      </w:pPr>
      <w:bookmarkStart w:id="7" w:name="_Toc12183292"/>
      <w:bookmarkStart w:id="8" w:name="_Toc14160673"/>
      <w:bookmarkEnd w:id="5"/>
      <w:bookmarkEnd w:id="6"/>
      <w:r w:rsidRPr="00905EC2">
        <w:rPr>
          <w:b/>
          <w:szCs w:val="24"/>
        </w:rPr>
        <w:t>B.4. Test of Procedures or Methods</w:t>
      </w:r>
      <w:bookmarkEnd w:id="7"/>
      <w:bookmarkEnd w:id="8"/>
      <w:r w:rsidR="00B917B7">
        <w:rPr>
          <w:b/>
          <w:szCs w:val="24"/>
        </w:rPr>
        <w:t xml:space="preserve"> to be Undertaken</w:t>
      </w:r>
    </w:p>
    <w:p w:rsidR="00202824" w:rsidRPr="00905EC2" w:rsidRDefault="00202824" w:rsidP="006833F4">
      <w:pPr>
        <w:suppressLineNumbers/>
        <w:spacing w:after="0" w:line="240" w:lineRule="auto"/>
        <w:rPr>
          <w:rFonts w:ascii="Times New Roman" w:hAnsi="Times New Roman" w:cs="Times New Roman"/>
          <w:color w:val="000000"/>
          <w:sz w:val="24"/>
          <w:szCs w:val="24"/>
        </w:rPr>
      </w:pPr>
    </w:p>
    <w:p w:rsidR="005E52B8" w:rsidRDefault="00651DC4" w:rsidP="00185789">
      <w:pPr>
        <w:suppressLineNumbers/>
        <w:spacing w:after="0" w:line="240" w:lineRule="auto"/>
        <w:rPr>
          <w:rFonts w:ascii="Times New Roman" w:hAnsi="Times New Roman" w:cs="Times New Roman"/>
          <w:color w:val="000000"/>
          <w:sz w:val="24"/>
          <w:szCs w:val="24"/>
        </w:rPr>
      </w:pPr>
      <w:r w:rsidRPr="00905EC2">
        <w:rPr>
          <w:rFonts w:ascii="Times New Roman" w:hAnsi="Times New Roman" w:cs="Times New Roman"/>
          <w:color w:val="000000"/>
          <w:sz w:val="24"/>
          <w:szCs w:val="24"/>
        </w:rPr>
        <w:t xml:space="preserve">The current study is based in large part on the </w:t>
      </w:r>
      <w:r w:rsidR="000F2DFE">
        <w:rPr>
          <w:rFonts w:ascii="Times New Roman" w:hAnsi="Times New Roman" w:cs="Times New Roman"/>
          <w:color w:val="000000"/>
          <w:sz w:val="24"/>
          <w:szCs w:val="24"/>
        </w:rPr>
        <w:t>Lystedt Law</w:t>
      </w:r>
      <w:r w:rsidRPr="00905EC2">
        <w:rPr>
          <w:rFonts w:ascii="Times New Roman" w:hAnsi="Times New Roman" w:cs="Times New Roman"/>
          <w:color w:val="000000"/>
          <w:sz w:val="24"/>
          <w:szCs w:val="24"/>
        </w:rPr>
        <w:t xml:space="preserve"> </w:t>
      </w:r>
      <w:r w:rsidR="00812ECB">
        <w:rPr>
          <w:rFonts w:ascii="Times New Roman" w:hAnsi="Times New Roman" w:cs="Times New Roman"/>
          <w:color w:val="000000"/>
          <w:sz w:val="24"/>
          <w:szCs w:val="24"/>
        </w:rPr>
        <w:t xml:space="preserve">study </w:t>
      </w:r>
      <w:r w:rsidRPr="00905EC2">
        <w:rPr>
          <w:rFonts w:ascii="Times New Roman" w:hAnsi="Times New Roman" w:cs="Times New Roman"/>
          <w:color w:val="000000"/>
          <w:sz w:val="24"/>
          <w:szCs w:val="24"/>
        </w:rPr>
        <w:t xml:space="preserve">undertaken by researchers at the University of Washington. </w:t>
      </w:r>
      <w:r w:rsidR="005E52B8">
        <w:rPr>
          <w:rFonts w:ascii="Times New Roman" w:hAnsi="Times New Roman" w:cs="Times New Roman"/>
          <w:color w:val="000000"/>
          <w:sz w:val="24"/>
          <w:szCs w:val="24"/>
        </w:rPr>
        <w:t xml:space="preserve">The previous study similarly administered a preseason survey online, followed by weekly surveillance using an IVR system. The IVR system used will be the same one in place for the current study. </w:t>
      </w:r>
    </w:p>
    <w:p w:rsidR="005E52B8" w:rsidRDefault="005E52B8" w:rsidP="00185789">
      <w:pPr>
        <w:suppressLineNumbers/>
        <w:spacing w:after="0" w:line="240" w:lineRule="auto"/>
        <w:rPr>
          <w:rFonts w:ascii="Times New Roman" w:hAnsi="Times New Roman" w:cs="Times New Roman"/>
          <w:color w:val="000000"/>
          <w:sz w:val="24"/>
          <w:szCs w:val="24"/>
        </w:rPr>
      </w:pPr>
    </w:p>
    <w:p w:rsidR="002E5E86" w:rsidRDefault="00651DC4" w:rsidP="00185789">
      <w:pPr>
        <w:suppressLineNumbers/>
        <w:spacing w:after="0" w:line="240" w:lineRule="auto"/>
        <w:rPr>
          <w:rFonts w:ascii="Times New Roman" w:hAnsi="Times New Roman" w:cs="Times New Roman"/>
          <w:color w:val="000000"/>
          <w:sz w:val="24"/>
          <w:szCs w:val="24"/>
        </w:rPr>
      </w:pPr>
      <w:r w:rsidRPr="00905EC2">
        <w:rPr>
          <w:rFonts w:ascii="Times New Roman" w:hAnsi="Times New Roman" w:cs="Times New Roman"/>
          <w:color w:val="000000"/>
          <w:sz w:val="24"/>
          <w:szCs w:val="24"/>
        </w:rPr>
        <w:t>The survey instruments from the previous study were used successfully with a similar target population. The research team has made minor modifications to the</w:t>
      </w:r>
      <w:r w:rsidR="00397B67" w:rsidRPr="00905EC2">
        <w:rPr>
          <w:rFonts w:ascii="Times New Roman" w:hAnsi="Times New Roman" w:cs="Times New Roman"/>
          <w:color w:val="000000"/>
          <w:sz w:val="24"/>
          <w:szCs w:val="24"/>
        </w:rPr>
        <w:t xml:space="preserve"> preseason</w:t>
      </w:r>
      <w:r w:rsidRPr="00905EC2">
        <w:rPr>
          <w:rFonts w:ascii="Times New Roman" w:hAnsi="Times New Roman" w:cs="Times New Roman"/>
          <w:color w:val="000000"/>
          <w:sz w:val="24"/>
          <w:szCs w:val="24"/>
        </w:rPr>
        <w:t xml:space="preserve"> survey instruments </w:t>
      </w:r>
      <w:r w:rsidR="00650DDA">
        <w:rPr>
          <w:rFonts w:ascii="Times New Roman" w:hAnsi="Times New Roman" w:cs="Times New Roman"/>
          <w:color w:val="000000"/>
          <w:sz w:val="24"/>
          <w:szCs w:val="24"/>
        </w:rPr>
        <w:t>as needed</w:t>
      </w:r>
      <w:r w:rsidR="00397B67" w:rsidRPr="00905EC2">
        <w:rPr>
          <w:rFonts w:ascii="Times New Roman" w:hAnsi="Times New Roman" w:cs="Times New Roman"/>
          <w:color w:val="000000"/>
          <w:sz w:val="24"/>
          <w:szCs w:val="24"/>
        </w:rPr>
        <w:t xml:space="preserve"> </w:t>
      </w:r>
      <w:r w:rsidRPr="00905EC2">
        <w:rPr>
          <w:rFonts w:ascii="Times New Roman" w:hAnsi="Times New Roman" w:cs="Times New Roman"/>
          <w:color w:val="000000"/>
          <w:sz w:val="24"/>
          <w:szCs w:val="24"/>
        </w:rPr>
        <w:t>(</w:t>
      </w:r>
      <w:r w:rsidR="00397B67" w:rsidRPr="00905EC2">
        <w:rPr>
          <w:rFonts w:ascii="Times New Roman" w:hAnsi="Times New Roman" w:cs="Times New Roman"/>
          <w:color w:val="000000"/>
          <w:sz w:val="24"/>
          <w:szCs w:val="24"/>
        </w:rPr>
        <w:t>e.g.</w:t>
      </w:r>
      <w:r w:rsidR="00501EA7">
        <w:rPr>
          <w:rFonts w:ascii="Times New Roman" w:hAnsi="Times New Roman" w:cs="Times New Roman"/>
          <w:color w:val="000000"/>
          <w:sz w:val="24"/>
          <w:szCs w:val="24"/>
        </w:rPr>
        <w:t>,</w:t>
      </w:r>
      <w:r w:rsidR="00397B67" w:rsidRPr="00905EC2">
        <w:rPr>
          <w:rFonts w:ascii="Times New Roman" w:hAnsi="Times New Roman" w:cs="Times New Roman"/>
          <w:color w:val="000000"/>
          <w:sz w:val="24"/>
          <w:szCs w:val="24"/>
        </w:rPr>
        <w:t xml:space="preserve"> </w:t>
      </w:r>
      <w:r w:rsidRPr="00905EC2">
        <w:rPr>
          <w:rFonts w:ascii="Times New Roman" w:hAnsi="Times New Roman" w:cs="Times New Roman"/>
          <w:color w:val="000000"/>
          <w:sz w:val="24"/>
          <w:szCs w:val="24"/>
        </w:rPr>
        <w:t>changing references from “student” to “athlete”)</w:t>
      </w:r>
      <w:r w:rsidR="00397B67" w:rsidRPr="00905EC2">
        <w:rPr>
          <w:rFonts w:ascii="Times New Roman" w:hAnsi="Times New Roman" w:cs="Times New Roman"/>
          <w:color w:val="000000"/>
          <w:sz w:val="24"/>
          <w:szCs w:val="24"/>
        </w:rPr>
        <w:t xml:space="preserve">, and the weekly surveillance and injury follow-up procedures will be the same. </w:t>
      </w:r>
    </w:p>
    <w:p w:rsidR="00397B67" w:rsidRPr="00905EC2" w:rsidRDefault="00397B67" w:rsidP="00185789">
      <w:pPr>
        <w:suppressLineNumbers/>
        <w:spacing w:after="0" w:line="240" w:lineRule="auto"/>
        <w:rPr>
          <w:rFonts w:ascii="Times New Roman" w:hAnsi="Times New Roman" w:cs="Times New Roman"/>
          <w:color w:val="000000"/>
          <w:sz w:val="24"/>
          <w:szCs w:val="24"/>
        </w:rPr>
      </w:pPr>
      <w:r w:rsidRPr="00905EC2">
        <w:rPr>
          <w:rFonts w:ascii="Times New Roman" w:hAnsi="Times New Roman" w:cs="Times New Roman"/>
          <w:color w:val="000000"/>
          <w:sz w:val="24"/>
          <w:szCs w:val="24"/>
        </w:rPr>
        <w:lastRenderedPageBreak/>
        <w:t>The original survey instrument was carefully developed by first conducting qualitative interviews using a standardized template with a random sample of key informants (high school coaches and athletic directors), then using these interviews to inform our coach survey. The athlete and parent surveys mirror the coach survey. The concussion knowledge questions included in the preseason surveys are excerpted from a standardized concussion knowledge form</w:t>
      </w:r>
      <w:r w:rsidR="00D92977">
        <w:rPr>
          <w:rFonts w:ascii="Times New Roman" w:hAnsi="Times New Roman" w:cs="Times New Roman"/>
          <w:color w:val="000000"/>
          <w:sz w:val="24"/>
          <w:szCs w:val="24"/>
        </w:rPr>
        <w:t xml:space="preserve"> </w:t>
      </w:r>
      <w:r w:rsidR="00D92977" w:rsidRPr="00905EC2">
        <w:rPr>
          <w:rFonts w:ascii="Times New Roman" w:hAnsi="Times New Roman" w:cs="Times New Roman"/>
          <w:color w:val="000000"/>
          <w:sz w:val="24"/>
          <w:szCs w:val="24"/>
        </w:rPr>
        <w:t>[</w:t>
      </w:r>
      <w:r w:rsidR="008B2858">
        <w:rPr>
          <w:rFonts w:ascii="Times New Roman" w:hAnsi="Times New Roman" w:cs="Times New Roman"/>
          <w:color w:val="000000"/>
          <w:sz w:val="24"/>
          <w:szCs w:val="24"/>
        </w:rPr>
        <w:t>4</w:t>
      </w:r>
      <w:r w:rsidR="00D92977">
        <w:rPr>
          <w:rFonts w:ascii="Times New Roman" w:hAnsi="Times New Roman" w:cs="Times New Roman"/>
          <w:color w:val="000000"/>
          <w:sz w:val="24"/>
          <w:szCs w:val="24"/>
        </w:rPr>
        <w:t>]</w:t>
      </w:r>
      <w:r w:rsidR="00501EA7">
        <w:rPr>
          <w:rFonts w:ascii="Times New Roman" w:hAnsi="Times New Roman" w:cs="Times New Roman"/>
          <w:color w:val="000000"/>
          <w:sz w:val="24"/>
          <w:szCs w:val="24"/>
        </w:rPr>
        <w:t>. T</w:t>
      </w:r>
      <w:r w:rsidR="00185789">
        <w:rPr>
          <w:rFonts w:ascii="Times New Roman" w:hAnsi="Times New Roman" w:cs="Times New Roman"/>
          <w:color w:val="000000"/>
          <w:sz w:val="24"/>
          <w:szCs w:val="24"/>
        </w:rPr>
        <w:t xml:space="preserve">he concussion symptom checklist used in the weekly surveillance surveys is taken from the </w:t>
      </w:r>
      <w:r w:rsidR="00185789" w:rsidRPr="005E52B8">
        <w:rPr>
          <w:rFonts w:ascii="Times New Roman" w:hAnsi="Times New Roman" w:cs="Times New Roman"/>
          <w:color w:val="000000"/>
          <w:sz w:val="24"/>
          <w:szCs w:val="24"/>
        </w:rPr>
        <w:t>SCAT-2</w:t>
      </w:r>
      <w:r w:rsidR="00185789">
        <w:rPr>
          <w:rFonts w:ascii="Times New Roman" w:hAnsi="Times New Roman" w:cs="Times New Roman"/>
          <w:color w:val="000000"/>
          <w:sz w:val="24"/>
          <w:szCs w:val="24"/>
        </w:rPr>
        <w:t xml:space="preserve">, a </w:t>
      </w:r>
      <w:r w:rsidR="00185789" w:rsidRPr="00185789">
        <w:rPr>
          <w:rFonts w:ascii="Times New Roman" w:hAnsi="Times New Roman" w:cs="Times New Roman"/>
          <w:color w:val="000000"/>
          <w:sz w:val="24"/>
          <w:szCs w:val="24"/>
        </w:rPr>
        <w:t>standardized method of evaluating inj</w:t>
      </w:r>
      <w:r w:rsidR="00185789">
        <w:rPr>
          <w:rFonts w:ascii="Times New Roman" w:hAnsi="Times New Roman" w:cs="Times New Roman"/>
          <w:color w:val="000000"/>
          <w:sz w:val="24"/>
          <w:szCs w:val="24"/>
        </w:rPr>
        <w:t>ured athletes for concussion that</w:t>
      </w:r>
      <w:r w:rsidR="00185789" w:rsidRPr="00185789">
        <w:rPr>
          <w:rFonts w:ascii="Times New Roman" w:hAnsi="Times New Roman" w:cs="Times New Roman"/>
          <w:color w:val="000000"/>
          <w:sz w:val="24"/>
          <w:szCs w:val="24"/>
        </w:rPr>
        <w:t xml:space="preserve"> can be used in athletes age</w:t>
      </w:r>
      <w:r w:rsidR="00501EA7">
        <w:rPr>
          <w:rFonts w:ascii="Times New Roman" w:hAnsi="Times New Roman" w:cs="Times New Roman"/>
          <w:color w:val="000000"/>
          <w:sz w:val="24"/>
          <w:szCs w:val="24"/>
        </w:rPr>
        <w:t>s</w:t>
      </w:r>
      <w:r w:rsidR="00185789" w:rsidRPr="00185789">
        <w:rPr>
          <w:rFonts w:ascii="Times New Roman" w:hAnsi="Times New Roman" w:cs="Times New Roman"/>
          <w:color w:val="000000"/>
          <w:sz w:val="24"/>
          <w:szCs w:val="24"/>
        </w:rPr>
        <w:t xml:space="preserve"> 10 and older</w:t>
      </w:r>
      <w:r w:rsidR="00185789">
        <w:rPr>
          <w:rFonts w:ascii="Times New Roman" w:hAnsi="Times New Roman" w:cs="Times New Roman"/>
          <w:color w:val="000000"/>
          <w:sz w:val="24"/>
          <w:szCs w:val="24"/>
        </w:rPr>
        <w:t>.</w:t>
      </w:r>
    </w:p>
    <w:p w:rsidR="00397B67" w:rsidRPr="00905EC2" w:rsidRDefault="00397B67" w:rsidP="006833F4">
      <w:pPr>
        <w:suppressLineNumbers/>
        <w:spacing w:after="0" w:line="240" w:lineRule="auto"/>
        <w:rPr>
          <w:rFonts w:ascii="Times New Roman" w:hAnsi="Times New Roman" w:cs="Times New Roman"/>
          <w:color w:val="000000"/>
          <w:sz w:val="24"/>
          <w:szCs w:val="24"/>
        </w:rPr>
      </w:pPr>
    </w:p>
    <w:p w:rsidR="00A511C8" w:rsidRPr="00905EC2" w:rsidRDefault="00397B67" w:rsidP="006833F4">
      <w:pPr>
        <w:suppressLineNumbers/>
        <w:spacing w:after="0" w:line="240" w:lineRule="auto"/>
        <w:rPr>
          <w:rFonts w:ascii="Times New Roman" w:hAnsi="Times New Roman" w:cs="Times New Roman"/>
          <w:color w:val="000000"/>
          <w:sz w:val="24"/>
          <w:szCs w:val="24"/>
        </w:rPr>
      </w:pPr>
      <w:r w:rsidRPr="00905EC2">
        <w:rPr>
          <w:rFonts w:ascii="Times New Roman" w:hAnsi="Times New Roman" w:cs="Times New Roman"/>
          <w:color w:val="000000"/>
          <w:sz w:val="24"/>
          <w:szCs w:val="24"/>
        </w:rPr>
        <w:t>The UW researchers successfully gather</w:t>
      </w:r>
      <w:r w:rsidR="00D67A2F">
        <w:rPr>
          <w:rFonts w:ascii="Times New Roman" w:hAnsi="Times New Roman" w:cs="Times New Roman"/>
          <w:color w:val="000000"/>
          <w:sz w:val="24"/>
          <w:szCs w:val="24"/>
        </w:rPr>
        <w:t xml:space="preserve">ed </w:t>
      </w:r>
      <w:r w:rsidRPr="00905EC2">
        <w:rPr>
          <w:rFonts w:ascii="Times New Roman" w:hAnsi="Times New Roman" w:cs="Times New Roman"/>
          <w:color w:val="000000"/>
          <w:sz w:val="24"/>
          <w:szCs w:val="24"/>
        </w:rPr>
        <w:t xml:space="preserve">the data needed for </w:t>
      </w:r>
      <w:r w:rsidR="00EC4CFA">
        <w:rPr>
          <w:rFonts w:ascii="Times New Roman" w:hAnsi="Times New Roman" w:cs="Times New Roman"/>
          <w:color w:val="000000"/>
          <w:sz w:val="24"/>
          <w:szCs w:val="24"/>
        </w:rPr>
        <w:t>the Lystedt study using these methods.  W</w:t>
      </w:r>
      <w:r w:rsidRPr="00905EC2">
        <w:rPr>
          <w:rFonts w:ascii="Times New Roman" w:hAnsi="Times New Roman" w:cs="Times New Roman"/>
          <w:color w:val="000000"/>
          <w:sz w:val="24"/>
          <w:szCs w:val="24"/>
        </w:rPr>
        <w:t xml:space="preserve">e anticipate similar success </w:t>
      </w:r>
      <w:r w:rsidR="00EC4CFA">
        <w:rPr>
          <w:rFonts w:ascii="Times New Roman" w:hAnsi="Times New Roman" w:cs="Times New Roman"/>
          <w:color w:val="000000"/>
          <w:sz w:val="24"/>
          <w:szCs w:val="24"/>
        </w:rPr>
        <w:t xml:space="preserve">as we employ similar methods </w:t>
      </w:r>
      <w:r w:rsidR="001758D8">
        <w:rPr>
          <w:rFonts w:ascii="Times New Roman" w:hAnsi="Times New Roman" w:cs="Times New Roman"/>
          <w:color w:val="000000"/>
          <w:sz w:val="24"/>
          <w:szCs w:val="24"/>
        </w:rPr>
        <w:t>with</w:t>
      </w:r>
      <w:r w:rsidR="001758D8" w:rsidRPr="00905EC2">
        <w:rPr>
          <w:rFonts w:ascii="Times New Roman" w:hAnsi="Times New Roman" w:cs="Times New Roman"/>
          <w:color w:val="000000"/>
          <w:sz w:val="24"/>
          <w:szCs w:val="24"/>
        </w:rPr>
        <w:t xml:space="preserve"> </w:t>
      </w:r>
      <w:r w:rsidRPr="00905EC2">
        <w:rPr>
          <w:rFonts w:ascii="Times New Roman" w:hAnsi="Times New Roman" w:cs="Times New Roman"/>
          <w:color w:val="000000"/>
          <w:sz w:val="24"/>
          <w:szCs w:val="24"/>
        </w:rPr>
        <w:t>the current study.</w:t>
      </w:r>
    </w:p>
    <w:p w:rsidR="006833F4" w:rsidRPr="00905EC2" w:rsidRDefault="006833F4" w:rsidP="00F5007E">
      <w:pPr>
        <w:suppressLineNumbers/>
        <w:spacing w:after="0" w:line="240" w:lineRule="auto"/>
        <w:rPr>
          <w:rFonts w:ascii="Times New Roman" w:hAnsi="Times New Roman" w:cs="Times New Roman"/>
          <w:sz w:val="24"/>
          <w:szCs w:val="24"/>
        </w:rPr>
      </w:pPr>
      <w:bookmarkStart w:id="9" w:name="_Toc14160674"/>
    </w:p>
    <w:p w:rsidR="006833F4" w:rsidRPr="00905EC2" w:rsidRDefault="006833F4" w:rsidP="006833F4">
      <w:pPr>
        <w:pStyle w:val="Heading2"/>
        <w:widowControl/>
        <w:suppressLineNumbers/>
        <w:autoSpaceDE/>
        <w:autoSpaceDN/>
        <w:adjustRightInd/>
        <w:rPr>
          <w:rFonts w:ascii="Times New Roman" w:hAnsi="Times New Roman" w:cs="Times New Roman"/>
        </w:rPr>
      </w:pPr>
      <w:r w:rsidRPr="00905EC2">
        <w:rPr>
          <w:rFonts w:ascii="Times New Roman" w:hAnsi="Times New Roman" w:cs="Times New Roman"/>
        </w:rPr>
        <w:t>B.</w:t>
      </w:r>
      <w:bookmarkStart w:id="10" w:name="_Toc12183305"/>
      <w:r w:rsidRPr="00905EC2">
        <w:rPr>
          <w:rFonts w:ascii="Times New Roman" w:hAnsi="Times New Roman" w:cs="Times New Roman"/>
        </w:rPr>
        <w:t>5. Individuals Consulted</w:t>
      </w:r>
      <w:bookmarkEnd w:id="10"/>
      <w:r w:rsidRPr="00905EC2">
        <w:rPr>
          <w:rFonts w:ascii="Times New Roman" w:hAnsi="Times New Roman" w:cs="Times New Roman"/>
        </w:rPr>
        <w:t xml:space="preserve"> on Statistical Aspects</w:t>
      </w:r>
      <w:r w:rsidR="00537746">
        <w:rPr>
          <w:rFonts w:ascii="Times New Roman" w:hAnsi="Times New Roman" w:cs="Times New Roman"/>
        </w:rPr>
        <w:t xml:space="preserve"> and </w:t>
      </w:r>
      <w:r w:rsidR="00B917B7">
        <w:rPr>
          <w:rFonts w:ascii="Times New Roman" w:hAnsi="Times New Roman" w:cs="Times New Roman"/>
        </w:rPr>
        <w:t>I</w:t>
      </w:r>
      <w:r w:rsidR="00DE1A61">
        <w:rPr>
          <w:rFonts w:ascii="Times New Roman" w:hAnsi="Times New Roman" w:cs="Times New Roman"/>
        </w:rPr>
        <w:t>ndividuals Collecting and/or An</w:t>
      </w:r>
      <w:r w:rsidR="00B917B7">
        <w:rPr>
          <w:rFonts w:ascii="Times New Roman" w:hAnsi="Times New Roman" w:cs="Times New Roman"/>
        </w:rPr>
        <w:t xml:space="preserve">alyzing Data </w:t>
      </w:r>
      <w:bookmarkEnd w:id="9"/>
    </w:p>
    <w:p w:rsidR="00202824" w:rsidRPr="00905EC2" w:rsidRDefault="00202824" w:rsidP="006833F4">
      <w:pPr>
        <w:suppressLineNumbers/>
        <w:spacing w:after="0" w:line="240" w:lineRule="auto"/>
        <w:rPr>
          <w:rFonts w:ascii="Times New Roman" w:hAnsi="Times New Roman" w:cs="Times New Roman"/>
          <w:sz w:val="24"/>
          <w:szCs w:val="24"/>
        </w:rPr>
      </w:pPr>
    </w:p>
    <w:p w:rsidR="00635CEB" w:rsidRPr="00905EC2" w:rsidRDefault="006833F4" w:rsidP="006833F4">
      <w:pPr>
        <w:suppressLineNumbers/>
        <w:spacing w:after="0" w:line="240" w:lineRule="auto"/>
        <w:rPr>
          <w:rFonts w:ascii="Times New Roman" w:hAnsi="Times New Roman" w:cs="Times New Roman"/>
          <w:sz w:val="24"/>
          <w:szCs w:val="24"/>
        </w:rPr>
      </w:pPr>
      <w:r w:rsidRPr="00905EC2">
        <w:rPr>
          <w:rFonts w:ascii="Times New Roman" w:hAnsi="Times New Roman" w:cs="Times New Roman"/>
          <w:sz w:val="24"/>
          <w:szCs w:val="24"/>
        </w:rPr>
        <w:t xml:space="preserve">All instruments and procedures have been reviewed extensively by CDC. The following </w:t>
      </w:r>
      <w:r w:rsidR="009807BF">
        <w:rPr>
          <w:rFonts w:ascii="Times New Roman" w:hAnsi="Times New Roman" w:cs="Times New Roman"/>
          <w:sz w:val="24"/>
          <w:szCs w:val="24"/>
        </w:rPr>
        <w:t>people</w:t>
      </w:r>
      <w:r w:rsidR="009807BF" w:rsidRPr="00905EC2">
        <w:rPr>
          <w:rFonts w:ascii="Times New Roman" w:hAnsi="Times New Roman" w:cs="Times New Roman"/>
          <w:sz w:val="24"/>
          <w:szCs w:val="24"/>
        </w:rPr>
        <w:t xml:space="preserve"> </w:t>
      </w:r>
      <w:r w:rsidRPr="00905EC2">
        <w:rPr>
          <w:rFonts w:ascii="Times New Roman" w:hAnsi="Times New Roman" w:cs="Times New Roman"/>
          <w:sz w:val="24"/>
          <w:szCs w:val="24"/>
        </w:rPr>
        <w:t xml:space="preserve">have worked closely in developing the instrument and procedures that will be used, and </w:t>
      </w:r>
      <w:r w:rsidR="009164EC">
        <w:rPr>
          <w:rFonts w:ascii="Times New Roman" w:hAnsi="Times New Roman" w:cs="Times New Roman"/>
          <w:sz w:val="24"/>
          <w:szCs w:val="24"/>
        </w:rPr>
        <w:t xml:space="preserve">they </w:t>
      </w:r>
      <w:r w:rsidRPr="00905EC2">
        <w:rPr>
          <w:rFonts w:ascii="Times New Roman" w:hAnsi="Times New Roman" w:cs="Times New Roman"/>
          <w:sz w:val="24"/>
          <w:szCs w:val="24"/>
        </w:rPr>
        <w:t xml:space="preserve">will be responsible for data analysis: </w:t>
      </w:r>
      <w:r w:rsidR="00127E72" w:rsidRPr="00905EC2">
        <w:rPr>
          <w:rFonts w:ascii="Times New Roman" w:hAnsi="Times New Roman" w:cs="Times New Roman"/>
          <w:sz w:val="24"/>
          <w:szCs w:val="24"/>
        </w:rPr>
        <w:t>Dr. Frederick Rivara (Univ</w:t>
      </w:r>
      <w:r w:rsidR="009164EC">
        <w:rPr>
          <w:rFonts w:ascii="Times New Roman" w:hAnsi="Times New Roman" w:cs="Times New Roman"/>
          <w:sz w:val="24"/>
          <w:szCs w:val="24"/>
        </w:rPr>
        <w:t>ersity</w:t>
      </w:r>
      <w:r w:rsidR="00127E72" w:rsidRPr="00905EC2">
        <w:rPr>
          <w:rFonts w:ascii="Times New Roman" w:hAnsi="Times New Roman" w:cs="Times New Roman"/>
          <w:sz w:val="24"/>
          <w:szCs w:val="24"/>
        </w:rPr>
        <w:t xml:space="preserve"> of Washington),</w:t>
      </w:r>
      <w:r w:rsidR="009164EC">
        <w:rPr>
          <w:rFonts w:ascii="Times New Roman" w:hAnsi="Times New Roman" w:cs="Times New Roman"/>
          <w:sz w:val="24"/>
          <w:szCs w:val="24"/>
        </w:rPr>
        <w:t xml:space="preserve"> </w:t>
      </w:r>
      <w:r w:rsidR="002562C4" w:rsidRPr="002562C4">
        <w:rPr>
          <w:rFonts w:ascii="Times New Roman" w:hAnsi="Times New Roman" w:cs="Times New Roman"/>
          <w:sz w:val="24"/>
          <w:szCs w:val="24"/>
        </w:rPr>
        <w:t>206</w:t>
      </w:r>
      <w:r w:rsidR="005779AD">
        <w:rPr>
          <w:rFonts w:ascii="Times New Roman" w:hAnsi="Times New Roman" w:cs="Times New Roman"/>
          <w:sz w:val="24"/>
          <w:szCs w:val="24"/>
        </w:rPr>
        <w:t>-</w:t>
      </w:r>
      <w:r w:rsidR="002562C4" w:rsidRPr="002562C4">
        <w:rPr>
          <w:rFonts w:ascii="Times New Roman" w:hAnsi="Times New Roman" w:cs="Times New Roman"/>
          <w:sz w:val="24"/>
          <w:szCs w:val="24"/>
        </w:rPr>
        <w:t>744-9449</w:t>
      </w:r>
      <w:r w:rsidR="002562C4">
        <w:rPr>
          <w:rFonts w:ascii="Times New Roman" w:hAnsi="Times New Roman" w:cs="Times New Roman"/>
          <w:sz w:val="24"/>
          <w:szCs w:val="24"/>
        </w:rPr>
        <w:t>;</w:t>
      </w:r>
      <w:r w:rsidR="00127E72" w:rsidRPr="00905EC2">
        <w:rPr>
          <w:rFonts w:ascii="Times New Roman" w:hAnsi="Times New Roman" w:cs="Times New Roman"/>
          <w:sz w:val="24"/>
          <w:szCs w:val="24"/>
        </w:rPr>
        <w:t xml:space="preserve"> Dr. Ali Rowhani</w:t>
      </w:r>
      <w:r w:rsidR="00635CEB" w:rsidRPr="00905EC2">
        <w:rPr>
          <w:rFonts w:ascii="Times New Roman" w:hAnsi="Times New Roman" w:cs="Times New Roman"/>
          <w:sz w:val="24"/>
          <w:szCs w:val="24"/>
        </w:rPr>
        <w:t>-Rahbar</w:t>
      </w:r>
      <w:r w:rsidR="009164EC">
        <w:rPr>
          <w:rFonts w:ascii="Times New Roman" w:hAnsi="Times New Roman" w:cs="Times New Roman"/>
          <w:sz w:val="24"/>
          <w:szCs w:val="24"/>
        </w:rPr>
        <w:t xml:space="preserve"> </w:t>
      </w:r>
      <w:r w:rsidR="00127E72" w:rsidRPr="00905EC2">
        <w:rPr>
          <w:rFonts w:ascii="Times New Roman" w:hAnsi="Times New Roman" w:cs="Times New Roman"/>
          <w:sz w:val="24"/>
          <w:szCs w:val="24"/>
        </w:rPr>
        <w:t>(Univ</w:t>
      </w:r>
      <w:r w:rsidR="009164EC">
        <w:rPr>
          <w:rFonts w:ascii="Times New Roman" w:hAnsi="Times New Roman" w:cs="Times New Roman"/>
          <w:sz w:val="24"/>
          <w:szCs w:val="24"/>
        </w:rPr>
        <w:t>ersity</w:t>
      </w:r>
      <w:r w:rsidR="00127E72" w:rsidRPr="00905EC2">
        <w:rPr>
          <w:rFonts w:ascii="Times New Roman" w:hAnsi="Times New Roman" w:cs="Times New Roman"/>
          <w:sz w:val="24"/>
          <w:szCs w:val="24"/>
        </w:rPr>
        <w:t xml:space="preserve"> of Washington),</w:t>
      </w:r>
      <w:r w:rsidR="009164EC">
        <w:rPr>
          <w:rFonts w:ascii="Times New Roman" w:hAnsi="Times New Roman" w:cs="Times New Roman"/>
          <w:sz w:val="24"/>
          <w:szCs w:val="24"/>
        </w:rPr>
        <w:t xml:space="preserve"> </w:t>
      </w:r>
      <w:r w:rsidR="002562C4" w:rsidRPr="002562C4">
        <w:rPr>
          <w:rFonts w:ascii="Times New Roman" w:hAnsi="Times New Roman" w:cs="Times New Roman"/>
          <w:sz w:val="24"/>
          <w:szCs w:val="24"/>
        </w:rPr>
        <w:t>206-221-1602</w:t>
      </w:r>
      <w:r w:rsidR="002562C4">
        <w:rPr>
          <w:rFonts w:ascii="Times New Roman" w:hAnsi="Times New Roman" w:cs="Times New Roman"/>
          <w:sz w:val="24"/>
          <w:szCs w:val="24"/>
        </w:rPr>
        <w:t>;</w:t>
      </w:r>
      <w:r w:rsidR="0058272C">
        <w:rPr>
          <w:rFonts w:ascii="Times New Roman" w:hAnsi="Times New Roman" w:cs="Times New Roman"/>
          <w:sz w:val="24"/>
          <w:szCs w:val="24"/>
        </w:rPr>
        <w:t xml:space="preserve"> </w:t>
      </w:r>
      <w:r w:rsidR="00B573E2">
        <w:rPr>
          <w:rFonts w:ascii="Times New Roman" w:hAnsi="Times New Roman" w:cs="Times New Roman"/>
          <w:sz w:val="24"/>
          <w:szCs w:val="24"/>
        </w:rPr>
        <w:t>Dr. Sara Chrisman (Univ</w:t>
      </w:r>
      <w:r w:rsidR="009164EC">
        <w:rPr>
          <w:rFonts w:ascii="Times New Roman" w:hAnsi="Times New Roman" w:cs="Times New Roman"/>
          <w:sz w:val="24"/>
          <w:szCs w:val="24"/>
        </w:rPr>
        <w:t>ersity</w:t>
      </w:r>
      <w:r w:rsidR="00B573E2">
        <w:rPr>
          <w:rFonts w:ascii="Times New Roman" w:hAnsi="Times New Roman" w:cs="Times New Roman"/>
          <w:sz w:val="24"/>
          <w:szCs w:val="24"/>
        </w:rPr>
        <w:t xml:space="preserve"> of Washington), </w:t>
      </w:r>
      <w:r w:rsidR="00B573E2" w:rsidRPr="00B573E2">
        <w:rPr>
          <w:rFonts w:ascii="Times New Roman" w:hAnsi="Times New Roman" w:cs="Times New Roman"/>
          <w:sz w:val="24"/>
          <w:szCs w:val="24"/>
        </w:rPr>
        <w:t>206</w:t>
      </w:r>
      <w:r w:rsidR="005779AD">
        <w:rPr>
          <w:rFonts w:ascii="Times New Roman" w:hAnsi="Times New Roman" w:cs="Times New Roman"/>
          <w:sz w:val="24"/>
          <w:szCs w:val="24"/>
        </w:rPr>
        <w:t>-</w:t>
      </w:r>
      <w:r w:rsidR="00B573E2" w:rsidRPr="00B573E2">
        <w:rPr>
          <w:rFonts w:ascii="Times New Roman" w:hAnsi="Times New Roman" w:cs="Times New Roman"/>
          <w:sz w:val="24"/>
          <w:szCs w:val="24"/>
        </w:rPr>
        <w:t>484</w:t>
      </w:r>
      <w:r w:rsidR="00B573E2">
        <w:rPr>
          <w:rFonts w:ascii="Times New Roman" w:hAnsi="Times New Roman" w:cs="Times New Roman"/>
          <w:sz w:val="24"/>
          <w:szCs w:val="24"/>
        </w:rPr>
        <w:t>-</w:t>
      </w:r>
      <w:r w:rsidR="00B573E2" w:rsidRPr="00B573E2">
        <w:rPr>
          <w:rFonts w:ascii="Times New Roman" w:hAnsi="Times New Roman" w:cs="Times New Roman"/>
          <w:sz w:val="24"/>
          <w:szCs w:val="24"/>
        </w:rPr>
        <w:t>2133</w:t>
      </w:r>
      <w:r w:rsidR="00B573E2">
        <w:rPr>
          <w:rFonts w:ascii="Times New Roman" w:hAnsi="Times New Roman" w:cs="Times New Roman"/>
          <w:sz w:val="24"/>
          <w:szCs w:val="24"/>
        </w:rPr>
        <w:t>;</w:t>
      </w:r>
      <w:r w:rsidR="0058272C">
        <w:rPr>
          <w:rFonts w:ascii="Times New Roman" w:hAnsi="Times New Roman" w:cs="Times New Roman"/>
          <w:sz w:val="24"/>
          <w:szCs w:val="24"/>
        </w:rPr>
        <w:t xml:space="preserve"> </w:t>
      </w:r>
      <w:r w:rsidR="009164EC">
        <w:rPr>
          <w:rFonts w:ascii="Times New Roman" w:hAnsi="Times New Roman" w:cs="Times New Roman"/>
          <w:sz w:val="24"/>
          <w:szCs w:val="24"/>
        </w:rPr>
        <w:t xml:space="preserve">Dr. </w:t>
      </w:r>
      <w:r w:rsidR="002562C4">
        <w:rPr>
          <w:rFonts w:ascii="Times New Roman" w:hAnsi="Times New Roman" w:cs="Times New Roman"/>
          <w:sz w:val="24"/>
          <w:szCs w:val="24"/>
        </w:rPr>
        <w:t>John Foster-Bey</w:t>
      </w:r>
      <w:r w:rsidR="00B573E2">
        <w:rPr>
          <w:rFonts w:ascii="Times New Roman" w:hAnsi="Times New Roman" w:cs="Times New Roman"/>
          <w:sz w:val="24"/>
          <w:szCs w:val="24"/>
        </w:rPr>
        <w:t xml:space="preserve"> (CSR, Incorporated)</w:t>
      </w:r>
      <w:r w:rsidR="002562C4">
        <w:rPr>
          <w:rFonts w:ascii="Times New Roman" w:hAnsi="Times New Roman" w:cs="Times New Roman"/>
          <w:sz w:val="24"/>
          <w:szCs w:val="24"/>
        </w:rPr>
        <w:t>, 703</w:t>
      </w:r>
      <w:r w:rsidR="005779AD">
        <w:rPr>
          <w:rFonts w:ascii="Times New Roman" w:hAnsi="Times New Roman" w:cs="Times New Roman"/>
          <w:sz w:val="24"/>
          <w:szCs w:val="24"/>
        </w:rPr>
        <w:t>-</w:t>
      </w:r>
      <w:r w:rsidR="002562C4">
        <w:rPr>
          <w:rFonts w:ascii="Times New Roman" w:hAnsi="Times New Roman" w:cs="Times New Roman"/>
          <w:sz w:val="24"/>
          <w:szCs w:val="24"/>
        </w:rPr>
        <w:t xml:space="preserve">741-7131; </w:t>
      </w:r>
      <w:r w:rsidR="009164EC">
        <w:rPr>
          <w:rFonts w:ascii="Times New Roman" w:hAnsi="Times New Roman" w:cs="Times New Roman"/>
          <w:sz w:val="24"/>
          <w:szCs w:val="24"/>
        </w:rPr>
        <w:t xml:space="preserve">and Dr. Z. </w:t>
      </w:r>
      <w:r w:rsidR="002562C4">
        <w:rPr>
          <w:rFonts w:ascii="Times New Roman" w:hAnsi="Times New Roman" w:cs="Times New Roman"/>
          <w:sz w:val="24"/>
          <w:szCs w:val="24"/>
        </w:rPr>
        <w:t xml:space="preserve">Joan Wang (Avar Consulting), </w:t>
      </w:r>
      <w:r w:rsidR="002562C4" w:rsidRPr="002562C4">
        <w:rPr>
          <w:rFonts w:ascii="Times New Roman" w:hAnsi="Times New Roman" w:cs="Times New Roman"/>
          <w:sz w:val="24"/>
          <w:szCs w:val="24"/>
        </w:rPr>
        <w:t>301</w:t>
      </w:r>
      <w:r w:rsidR="005779AD">
        <w:rPr>
          <w:rFonts w:ascii="Times New Roman" w:hAnsi="Times New Roman" w:cs="Times New Roman"/>
          <w:sz w:val="24"/>
          <w:szCs w:val="24"/>
        </w:rPr>
        <w:t>-</w:t>
      </w:r>
      <w:r w:rsidR="002562C4" w:rsidRPr="002562C4">
        <w:rPr>
          <w:rFonts w:ascii="Times New Roman" w:hAnsi="Times New Roman" w:cs="Times New Roman"/>
          <w:sz w:val="24"/>
          <w:szCs w:val="24"/>
        </w:rPr>
        <w:t>977-6553</w:t>
      </w:r>
      <w:r w:rsidR="002562C4">
        <w:rPr>
          <w:rFonts w:ascii="Times New Roman" w:hAnsi="Times New Roman" w:cs="Times New Roman"/>
          <w:sz w:val="24"/>
          <w:szCs w:val="24"/>
        </w:rPr>
        <w:t>.</w:t>
      </w:r>
    </w:p>
    <w:p w:rsidR="00635CEB" w:rsidRPr="00905EC2" w:rsidRDefault="00635CEB" w:rsidP="006833F4">
      <w:pPr>
        <w:suppressLineNumbers/>
        <w:spacing w:after="0" w:line="240" w:lineRule="auto"/>
        <w:rPr>
          <w:rFonts w:ascii="Times New Roman" w:hAnsi="Times New Roman" w:cs="Times New Roman"/>
          <w:sz w:val="24"/>
          <w:szCs w:val="24"/>
        </w:rPr>
      </w:pPr>
    </w:p>
    <w:p w:rsidR="006833F4" w:rsidRPr="00905EC2" w:rsidRDefault="00635CEB" w:rsidP="006833F4">
      <w:pPr>
        <w:suppressLineNumbers/>
        <w:spacing w:after="0" w:line="240" w:lineRule="auto"/>
        <w:rPr>
          <w:rFonts w:ascii="Times New Roman" w:hAnsi="Times New Roman" w:cs="Times New Roman"/>
          <w:sz w:val="24"/>
          <w:szCs w:val="24"/>
        </w:rPr>
      </w:pPr>
      <w:r w:rsidRPr="00905EC2">
        <w:rPr>
          <w:rFonts w:ascii="Times New Roman" w:hAnsi="Times New Roman" w:cs="Times New Roman"/>
          <w:sz w:val="24"/>
          <w:szCs w:val="24"/>
        </w:rPr>
        <w:t>Data collection and analysis will be undertaken by a team of co</w:t>
      </w:r>
      <w:r w:rsidR="002562C4">
        <w:rPr>
          <w:rFonts w:ascii="Times New Roman" w:hAnsi="Times New Roman" w:cs="Times New Roman"/>
          <w:sz w:val="24"/>
          <w:szCs w:val="24"/>
        </w:rPr>
        <w:t>ntractors at CSR, Incorporated</w:t>
      </w:r>
      <w:r w:rsidR="009164EC">
        <w:rPr>
          <w:rFonts w:ascii="Times New Roman" w:hAnsi="Times New Roman" w:cs="Times New Roman"/>
          <w:sz w:val="24"/>
          <w:szCs w:val="24"/>
        </w:rPr>
        <w:t xml:space="preserve">; </w:t>
      </w:r>
      <w:r w:rsidR="002562C4">
        <w:rPr>
          <w:rFonts w:ascii="Times New Roman" w:hAnsi="Times New Roman" w:cs="Times New Roman"/>
          <w:sz w:val="24"/>
          <w:szCs w:val="24"/>
        </w:rPr>
        <w:t>Avar Consulting</w:t>
      </w:r>
      <w:r w:rsidR="009164EC">
        <w:rPr>
          <w:rFonts w:ascii="Times New Roman" w:hAnsi="Times New Roman" w:cs="Times New Roman"/>
          <w:sz w:val="24"/>
          <w:szCs w:val="24"/>
        </w:rPr>
        <w:t xml:space="preserve">; </w:t>
      </w:r>
      <w:r w:rsidR="002562C4">
        <w:rPr>
          <w:rFonts w:ascii="Times New Roman" w:hAnsi="Times New Roman" w:cs="Times New Roman"/>
          <w:sz w:val="24"/>
          <w:szCs w:val="24"/>
        </w:rPr>
        <w:t>and the University of Washington.</w:t>
      </w:r>
    </w:p>
    <w:p w:rsidR="006833F4" w:rsidRDefault="006833F4" w:rsidP="006833F4">
      <w:pPr>
        <w:suppressLineNumbers/>
        <w:spacing w:after="0" w:line="240" w:lineRule="auto"/>
        <w:rPr>
          <w:rFonts w:ascii="Times New Roman" w:hAnsi="Times New Roman" w:cs="Times New Roman"/>
          <w:sz w:val="20"/>
          <w:szCs w:val="20"/>
        </w:rPr>
      </w:pPr>
    </w:p>
    <w:p w:rsidR="00DB0364" w:rsidRDefault="00DB0364" w:rsidP="006833F4">
      <w:pPr>
        <w:suppressLineNumbers/>
        <w:spacing w:after="0" w:line="240" w:lineRule="auto"/>
        <w:rPr>
          <w:rFonts w:ascii="Times New Roman" w:hAnsi="Times New Roman" w:cs="Times New Roman"/>
          <w:sz w:val="20"/>
          <w:szCs w:val="20"/>
        </w:rPr>
      </w:pPr>
    </w:p>
    <w:p w:rsidR="00397B67" w:rsidRDefault="00397B67" w:rsidP="006833F4">
      <w:pPr>
        <w:suppressLineNumbers/>
        <w:spacing w:after="0" w:line="240" w:lineRule="auto"/>
        <w:rPr>
          <w:rFonts w:ascii="Times New Roman" w:hAnsi="Times New Roman" w:cs="Times New Roman"/>
          <w:sz w:val="20"/>
          <w:szCs w:val="20"/>
        </w:rPr>
      </w:pPr>
    </w:p>
    <w:p w:rsidR="00397B67" w:rsidRDefault="00397B67" w:rsidP="006833F4">
      <w:pPr>
        <w:suppressLineNumbers/>
        <w:spacing w:after="0" w:line="240" w:lineRule="auto"/>
        <w:rPr>
          <w:rFonts w:ascii="Times New Roman" w:hAnsi="Times New Roman" w:cs="Times New Roman"/>
          <w:b/>
          <w:sz w:val="24"/>
          <w:szCs w:val="20"/>
        </w:rPr>
      </w:pPr>
      <w:r w:rsidRPr="00B83C7D">
        <w:rPr>
          <w:rFonts w:ascii="Times New Roman" w:hAnsi="Times New Roman" w:cs="Times New Roman"/>
          <w:b/>
          <w:sz w:val="24"/>
          <w:szCs w:val="20"/>
        </w:rPr>
        <w:t>References</w:t>
      </w:r>
    </w:p>
    <w:p w:rsidR="00397B67" w:rsidRDefault="00397B67" w:rsidP="00397B67">
      <w:pPr>
        <w:suppressLineNumbers/>
        <w:spacing w:after="0" w:line="240" w:lineRule="auto"/>
        <w:rPr>
          <w:rFonts w:ascii="Times New Roman" w:hAnsi="Times New Roman" w:cs="Times New Roman"/>
          <w:szCs w:val="20"/>
        </w:rPr>
      </w:pPr>
    </w:p>
    <w:p w:rsidR="00252600" w:rsidRDefault="00252600" w:rsidP="00042654">
      <w:pPr>
        <w:pStyle w:val="ListParagraph"/>
        <w:numPr>
          <w:ilvl w:val="0"/>
          <w:numId w:val="23"/>
        </w:numPr>
        <w:spacing w:line="240" w:lineRule="auto"/>
        <w:rPr>
          <w:rFonts w:ascii="Times New Roman" w:hAnsi="Times New Roman" w:cs="Times New Roman"/>
          <w:sz w:val="24"/>
          <w:szCs w:val="24"/>
        </w:rPr>
      </w:pPr>
      <w:r w:rsidRPr="00042654">
        <w:rPr>
          <w:rFonts w:ascii="Times New Roman" w:hAnsi="Times New Roman" w:cs="Times New Roman"/>
          <w:sz w:val="24"/>
          <w:szCs w:val="24"/>
        </w:rPr>
        <w:t>Rivara</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F</w:t>
      </w:r>
      <w:r w:rsidR="003F6B6D">
        <w:rPr>
          <w:rFonts w:ascii="Times New Roman" w:hAnsi="Times New Roman" w:cs="Times New Roman"/>
          <w:sz w:val="24"/>
          <w:szCs w:val="24"/>
        </w:rPr>
        <w:t>.</w:t>
      </w:r>
      <w:r w:rsidRPr="00042654">
        <w:rPr>
          <w:rFonts w:ascii="Times New Roman" w:hAnsi="Times New Roman" w:cs="Times New Roman"/>
          <w:sz w:val="24"/>
          <w:szCs w:val="24"/>
        </w:rPr>
        <w:t>P</w:t>
      </w:r>
      <w:r w:rsidR="003F6B6D">
        <w:rPr>
          <w:rFonts w:ascii="Times New Roman" w:hAnsi="Times New Roman" w:cs="Times New Roman"/>
          <w:sz w:val="24"/>
          <w:szCs w:val="24"/>
        </w:rPr>
        <w:t>.</w:t>
      </w:r>
      <w:r w:rsidRPr="00042654">
        <w:rPr>
          <w:rFonts w:ascii="Times New Roman" w:hAnsi="Times New Roman" w:cs="Times New Roman"/>
          <w:sz w:val="24"/>
          <w:szCs w:val="24"/>
        </w:rPr>
        <w:t>, Schiff</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M</w:t>
      </w:r>
      <w:r w:rsidR="003F6B6D">
        <w:rPr>
          <w:rFonts w:ascii="Times New Roman" w:hAnsi="Times New Roman" w:cs="Times New Roman"/>
          <w:sz w:val="24"/>
          <w:szCs w:val="24"/>
        </w:rPr>
        <w:t>.</w:t>
      </w:r>
      <w:r w:rsidRPr="00042654">
        <w:rPr>
          <w:rFonts w:ascii="Times New Roman" w:hAnsi="Times New Roman" w:cs="Times New Roman"/>
          <w:sz w:val="24"/>
          <w:szCs w:val="24"/>
        </w:rPr>
        <w:t>A</w:t>
      </w:r>
      <w:r w:rsidR="003F6B6D">
        <w:rPr>
          <w:rFonts w:ascii="Times New Roman" w:hAnsi="Times New Roman" w:cs="Times New Roman"/>
          <w:sz w:val="24"/>
          <w:szCs w:val="24"/>
        </w:rPr>
        <w:t>.</w:t>
      </w:r>
      <w:r w:rsidRPr="00042654">
        <w:rPr>
          <w:rFonts w:ascii="Times New Roman" w:hAnsi="Times New Roman" w:cs="Times New Roman"/>
          <w:sz w:val="24"/>
          <w:szCs w:val="24"/>
        </w:rPr>
        <w:t>, Chrisman</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S</w:t>
      </w:r>
      <w:r w:rsidR="003F6B6D">
        <w:rPr>
          <w:rFonts w:ascii="Times New Roman" w:hAnsi="Times New Roman" w:cs="Times New Roman"/>
          <w:sz w:val="24"/>
          <w:szCs w:val="24"/>
        </w:rPr>
        <w:t>.</w:t>
      </w:r>
      <w:r w:rsidRPr="00042654">
        <w:rPr>
          <w:rFonts w:ascii="Times New Roman" w:hAnsi="Times New Roman" w:cs="Times New Roman"/>
          <w:sz w:val="24"/>
          <w:szCs w:val="24"/>
        </w:rPr>
        <w:t>P</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et al. </w:t>
      </w:r>
      <w:r w:rsidR="003F6B6D">
        <w:rPr>
          <w:rFonts w:ascii="Times New Roman" w:hAnsi="Times New Roman" w:cs="Times New Roman"/>
          <w:sz w:val="24"/>
          <w:szCs w:val="24"/>
        </w:rPr>
        <w:t>(</w:t>
      </w:r>
      <w:r w:rsidR="003F6B6D" w:rsidRPr="00042654">
        <w:rPr>
          <w:rFonts w:ascii="Times New Roman" w:hAnsi="Times New Roman" w:cs="Times New Roman"/>
          <w:sz w:val="24"/>
          <w:szCs w:val="24"/>
        </w:rPr>
        <w:t>2014</w:t>
      </w:r>
      <w:r w:rsidR="003F6B6D">
        <w:rPr>
          <w:rFonts w:ascii="Times New Roman" w:hAnsi="Times New Roman" w:cs="Times New Roman"/>
          <w:sz w:val="24"/>
          <w:szCs w:val="24"/>
        </w:rPr>
        <w:t xml:space="preserve">). </w:t>
      </w:r>
      <w:r w:rsidRPr="00042654">
        <w:rPr>
          <w:rFonts w:ascii="Times New Roman" w:hAnsi="Times New Roman" w:cs="Times New Roman"/>
          <w:sz w:val="24"/>
          <w:szCs w:val="24"/>
        </w:rPr>
        <w:t xml:space="preserve">The effect of coach education on reporting of concussions among high school athletes after passage of a concussion law. </w:t>
      </w:r>
      <w:r w:rsidRPr="003F6B6D">
        <w:rPr>
          <w:rFonts w:ascii="Times New Roman" w:hAnsi="Times New Roman" w:cs="Times New Roman"/>
          <w:i/>
          <w:sz w:val="24"/>
          <w:szCs w:val="24"/>
        </w:rPr>
        <w:t>Am J Sports Med</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42(5)</w:t>
      </w:r>
      <w:r w:rsidR="003F6B6D">
        <w:rPr>
          <w:rFonts w:ascii="Times New Roman" w:hAnsi="Times New Roman" w:cs="Times New Roman"/>
          <w:sz w:val="24"/>
          <w:szCs w:val="24"/>
        </w:rPr>
        <w:t>,</w:t>
      </w:r>
      <w:r w:rsidRPr="00042654">
        <w:rPr>
          <w:rFonts w:ascii="Times New Roman" w:hAnsi="Times New Roman" w:cs="Times New Roman"/>
          <w:sz w:val="24"/>
          <w:szCs w:val="24"/>
        </w:rPr>
        <w:t xml:space="preserve"> 1197–1203.</w:t>
      </w:r>
    </w:p>
    <w:p w:rsidR="00A559C1" w:rsidRDefault="00A559C1" w:rsidP="00A559C1">
      <w:pPr>
        <w:pStyle w:val="ListParagraph"/>
        <w:numPr>
          <w:ilvl w:val="0"/>
          <w:numId w:val="23"/>
        </w:numPr>
        <w:suppressLineNumbers/>
        <w:spacing w:after="0" w:line="240" w:lineRule="auto"/>
        <w:rPr>
          <w:rFonts w:ascii="Times New Roman" w:hAnsi="Times New Roman" w:cs="Times New Roman"/>
          <w:sz w:val="24"/>
          <w:szCs w:val="24"/>
        </w:rPr>
      </w:pPr>
      <w:r w:rsidRPr="00A559C1">
        <w:rPr>
          <w:rFonts w:ascii="Times New Roman" w:hAnsi="Times New Roman" w:cs="Times New Roman"/>
          <w:sz w:val="24"/>
          <w:szCs w:val="24"/>
        </w:rPr>
        <w:t>Anseel</w:t>
      </w:r>
      <w:r w:rsidR="003F6B6D">
        <w:rPr>
          <w:rFonts w:ascii="Times New Roman" w:hAnsi="Times New Roman" w:cs="Times New Roman"/>
          <w:sz w:val="24"/>
          <w:szCs w:val="24"/>
        </w:rPr>
        <w:t>,</w:t>
      </w:r>
      <w:r w:rsidRPr="00A559C1">
        <w:rPr>
          <w:rFonts w:ascii="Times New Roman" w:hAnsi="Times New Roman" w:cs="Times New Roman"/>
          <w:sz w:val="24"/>
          <w:szCs w:val="24"/>
        </w:rPr>
        <w:t xml:space="preserve"> F</w:t>
      </w:r>
      <w:r w:rsidR="003F6B6D">
        <w:rPr>
          <w:rFonts w:ascii="Times New Roman" w:hAnsi="Times New Roman" w:cs="Times New Roman"/>
          <w:sz w:val="24"/>
          <w:szCs w:val="24"/>
        </w:rPr>
        <w:t>.</w:t>
      </w:r>
      <w:r w:rsidRPr="00A559C1">
        <w:rPr>
          <w:rFonts w:ascii="Times New Roman" w:hAnsi="Times New Roman" w:cs="Times New Roman"/>
          <w:sz w:val="24"/>
          <w:szCs w:val="24"/>
        </w:rPr>
        <w:t>, Lievens</w:t>
      </w:r>
      <w:r w:rsidR="003F6B6D">
        <w:rPr>
          <w:rFonts w:ascii="Times New Roman" w:hAnsi="Times New Roman" w:cs="Times New Roman"/>
          <w:sz w:val="24"/>
          <w:szCs w:val="24"/>
        </w:rPr>
        <w:t>,</w:t>
      </w:r>
      <w:r w:rsidRPr="00A559C1">
        <w:rPr>
          <w:rFonts w:ascii="Times New Roman" w:hAnsi="Times New Roman" w:cs="Times New Roman"/>
          <w:sz w:val="24"/>
          <w:szCs w:val="24"/>
        </w:rPr>
        <w:t xml:space="preserve"> F</w:t>
      </w:r>
      <w:r w:rsidR="003F6B6D">
        <w:rPr>
          <w:rFonts w:ascii="Times New Roman" w:hAnsi="Times New Roman" w:cs="Times New Roman"/>
          <w:sz w:val="24"/>
          <w:szCs w:val="24"/>
        </w:rPr>
        <w:t>.</w:t>
      </w:r>
      <w:r w:rsidRPr="00A559C1">
        <w:rPr>
          <w:rFonts w:ascii="Times New Roman" w:hAnsi="Times New Roman" w:cs="Times New Roman"/>
          <w:sz w:val="24"/>
          <w:szCs w:val="24"/>
        </w:rPr>
        <w:t>, Schollaert</w:t>
      </w:r>
      <w:r w:rsidR="003F6B6D">
        <w:rPr>
          <w:rFonts w:ascii="Times New Roman" w:hAnsi="Times New Roman" w:cs="Times New Roman"/>
          <w:sz w:val="24"/>
          <w:szCs w:val="24"/>
        </w:rPr>
        <w:t>,</w:t>
      </w:r>
      <w:r w:rsidRPr="00A559C1">
        <w:rPr>
          <w:rFonts w:ascii="Times New Roman" w:hAnsi="Times New Roman" w:cs="Times New Roman"/>
          <w:sz w:val="24"/>
          <w:szCs w:val="24"/>
        </w:rPr>
        <w:t xml:space="preserve"> E</w:t>
      </w:r>
      <w:r w:rsidR="003F6B6D">
        <w:rPr>
          <w:rFonts w:ascii="Times New Roman" w:hAnsi="Times New Roman" w:cs="Times New Roman"/>
          <w:sz w:val="24"/>
          <w:szCs w:val="24"/>
        </w:rPr>
        <w:t>.</w:t>
      </w:r>
      <w:r w:rsidRPr="00A559C1">
        <w:rPr>
          <w:rFonts w:ascii="Times New Roman" w:hAnsi="Times New Roman" w:cs="Times New Roman"/>
          <w:sz w:val="24"/>
          <w:szCs w:val="24"/>
        </w:rPr>
        <w:t xml:space="preserve">, </w:t>
      </w:r>
      <w:r w:rsidR="003F6B6D">
        <w:rPr>
          <w:rFonts w:ascii="Times New Roman" w:hAnsi="Times New Roman" w:cs="Times New Roman"/>
          <w:sz w:val="24"/>
          <w:szCs w:val="24"/>
        </w:rPr>
        <w:t xml:space="preserve">&amp; </w:t>
      </w:r>
      <w:r w:rsidRPr="00A559C1">
        <w:rPr>
          <w:rFonts w:ascii="Times New Roman" w:hAnsi="Times New Roman" w:cs="Times New Roman"/>
          <w:sz w:val="24"/>
          <w:szCs w:val="24"/>
        </w:rPr>
        <w:t>Choragwicka</w:t>
      </w:r>
      <w:r w:rsidR="003F6B6D">
        <w:rPr>
          <w:rFonts w:ascii="Times New Roman" w:hAnsi="Times New Roman" w:cs="Times New Roman"/>
          <w:sz w:val="24"/>
          <w:szCs w:val="24"/>
        </w:rPr>
        <w:t>,</w:t>
      </w:r>
      <w:r w:rsidRPr="00A559C1">
        <w:rPr>
          <w:rFonts w:ascii="Times New Roman" w:hAnsi="Times New Roman" w:cs="Times New Roman"/>
          <w:sz w:val="24"/>
          <w:szCs w:val="24"/>
        </w:rPr>
        <w:t xml:space="preserve"> B. </w:t>
      </w:r>
      <w:r w:rsidR="003F6B6D">
        <w:rPr>
          <w:rFonts w:ascii="Times New Roman" w:hAnsi="Times New Roman" w:cs="Times New Roman"/>
          <w:sz w:val="24"/>
          <w:szCs w:val="24"/>
        </w:rPr>
        <w:t xml:space="preserve">(2010). </w:t>
      </w:r>
      <w:r w:rsidRPr="00A559C1">
        <w:rPr>
          <w:rFonts w:ascii="Times New Roman" w:hAnsi="Times New Roman" w:cs="Times New Roman"/>
          <w:sz w:val="24"/>
          <w:szCs w:val="24"/>
        </w:rPr>
        <w:t xml:space="preserve">Response </w:t>
      </w:r>
      <w:r w:rsidR="003F6B6D">
        <w:rPr>
          <w:rFonts w:ascii="Times New Roman" w:hAnsi="Times New Roman" w:cs="Times New Roman"/>
          <w:sz w:val="24"/>
          <w:szCs w:val="24"/>
        </w:rPr>
        <w:t>r</w:t>
      </w:r>
      <w:r w:rsidRPr="00A559C1">
        <w:rPr>
          <w:rFonts w:ascii="Times New Roman" w:hAnsi="Times New Roman" w:cs="Times New Roman"/>
          <w:sz w:val="24"/>
          <w:szCs w:val="24"/>
        </w:rPr>
        <w:t xml:space="preserve">ates in </w:t>
      </w:r>
      <w:r w:rsidR="003F6B6D">
        <w:rPr>
          <w:rFonts w:ascii="Times New Roman" w:hAnsi="Times New Roman" w:cs="Times New Roman"/>
          <w:sz w:val="24"/>
          <w:szCs w:val="24"/>
        </w:rPr>
        <w:t>o</w:t>
      </w:r>
      <w:r w:rsidRPr="00A559C1">
        <w:rPr>
          <w:rFonts w:ascii="Times New Roman" w:hAnsi="Times New Roman" w:cs="Times New Roman"/>
          <w:sz w:val="24"/>
          <w:szCs w:val="24"/>
        </w:rPr>
        <w:t xml:space="preserve">rganizational </w:t>
      </w:r>
      <w:r w:rsidR="003F6B6D">
        <w:rPr>
          <w:rFonts w:ascii="Times New Roman" w:hAnsi="Times New Roman" w:cs="Times New Roman"/>
          <w:sz w:val="24"/>
          <w:szCs w:val="24"/>
        </w:rPr>
        <w:t>s</w:t>
      </w:r>
      <w:r w:rsidRPr="00A559C1">
        <w:rPr>
          <w:rFonts w:ascii="Times New Roman" w:hAnsi="Times New Roman" w:cs="Times New Roman"/>
          <w:sz w:val="24"/>
          <w:szCs w:val="24"/>
        </w:rPr>
        <w:t>cience, 1995–2008:</w:t>
      </w:r>
      <w:r>
        <w:rPr>
          <w:rFonts w:ascii="Times New Roman" w:hAnsi="Times New Roman" w:cs="Times New Roman"/>
          <w:sz w:val="24"/>
          <w:szCs w:val="24"/>
        </w:rPr>
        <w:t xml:space="preserve"> A</w:t>
      </w:r>
      <w:r w:rsidRPr="00A559C1">
        <w:rPr>
          <w:rFonts w:ascii="Times New Roman" w:hAnsi="Times New Roman" w:cs="Times New Roman"/>
          <w:sz w:val="24"/>
          <w:szCs w:val="24"/>
        </w:rPr>
        <w:t xml:space="preserve"> </w:t>
      </w:r>
      <w:r w:rsidR="003F6B6D">
        <w:rPr>
          <w:rFonts w:ascii="Times New Roman" w:hAnsi="Times New Roman" w:cs="Times New Roman"/>
          <w:sz w:val="24"/>
          <w:szCs w:val="24"/>
        </w:rPr>
        <w:t>m</w:t>
      </w:r>
      <w:r w:rsidRPr="00A559C1">
        <w:rPr>
          <w:rFonts w:ascii="Times New Roman" w:hAnsi="Times New Roman" w:cs="Times New Roman"/>
          <w:sz w:val="24"/>
          <w:szCs w:val="24"/>
        </w:rPr>
        <w:t xml:space="preserve">eta-analytic </w:t>
      </w:r>
      <w:r w:rsidR="003F6B6D">
        <w:rPr>
          <w:rFonts w:ascii="Times New Roman" w:hAnsi="Times New Roman" w:cs="Times New Roman"/>
          <w:sz w:val="24"/>
          <w:szCs w:val="24"/>
        </w:rPr>
        <w:t>r</w:t>
      </w:r>
      <w:r w:rsidRPr="00A559C1">
        <w:rPr>
          <w:rFonts w:ascii="Times New Roman" w:hAnsi="Times New Roman" w:cs="Times New Roman"/>
          <w:sz w:val="24"/>
          <w:szCs w:val="24"/>
        </w:rPr>
        <w:t xml:space="preserve">eview and </w:t>
      </w:r>
      <w:r w:rsidR="003F6B6D">
        <w:rPr>
          <w:rFonts w:ascii="Times New Roman" w:hAnsi="Times New Roman" w:cs="Times New Roman"/>
          <w:sz w:val="24"/>
          <w:szCs w:val="24"/>
        </w:rPr>
        <w:t>g</w:t>
      </w:r>
      <w:r w:rsidRPr="00A559C1">
        <w:rPr>
          <w:rFonts w:ascii="Times New Roman" w:hAnsi="Times New Roman" w:cs="Times New Roman"/>
          <w:sz w:val="24"/>
          <w:szCs w:val="24"/>
        </w:rPr>
        <w:t xml:space="preserve">uidelines for </w:t>
      </w:r>
      <w:r w:rsidR="003F6B6D">
        <w:rPr>
          <w:rFonts w:ascii="Times New Roman" w:hAnsi="Times New Roman" w:cs="Times New Roman"/>
          <w:sz w:val="24"/>
          <w:szCs w:val="24"/>
        </w:rPr>
        <w:t>s</w:t>
      </w:r>
      <w:r w:rsidRPr="00A559C1">
        <w:rPr>
          <w:rFonts w:ascii="Times New Roman" w:hAnsi="Times New Roman" w:cs="Times New Roman"/>
          <w:sz w:val="24"/>
          <w:szCs w:val="24"/>
        </w:rPr>
        <w:t xml:space="preserve">urvey </w:t>
      </w:r>
      <w:r w:rsidR="003F6B6D">
        <w:rPr>
          <w:rFonts w:ascii="Times New Roman" w:hAnsi="Times New Roman" w:cs="Times New Roman"/>
          <w:sz w:val="24"/>
          <w:szCs w:val="24"/>
        </w:rPr>
        <w:t>r</w:t>
      </w:r>
      <w:r w:rsidRPr="00A559C1">
        <w:rPr>
          <w:rFonts w:ascii="Times New Roman" w:hAnsi="Times New Roman" w:cs="Times New Roman"/>
          <w:sz w:val="24"/>
          <w:szCs w:val="24"/>
        </w:rPr>
        <w:t>esearchers</w:t>
      </w:r>
      <w:r>
        <w:rPr>
          <w:rFonts w:ascii="Times New Roman" w:hAnsi="Times New Roman" w:cs="Times New Roman"/>
          <w:sz w:val="24"/>
          <w:szCs w:val="24"/>
        </w:rPr>
        <w:t xml:space="preserve">. </w:t>
      </w:r>
      <w:r w:rsidRPr="003F6B6D">
        <w:rPr>
          <w:rFonts w:ascii="Times New Roman" w:hAnsi="Times New Roman" w:cs="Times New Roman"/>
          <w:i/>
          <w:sz w:val="24"/>
          <w:szCs w:val="24"/>
        </w:rPr>
        <w:t>J Bus Psychol</w:t>
      </w:r>
      <w:r w:rsidR="003F6B6D">
        <w:rPr>
          <w:rFonts w:ascii="Times New Roman" w:hAnsi="Times New Roman" w:cs="Times New Roman"/>
          <w:sz w:val="24"/>
          <w:szCs w:val="24"/>
        </w:rPr>
        <w:t>,</w:t>
      </w:r>
      <w:r>
        <w:rPr>
          <w:rFonts w:ascii="Times New Roman" w:hAnsi="Times New Roman" w:cs="Times New Roman"/>
          <w:sz w:val="24"/>
          <w:szCs w:val="24"/>
        </w:rPr>
        <w:t xml:space="preserve"> 25</w:t>
      </w:r>
      <w:r w:rsidR="003F6B6D">
        <w:rPr>
          <w:rFonts w:ascii="Times New Roman" w:hAnsi="Times New Roman" w:cs="Times New Roman"/>
          <w:sz w:val="24"/>
          <w:szCs w:val="24"/>
        </w:rPr>
        <w:t xml:space="preserve">, </w:t>
      </w:r>
      <w:r>
        <w:rPr>
          <w:rFonts w:ascii="Times New Roman" w:hAnsi="Times New Roman" w:cs="Times New Roman"/>
          <w:sz w:val="24"/>
          <w:szCs w:val="24"/>
        </w:rPr>
        <w:t>335–349.</w:t>
      </w:r>
    </w:p>
    <w:p w:rsidR="0022501B" w:rsidRPr="00D51F44" w:rsidRDefault="0022501B" w:rsidP="00D51F44">
      <w:pPr>
        <w:pStyle w:val="ListParagraph"/>
        <w:numPr>
          <w:ilvl w:val="0"/>
          <w:numId w:val="23"/>
        </w:numPr>
        <w:suppressLineNumbers/>
        <w:spacing w:after="0" w:line="240" w:lineRule="auto"/>
        <w:rPr>
          <w:rFonts w:ascii="Times New Roman" w:hAnsi="Times New Roman" w:cs="Times New Roman"/>
          <w:sz w:val="24"/>
          <w:szCs w:val="24"/>
        </w:rPr>
      </w:pPr>
      <w:r w:rsidRPr="00D51F44">
        <w:rPr>
          <w:rFonts w:ascii="Times New Roman" w:hAnsi="Times New Roman" w:cs="Times New Roman"/>
          <w:sz w:val="24"/>
          <w:szCs w:val="24"/>
        </w:rPr>
        <w:t>McCarthy</w:t>
      </w:r>
      <w:r w:rsidR="003F6B6D">
        <w:rPr>
          <w:rFonts w:ascii="Times New Roman" w:hAnsi="Times New Roman" w:cs="Times New Roman"/>
          <w:sz w:val="24"/>
          <w:szCs w:val="24"/>
        </w:rPr>
        <w:t>,</w:t>
      </w:r>
      <w:r w:rsidRPr="00D51F44">
        <w:rPr>
          <w:rFonts w:ascii="Times New Roman" w:hAnsi="Times New Roman" w:cs="Times New Roman"/>
          <w:sz w:val="24"/>
          <w:szCs w:val="24"/>
        </w:rPr>
        <w:t xml:space="preserve"> J</w:t>
      </w:r>
      <w:r w:rsidR="003F6B6D">
        <w:rPr>
          <w:rFonts w:ascii="Times New Roman" w:hAnsi="Times New Roman" w:cs="Times New Roman"/>
          <w:sz w:val="24"/>
          <w:szCs w:val="24"/>
        </w:rPr>
        <w:t>.</w:t>
      </w:r>
      <w:r w:rsidRPr="00D51F44">
        <w:rPr>
          <w:rFonts w:ascii="Times New Roman" w:hAnsi="Times New Roman" w:cs="Times New Roman"/>
          <w:sz w:val="24"/>
          <w:szCs w:val="24"/>
        </w:rPr>
        <w:t xml:space="preserve">S. </w:t>
      </w:r>
      <w:r w:rsidR="003F6B6D">
        <w:rPr>
          <w:rFonts w:ascii="Times New Roman" w:hAnsi="Times New Roman" w:cs="Times New Roman"/>
          <w:sz w:val="24"/>
          <w:szCs w:val="24"/>
        </w:rPr>
        <w:t xml:space="preserve">(2007). </w:t>
      </w:r>
      <w:r w:rsidRPr="00D51F44">
        <w:rPr>
          <w:rFonts w:ascii="Times New Roman" w:hAnsi="Times New Roman" w:cs="Times New Roman"/>
          <w:sz w:val="24"/>
          <w:szCs w:val="24"/>
        </w:rPr>
        <w:t xml:space="preserve">Pre-Recorded Telephone Messages </w:t>
      </w:r>
      <w:r w:rsidR="003F6B6D">
        <w:rPr>
          <w:rFonts w:ascii="Times New Roman" w:hAnsi="Times New Roman" w:cs="Times New Roman"/>
          <w:sz w:val="24"/>
          <w:szCs w:val="24"/>
        </w:rPr>
        <w:t>a</w:t>
      </w:r>
      <w:r w:rsidRPr="00D51F44">
        <w:rPr>
          <w:rFonts w:ascii="Times New Roman" w:hAnsi="Times New Roman" w:cs="Times New Roman"/>
          <w:sz w:val="24"/>
          <w:szCs w:val="24"/>
        </w:rPr>
        <w:t xml:space="preserve">s </w:t>
      </w:r>
      <w:r w:rsidR="003F6B6D">
        <w:rPr>
          <w:rFonts w:ascii="Times New Roman" w:hAnsi="Times New Roman" w:cs="Times New Roman"/>
          <w:sz w:val="24"/>
          <w:szCs w:val="24"/>
        </w:rPr>
        <w:t>a</w:t>
      </w:r>
      <w:r w:rsidRPr="00D51F44">
        <w:rPr>
          <w:rFonts w:ascii="Times New Roman" w:hAnsi="Times New Roman" w:cs="Times New Roman"/>
          <w:sz w:val="24"/>
          <w:szCs w:val="24"/>
        </w:rPr>
        <w:t xml:space="preserve">n Alternative </w:t>
      </w:r>
      <w:r w:rsidR="003F6B6D">
        <w:rPr>
          <w:rFonts w:ascii="Times New Roman" w:hAnsi="Times New Roman" w:cs="Times New Roman"/>
          <w:sz w:val="24"/>
          <w:szCs w:val="24"/>
        </w:rPr>
        <w:t>t</w:t>
      </w:r>
      <w:r w:rsidRPr="00D51F44">
        <w:rPr>
          <w:rFonts w:ascii="Times New Roman" w:hAnsi="Times New Roman" w:cs="Times New Roman"/>
          <w:sz w:val="24"/>
          <w:szCs w:val="24"/>
        </w:rPr>
        <w:t>o Follow-Up Survey Reminder Postcards:</w:t>
      </w:r>
      <w:r w:rsidR="00D51F44" w:rsidRPr="00D51F44">
        <w:rPr>
          <w:rFonts w:ascii="Times New Roman" w:hAnsi="Times New Roman" w:cs="Times New Roman"/>
          <w:sz w:val="24"/>
          <w:szCs w:val="24"/>
        </w:rPr>
        <w:t xml:space="preserve"> </w:t>
      </w:r>
      <w:r w:rsidRPr="00D51F44">
        <w:rPr>
          <w:rFonts w:ascii="Times New Roman" w:hAnsi="Times New Roman" w:cs="Times New Roman"/>
          <w:sz w:val="24"/>
          <w:szCs w:val="24"/>
        </w:rPr>
        <w:t xml:space="preserve">The Effectiveness </w:t>
      </w:r>
      <w:r w:rsidR="003F6B6D">
        <w:rPr>
          <w:rFonts w:ascii="Times New Roman" w:hAnsi="Times New Roman" w:cs="Times New Roman"/>
          <w:sz w:val="24"/>
          <w:szCs w:val="24"/>
        </w:rPr>
        <w:t>o</w:t>
      </w:r>
      <w:r w:rsidRPr="00D51F44">
        <w:rPr>
          <w:rFonts w:ascii="Times New Roman" w:hAnsi="Times New Roman" w:cs="Times New Roman"/>
          <w:sz w:val="24"/>
          <w:szCs w:val="24"/>
        </w:rPr>
        <w:t>f Autodialer Software</w:t>
      </w:r>
      <w:r w:rsidR="00D51F44" w:rsidRPr="00D51F44">
        <w:rPr>
          <w:rFonts w:ascii="Times New Roman" w:hAnsi="Times New Roman" w:cs="Times New Roman"/>
          <w:sz w:val="24"/>
          <w:szCs w:val="24"/>
        </w:rPr>
        <w:t xml:space="preserve"> </w:t>
      </w:r>
      <w:r w:rsidRPr="00D51F44">
        <w:rPr>
          <w:rFonts w:ascii="Times New Roman" w:hAnsi="Times New Roman" w:cs="Times New Roman"/>
          <w:sz w:val="24"/>
          <w:szCs w:val="24"/>
        </w:rPr>
        <w:t xml:space="preserve">Used During </w:t>
      </w:r>
      <w:r w:rsidR="003F6B6D">
        <w:rPr>
          <w:rFonts w:ascii="Times New Roman" w:hAnsi="Times New Roman" w:cs="Times New Roman"/>
          <w:sz w:val="24"/>
          <w:szCs w:val="24"/>
        </w:rPr>
        <w:t>t</w:t>
      </w:r>
      <w:r w:rsidRPr="00D51F44">
        <w:rPr>
          <w:rFonts w:ascii="Times New Roman" w:hAnsi="Times New Roman" w:cs="Times New Roman"/>
          <w:sz w:val="24"/>
          <w:szCs w:val="24"/>
        </w:rPr>
        <w:t xml:space="preserve">he </w:t>
      </w:r>
      <w:r w:rsidR="00D51F44" w:rsidRPr="00D51F44">
        <w:rPr>
          <w:rFonts w:ascii="Times New Roman" w:hAnsi="Times New Roman" w:cs="Times New Roman"/>
          <w:sz w:val="24"/>
          <w:szCs w:val="24"/>
        </w:rPr>
        <w:t>P</w:t>
      </w:r>
      <w:r w:rsidRPr="00D51F44">
        <w:rPr>
          <w:rFonts w:ascii="Times New Roman" w:hAnsi="Times New Roman" w:cs="Times New Roman"/>
          <w:sz w:val="24"/>
          <w:szCs w:val="24"/>
        </w:rPr>
        <w:t>ennsylvania County</w:t>
      </w:r>
      <w:r w:rsidR="00D51F44">
        <w:rPr>
          <w:rFonts w:ascii="Times New Roman" w:hAnsi="Times New Roman" w:cs="Times New Roman"/>
          <w:sz w:val="24"/>
          <w:szCs w:val="24"/>
        </w:rPr>
        <w:t xml:space="preserve"> </w:t>
      </w:r>
      <w:r w:rsidRPr="00D51F44">
        <w:rPr>
          <w:rFonts w:ascii="Times New Roman" w:hAnsi="Times New Roman" w:cs="Times New Roman"/>
          <w:sz w:val="24"/>
          <w:szCs w:val="24"/>
        </w:rPr>
        <w:t>Estimates Survey</w:t>
      </w:r>
      <w:r w:rsidR="00D51F44">
        <w:rPr>
          <w:rFonts w:ascii="Times New Roman" w:hAnsi="Times New Roman" w:cs="Times New Roman"/>
          <w:sz w:val="24"/>
          <w:szCs w:val="24"/>
        </w:rPr>
        <w:t xml:space="preserve">. USDA </w:t>
      </w:r>
      <w:r w:rsidR="00D51F44" w:rsidRPr="00D51F44">
        <w:rPr>
          <w:rFonts w:ascii="Times New Roman" w:hAnsi="Times New Roman" w:cs="Times New Roman"/>
          <w:sz w:val="24"/>
          <w:szCs w:val="24"/>
        </w:rPr>
        <w:t>RDD Research Report</w:t>
      </w:r>
      <w:r w:rsidR="00D51F44">
        <w:rPr>
          <w:rFonts w:ascii="Times New Roman" w:hAnsi="Times New Roman" w:cs="Times New Roman"/>
          <w:sz w:val="24"/>
          <w:szCs w:val="24"/>
        </w:rPr>
        <w:t xml:space="preserve"> </w:t>
      </w:r>
      <w:r w:rsidR="00D51F44" w:rsidRPr="00D51F44">
        <w:rPr>
          <w:rFonts w:ascii="Times New Roman" w:hAnsi="Times New Roman" w:cs="Times New Roman"/>
          <w:sz w:val="24"/>
          <w:szCs w:val="24"/>
        </w:rPr>
        <w:t>Number RDD-07-04</w:t>
      </w:r>
      <w:r w:rsidR="00D51F44">
        <w:rPr>
          <w:rFonts w:ascii="Times New Roman" w:hAnsi="Times New Roman" w:cs="Times New Roman"/>
          <w:sz w:val="24"/>
          <w:szCs w:val="24"/>
        </w:rPr>
        <w:t>.</w:t>
      </w:r>
    </w:p>
    <w:p w:rsidR="00FD2F45" w:rsidRPr="00567EA5" w:rsidRDefault="00397B67" w:rsidP="00567EA5">
      <w:pPr>
        <w:pStyle w:val="ListParagraph"/>
        <w:numPr>
          <w:ilvl w:val="0"/>
          <w:numId w:val="23"/>
        </w:numPr>
        <w:suppressLineNumbers/>
        <w:spacing w:after="0" w:line="240" w:lineRule="auto"/>
        <w:rPr>
          <w:rFonts w:ascii="Times New Roman" w:hAnsi="Times New Roman" w:cs="Times New Roman"/>
          <w:sz w:val="24"/>
          <w:szCs w:val="24"/>
        </w:rPr>
      </w:pPr>
      <w:r w:rsidRPr="00567EA5">
        <w:rPr>
          <w:rFonts w:ascii="Times New Roman" w:hAnsi="Times New Roman" w:cs="Times New Roman"/>
          <w:sz w:val="24"/>
          <w:szCs w:val="24"/>
        </w:rPr>
        <w:t>Rosenbaum</w:t>
      </w:r>
      <w:r w:rsidR="003F6B6D">
        <w:rPr>
          <w:rFonts w:ascii="Times New Roman" w:hAnsi="Times New Roman" w:cs="Times New Roman"/>
          <w:sz w:val="24"/>
          <w:szCs w:val="24"/>
        </w:rPr>
        <w:t>,</w:t>
      </w:r>
      <w:r w:rsidRPr="00567EA5">
        <w:rPr>
          <w:rFonts w:ascii="Times New Roman" w:hAnsi="Times New Roman" w:cs="Times New Roman"/>
          <w:sz w:val="24"/>
          <w:szCs w:val="24"/>
        </w:rPr>
        <w:t xml:space="preserve"> A</w:t>
      </w:r>
      <w:r w:rsidR="003F6B6D">
        <w:rPr>
          <w:rFonts w:ascii="Times New Roman" w:hAnsi="Times New Roman" w:cs="Times New Roman"/>
          <w:sz w:val="24"/>
          <w:szCs w:val="24"/>
        </w:rPr>
        <w:t>.</w:t>
      </w:r>
      <w:r w:rsidRPr="00567EA5">
        <w:rPr>
          <w:rFonts w:ascii="Times New Roman" w:hAnsi="Times New Roman" w:cs="Times New Roman"/>
          <w:sz w:val="24"/>
          <w:szCs w:val="24"/>
        </w:rPr>
        <w:t>M</w:t>
      </w:r>
      <w:r w:rsidR="003F6B6D">
        <w:rPr>
          <w:rFonts w:ascii="Times New Roman" w:hAnsi="Times New Roman" w:cs="Times New Roman"/>
          <w:sz w:val="24"/>
          <w:szCs w:val="24"/>
        </w:rPr>
        <w:t>.</w:t>
      </w:r>
      <w:r w:rsidRPr="00567EA5">
        <w:rPr>
          <w:rFonts w:ascii="Times New Roman" w:hAnsi="Times New Roman" w:cs="Times New Roman"/>
          <w:sz w:val="24"/>
          <w:szCs w:val="24"/>
        </w:rPr>
        <w:t xml:space="preserve">, </w:t>
      </w:r>
      <w:r w:rsidR="003F6B6D">
        <w:rPr>
          <w:rFonts w:ascii="Times New Roman" w:hAnsi="Times New Roman" w:cs="Times New Roman"/>
          <w:sz w:val="24"/>
          <w:szCs w:val="24"/>
        </w:rPr>
        <w:t xml:space="preserve">&amp; </w:t>
      </w:r>
      <w:r w:rsidRPr="00567EA5">
        <w:rPr>
          <w:rFonts w:ascii="Times New Roman" w:hAnsi="Times New Roman" w:cs="Times New Roman"/>
          <w:sz w:val="24"/>
          <w:szCs w:val="24"/>
        </w:rPr>
        <w:t>Arnett</w:t>
      </w:r>
      <w:r w:rsidR="003F6B6D">
        <w:rPr>
          <w:rFonts w:ascii="Times New Roman" w:hAnsi="Times New Roman" w:cs="Times New Roman"/>
          <w:sz w:val="24"/>
          <w:szCs w:val="24"/>
        </w:rPr>
        <w:t>,</w:t>
      </w:r>
      <w:r w:rsidRPr="00567EA5">
        <w:rPr>
          <w:rFonts w:ascii="Times New Roman" w:hAnsi="Times New Roman" w:cs="Times New Roman"/>
          <w:sz w:val="24"/>
          <w:szCs w:val="24"/>
        </w:rPr>
        <w:t xml:space="preserve"> P</w:t>
      </w:r>
      <w:r w:rsidR="003F6B6D">
        <w:rPr>
          <w:rFonts w:ascii="Times New Roman" w:hAnsi="Times New Roman" w:cs="Times New Roman"/>
          <w:sz w:val="24"/>
          <w:szCs w:val="24"/>
        </w:rPr>
        <w:t>.</w:t>
      </w:r>
      <w:r w:rsidRPr="00567EA5">
        <w:rPr>
          <w:rFonts w:ascii="Times New Roman" w:hAnsi="Times New Roman" w:cs="Times New Roman"/>
          <w:sz w:val="24"/>
          <w:szCs w:val="24"/>
        </w:rPr>
        <w:t>A.</w:t>
      </w:r>
      <w:r w:rsidR="003F6B6D" w:rsidRPr="003F6B6D">
        <w:rPr>
          <w:rFonts w:ascii="Times New Roman" w:hAnsi="Times New Roman" w:cs="Times New Roman"/>
          <w:sz w:val="24"/>
          <w:szCs w:val="24"/>
        </w:rPr>
        <w:t xml:space="preserve"> </w:t>
      </w:r>
      <w:r w:rsidR="003F6B6D">
        <w:rPr>
          <w:rFonts w:ascii="Times New Roman" w:hAnsi="Times New Roman" w:cs="Times New Roman"/>
          <w:sz w:val="24"/>
          <w:szCs w:val="24"/>
        </w:rPr>
        <w:t>(</w:t>
      </w:r>
      <w:r w:rsidR="003F6B6D" w:rsidRPr="00567EA5">
        <w:rPr>
          <w:rFonts w:ascii="Times New Roman" w:hAnsi="Times New Roman" w:cs="Times New Roman"/>
          <w:sz w:val="24"/>
          <w:szCs w:val="24"/>
        </w:rPr>
        <w:t>2010</w:t>
      </w:r>
      <w:r w:rsidR="003F6B6D">
        <w:rPr>
          <w:rFonts w:ascii="Times New Roman" w:hAnsi="Times New Roman" w:cs="Times New Roman"/>
          <w:sz w:val="24"/>
          <w:szCs w:val="24"/>
        </w:rPr>
        <w:t>).</w:t>
      </w:r>
      <w:r w:rsidR="0058272C" w:rsidRPr="00567EA5">
        <w:rPr>
          <w:rFonts w:ascii="Times New Roman" w:hAnsi="Times New Roman" w:cs="Times New Roman"/>
          <w:sz w:val="24"/>
          <w:szCs w:val="24"/>
        </w:rPr>
        <w:t xml:space="preserve"> </w:t>
      </w:r>
      <w:r w:rsidRPr="00567EA5">
        <w:rPr>
          <w:rFonts w:ascii="Times New Roman" w:hAnsi="Times New Roman" w:cs="Times New Roman"/>
          <w:sz w:val="24"/>
          <w:szCs w:val="24"/>
        </w:rPr>
        <w:t>The development of a survey to examine</w:t>
      </w:r>
      <w:r w:rsidR="0058272C" w:rsidRPr="00567EA5">
        <w:rPr>
          <w:rFonts w:ascii="Times New Roman" w:hAnsi="Times New Roman" w:cs="Times New Roman"/>
          <w:sz w:val="24"/>
          <w:szCs w:val="24"/>
        </w:rPr>
        <w:t xml:space="preserve"> </w:t>
      </w:r>
      <w:r w:rsidRPr="00567EA5">
        <w:rPr>
          <w:rFonts w:ascii="Times New Roman" w:hAnsi="Times New Roman" w:cs="Times New Roman"/>
          <w:sz w:val="24"/>
          <w:szCs w:val="24"/>
        </w:rPr>
        <w:t>knowledge about and attitudes toward concussion</w:t>
      </w:r>
      <w:r w:rsidR="0058272C" w:rsidRPr="00567EA5">
        <w:rPr>
          <w:rFonts w:ascii="Times New Roman" w:hAnsi="Times New Roman" w:cs="Times New Roman"/>
          <w:sz w:val="24"/>
          <w:szCs w:val="24"/>
        </w:rPr>
        <w:t xml:space="preserve"> </w:t>
      </w:r>
      <w:r w:rsidRPr="00567EA5">
        <w:rPr>
          <w:rFonts w:ascii="Times New Roman" w:hAnsi="Times New Roman" w:cs="Times New Roman"/>
          <w:sz w:val="24"/>
          <w:szCs w:val="24"/>
        </w:rPr>
        <w:t xml:space="preserve">in high-school students. </w:t>
      </w:r>
      <w:r w:rsidRPr="003F6B6D">
        <w:rPr>
          <w:rFonts w:ascii="Times New Roman" w:hAnsi="Times New Roman" w:cs="Times New Roman"/>
          <w:i/>
          <w:sz w:val="24"/>
          <w:szCs w:val="24"/>
        </w:rPr>
        <w:t>J Clin</w:t>
      </w:r>
      <w:r w:rsidR="0058272C" w:rsidRPr="003F6B6D">
        <w:rPr>
          <w:rFonts w:ascii="Times New Roman" w:hAnsi="Times New Roman" w:cs="Times New Roman"/>
          <w:i/>
          <w:sz w:val="24"/>
          <w:szCs w:val="24"/>
        </w:rPr>
        <w:t xml:space="preserve"> </w:t>
      </w:r>
      <w:r w:rsidRPr="003F6B6D">
        <w:rPr>
          <w:rFonts w:ascii="Times New Roman" w:hAnsi="Times New Roman" w:cs="Times New Roman"/>
          <w:i/>
          <w:sz w:val="24"/>
          <w:szCs w:val="24"/>
        </w:rPr>
        <w:t>Exp</w:t>
      </w:r>
      <w:r w:rsidR="0058272C" w:rsidRPr="003F6B6D">
        <w:rPr>
          <w:rFonts w:ascii="Times New Roman" w:hAnsi="Times New Roman" w:cs="Times New Roman"/>
          <w:i/>
          <w:sz w:val="24"/>
          <w:szCs w:val="24"/>
        </w:rPr>
        <w:t xml:space="preserve"> </w:t>
      </w:r>
      <w:r w:rsidRPr="003F6B6D">
        <w:rPr>
          <w:rFonts w:ascii="Times New Roman" w:hAnsi="Times New Roman" w:cs="Times New Roman"/>
          <w:i/>
          <w:sz w:val="24"/>
          <w:szCs w:val="24"/>
        </w:rPr>
        <w:t>Neuropsyc</w:t>
      </w:r>
      <w:r w:rsidR="008D1A97" w:rsidRPr="003F6B6D">
        <w:rPr>
          <w:rFonts w:ascii="Times New Roman" w:hAnsi="Times New Roman" w:cs="Times New Roman"/>
          <w:i/>
          <w:sz w:val="24"/>
          <w:szCs w:val="24"/>
        </w:rPr>
        <w:t>hol</w:t>
      </w:r>
      <w:r w:rsidR="003F6B6D">
        <w:rPr>
          <w:rFonts w:ascii="Times New Roman" w:hAnsi="Times New Roman" w:cs="Times New Roman"/>
          <w:sz w:val="24"/>
          <w:szCs w:val="24"/>
        </w:rPr>
        <w:t>,</w:t>
      </w:r>
      <w:r w:rsidR="009549C8" w:rsidRPr="00567EA5">
        <w:rPr>
          <w:rFonts w:ascii="Times New Roman" w:hAnsi="Times New Roman" w:cs="Times New Roman"/>
          <w:sz w:val="24"/>
          <w:szCs w:val="24"/>
        </w:rPr>
        <w:t xml:space="preserve"> 32(1)</w:t>
      </w:r>
      <w:r w:rsidR="003F6B6D">
        <w:rPr>
          <w:rFonts w:ascii="Times New Roman" w:hAnsi="Times New Roman" w:cs="Times New Roman"/>
          <w:sz w:val="24"/>
          <w:szCs w:val="24"/>
        </w:rPr>
        <w:t xml:space="preserve">, </w:t>
      </w:r>
      <w:r w:rsidR="009549C8" w:rsidRPr="00567EA5">
        <w:rPr>
          <w:rFonts w:ascii="Times New Roman" w:hAnsi="Times New Roman" w:cs="Times New Roman"/>
          <w:sz w:val="24"/>
          <w:szCs w:val="24"/>
        </w:rPr>
        <w:t>44–55.</w:t>
      </w:r>
    </w:p>
    <w:sectPr w:rsidR="00FD2F45" w:rsidRPr="00567EA5" w:rsidSect="00342D47">
      <w:type w:val="continuous"/>
      <w:pgSz w:w="12240" w:h="15840" w:code="1"/>
      <w:pgMar w:top="1440" w:right="1440" w:bottom="1440" w:left="1440" w:header="720" w:footer="720" w:gutter="0"/>
      <w:pgNumType w:start="1"/>
      <w:cols w:space="72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C20592" w:rsidRDefault="00C20592" w:rsidP="00B65FB2">
      <w:pPr>
        <w:spacing w:after="0" w:line="240" w:lineRule="auto"/>
      </w:pPr>
      <w:r>
        <w:separator/>
      </w:r>
    </w:p>
  </w:endnote>
  <w:endnote w:type="continuationSeparator" w:id="0">
    <w:p w:rsidR="00C20592" w:rsidRDefault="00C20592" w:rsidP="00B65FB2">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1"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00002FF" w:usb1="4000ACFF" w:usb2="00000001" w:usb3="00000000" w:csb0="0000019F" w:csb1="00000000"/>
  </w:font>
  <w:font w:name="Arial">
    <w:panose1 w:val="020B0604020202020204"/>
    <w:charset w:val="00"/>
    <w:family w:val="swiss"/>
    <w:pitch w:val="variable"/>
    <w:sig w:usb0="E0002AFF" w:usb1="C0007843" w:usb2="00000009" w:usb3="00000000" w:csb0="000001FF" w:csb1="00000000"/>
  </w:font>
  <w:font w:name="Cambria">
    <w:panose1 w:val="02040503050406030204"/>
    <w:charset w:val="00"/>
    <w:family w:val="roman"/>
    <w:pitch w:val="variable"/>
    <w:sig w:usb0="E00002FF" w:usb1="400004FF" w:usb2="00000000" w:usb3="00000000" w:csb0="0000019F" w:csb1="00000000"/>
  </w:font>
  <w:font w:name="Tahoma">
    <w:panose1 w:val="020B0604030504040204"/>
    <w:charset w:val="00"/>
    <w:family w:val="swiss"/>
    <w:pitch w:val="variable"/>
    <w:sig w:usb0="E1002EFF" w:usb1="C000605B" w:usb2="00000029" w:usb3="00000000" w:csb0="000101FF" w:csb1="00000000"/>
  </w:font>
  <w:font w:name="SimSun">
    <w:altName w:val="宋体"/>
    <w:panose1 w:val="02010600030101010101"/>
    <w:charset w:val="86"/>
    <w:family w:val="auto"/>
    <w:pitch w:val="variable"/>
    <w:sig w:usb0="00000003" w:usb1="288F0000" w:usb2="00000016" w:usb3="00000000" w:csb0="00040001" w:csb1="00000000"/>
  </w:font>
  <w:font w:name="Arial Narrow">
    <w:panose1 w:val="020B0606020202030204"/>
    <w:charset w:val="00"/>
    <w:family w:val="swiss"/>
    <w:pitch w:val="variable"/>
    <w:sig w:usb0="00000287" w:usb1="00000800" w:usb2="00000000" w:usb3="00000000" w:csb0="0000009F" w:csb1="00000000"/>
  </w:font>
  <w:font w:name="Batang">
    <w:altName w:val="바탕"/>
    <w:panose1 w:val="02030600000101010101"/>
    <w:charset w:val="81"/>
    <w:family w:val="roman"/>
    <w:pitch w:val="variable"/>
    <w:sig w:usb0="B00002AF" w:usb1="69D77CFB" w:usb2="00000030" w:usb3="00000000" w:csb0="000800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20592" w:rsidRDefault="00C20592" w:rsidP="006833F4">
    <w:pPr>
      <w:pStyle w:val="Footer"/>
      <w:framePr w:wrap="around" w:vAnchor="text" w:hAnchor="margin" w:xAlign="center" w:y="1"/>
      <w:rPr>
        <w:rStyle w:val="PageNumber"/>
      </w:rPr>
    </w:pPr>
    <w:r>
      <w:rPr>
        <w:rStyle w:val="PageNumber"/>
      </w:rPr>
      <w:fldChar w:fldCharType="begin"/>
    </w:r>
    <w:r>
      <w:rPr>
        <w:rStyle w:val="PageNumber"/>
      </w:rPr>
      <w:instrText xml:space="preserve">PAGE  </w:instrText>
    </w:r>
    <w:r>
      <w:rPr>
        <w:rStyle w:val="PageNumber"/>
      </w:rPr>
      <w:fldChar w:fldCharType="separate"/>
    </w:r>
    <w:r>
      <w:rPr>
        <w:rStyle w:val="PageNumber"/>
        <w:noProof/>
      </w:rPr>
      <w:t>iv</w:t>
    </w:r>
    <w:r>
      <w:rPr>
        <w:rStyle w:val="PageNumber"/>
      </w:rPr>
      <w:fldChar w:fldCharType="end"/>
    </w:r>
  </w:p>
  <w:p w:rsidR="00C20592" w:rsidRDefault="00C20592">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353227140"/>
      <w:docPartObj>
        <w:docPartGallery w:val="Page Numbers (Bottom of Page)"/>
        <w:docPartUnique/>
      </w:docPartObj>
    </w:sdtPr>
    <w:sdtEndPr>
      <w:rPr>
        <w:noProof/>
      </w:rPr>
    </w:sdtEndPr>
    <w:sdtContent>
      <w:p w:rsidR="00C20592" w:rsidRDefault="00C20592">
        <w:pPr>
          <w:pStyle w:val="Footer"/>
          <w:jc w:val="right"/>
        </w:pPr>
        <w:r>
          <w:fldChar w:fldCharType="begin"/>
        </w:r>
        <w:r>
          <w:instrText xml:space="preserve"> PAGE   \* MERGEFORMAT </w:instrText>
        </w:r>
        <w:r>
          <w:fldChar w:fldCharType="separate"/>
        </w:r>
        <w:r w:rsidR="00BC5F41">
          <w:rPr>
            <w:noProof/>
          </w:rPr>
          <w:t>5</w:t>
        </w:r>
        <w:r>
          <w:rPr>
            <w:noProof/>
          </w:rPr>
          <w:fldChar w:fldCharType="end"/>
        </w:r>
      </w:p>
    </w:sdtContent>
  </w:sdt>
  <w:p w:rsidR="00C20592" w:rsidRDefault="00C20592">
    <w:pPr>
      <w:pStyle w:val="Footer"/>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20592" w:rsidRDefault="00C20592">
    <w:pPr>
      <w:pStyle w:val="Footer"/>
      <w:jc w:val="right"/>
    </w:pPr>
  </w:p>
  <w:p w:rsidR="00C20592" w:rsidRDefault="00C20592">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C20592" w:rsidRDefault="00C20592" w:rsidP="00B65FB2">
      <w:pPr>
        <w:spacing w:after="0" w:line="240" w:lineRule="auto"/>
      </w:pPr>
      <w:r>
        <w:separator/>
      </w:r>
    </w:p>
  </w:footnote>
  <w:footnote w:type="continuationSeparator" w:id="0">
    <w:p w:rsidR="00C20592" w:rsidRDefault="00C20592" w:rsidP="00B65FB2">
      <w:pPr>
        <w:spacing w:after="0" w:line="240" w:lineRule="auto"/>
      </w:pPr>
      <w:r>
        <w:continuationSeparator/>
      </w:r>
    </w:p>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20592" w:rsidRDefault="00C20592">
    <w:pPr>
      <w:pStyle w:val="Header"/>
      <w:jc w:val="right"/>
    </w:pPr>
  </w:p>
  <w:p w:rsidR="00C20592" w:rsidRDefault="00C20592">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20592" w:rsidRDefault="00C20592">
    <w:pPr>
      <w:pStyle w:val="Header"/>
      <w:jc w:val="right"/>
    </w:pPr>
  </w:p>
  <w:p w:rsidR="00C20592" w:rsidRDefault="00C20592">
    <w:pPr>
      <w:pStyle w:val="Header"/>
    </w:pP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6830797"/>
    <w:multiLevelType w:val="hybridMultilevel"/>
    <w:tmpl w:val="ABEE52B8"/>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7D3579D"/>
    <w:multiLevelType w:val="hybridMultilevel"/>
    <w:tmpl w:val="B108260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9D73CDE"/>
    <w:multiLevelType w:val="hybridMultilevel"/>
    <w:tmpl w:val="383E2BEE"/>
    <w:lvl w:ilvl="0" w:tplc="4476F2DA">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9DF607C"/>
    <w:multiLevelType w:val="hybridMultilevel"/>
    <w:tmpl w:val="B73E562E"/>
    <w:lvl w:ilvl="0" w:tplc="0409000F">
      <w:start w:val="1"/>
      <w:numFmt w:val="decimal"/>
      <w:lvlText w:val="%1."/>
      <w:lvlJc w:val="left"/>
      <w:pPr>
        <w:ind w:left="360" w:hanging="360"/>
      </w:pPr>
      <w:rPr>
        <w:rFonts w:hint="default"/>
      </w:rPr>
    </w:lvl>
    <w:lvl w:ilvl="1" w:tplc="04090019" w:tentative="1">
      <w:start w:val="1"/>
      <w:numFmt w:val="lowerLetter"/>
      <w:lvlText w:val="%2."/>
      <w:lvlJc w:val="left"/>
      <w:pPr>
        <w:ind w:left="1080" w:hanging="360"/>
      </w:p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4" w15:restartNumberingAfterBreak="0">
    <w:nsid w:val="0C570D3C"/>
    <w:multiLevelType w:val="hybridMultilevel"/>
    <w:tmpl w:val="7E1ECEE2"/>
    <w:lvl w:ilvl="0" w:tplc="2BCED756">
      <w:start w:val="1"/>
      <w:numFmt w:val="bullet"/>
      <w:pStyle w:val="Checklist"/>
      <w:lvlText w:val=""/>
      <w:lvlJc w:val="left"/>
      <w:pPr>
        <w:tabs>
          <w:tab w:val="num" w:pos="720"/>
        </w:tabs>
        <w:ind w:left="720" w:hanging="360"/>
      </w:pPr>
      <w:rPr>
        <w:rFonts w:ascii="Wingdings" w:hAnsi="Wingdings" w:hint="default"/>
      </w:rPr>
    </w:lvl>
    <w:lvl w:ilvl="1" w:tplc="04090003">
      <w:start w:val="1"/>
      <w:numFmt w:val="bullet"/>
      <w:lvlText w:val="o"/>
      <w:lvlJc w:val="left"/>
      <w:pPr>
        <w:tabs>
          <w:tab w:val="num" w:pos="1080"/>
        </w:tabs>
        <w:ind w:left="1080" w:hanging="360"/>
      </w:pPr>
      <w:rPr>
        <w:rFonts w:ascii="Courier New" w:hAnsi="Courier New" w:cs="Courier New" w:hint="default"/>
      </w:rPr>
    </w:lvl>
    <w:lvl w:ilvl="2" w:tplc="04090005">
      <w:start w:val="1"/>
      <w:numFmt w:val="bullet"/>
      <w:lvlText w:val=""/>
      <w:lvlJc w:val="left"/>
      <w:pPr>
        <w:tabs>
          <w:tab w:val="num" w:pos="1800"/>
        </w:tabs>
        <w:ind w:left="1800" w:hanging="360"/>
      </w:pPr>
      <w:rPr>
        <w:rFonts w:ascii="Wingdings" w:hAnsi="Wingdings" w:hint="default"/>
      </w:rPr>
    </w:lvl>
    <w:lvl w:ilvl="3" w:tplc="04090001">
      <w:start w:val="1"/>
      <w:numFmt w:val="bullet"/>
      <w:lvlText w:val=""/>
      <w:lvlJc w:val="left"/>
      <w:pPr>
        <w:tabs>
          <w:tab w:val="num" w:pos="2520"/>
        </w:tabs>
        <w:ind w:left="2520" w:hanging="360"/>
      </w:pPr>
      <w:rPr>
        <w:rFonts w:ascii="Symbol" w:hAnsi="Symbol" w:hint="default"/>
      </w:rPr>
    </w:lvl>
    <w:lvl w:ilvl="4" w:tplc="04090003">
      <w:start w:val="1"/>
      <w:numFmt w:val="bullet"/>
      <w:lvlText w:val="o"/>
      <w:lvlJc w:val="left"/>
      <w:pPr>
        <w:tabs>
          <w:tab w:val="num" w:pos="3240"/>
        </w:tabs>
        <w:ind w:left="3240" w:hanging="360"/>
      </w:pPr>
      <w:rPr>
        <w:rFonts w:ascii="Courier New" w:hAnsi="Courier New" w:cs="Courier New" w:hint="default"/>
      </w:rPr>
    </w:lvl>
    <w:lvl w:ilvl="5" w:tplc="04090005">
      <w:start w:val="1"/>
      <w:numFmt w:val="bullet"/>
      <w:lvlText w:val=""/>
      <w:lvlJc w:val="left"/>
      <w:pPr>
        <w:tabs>
          <w:tab w:val="num" w:pos="3960"/>
        </w:tabs>
        <w:ind w:left="3960" w:hanging="360"/>
      </w:pPr>
      <w:rPr>
        <w:rFonts w:ascii="Wingdings" w:hAnsi="Wingdings" w:hint="default"/>
      </w:rPr>
    </w:lvl>
    <w:lvl w:ilvl="6" w:tplc="04090001">
      <w:start w:val="1"/>
      <w:numFmt w:val="bullet"/>
      <w:lvlText w:val=""/>
      <w:lvlJc w:val="left"/>
      <w:pPr>
        <w:tabs>
          <w:tab w:val="num" w:pos="4680"/>
        </w:tabs>
        <w:ind w:left="4680" w:hanging="360"/>
      </w:pPr>
      <w:rPr>
        <w:rFonts w:ascii="Symbol" w:hAnsi="Symbol" w:hint="default"/>
      </w:rPr>
    </w:lvl>
    <w:lvl w:ilvl="7" w:tplc="04090003">
      <w:start w:val="1"/>
      <w:numFmt w:val="bullet"/>
      <w:lvlText w:val="o"/>
      <w:lvlJc w:val="left"/>
      <w:pPr>
        <w:tabs>
          <w:tab w:val="num" w:pos="5400"/>
        </w:tabs>
        <w:ind w:left="5400" w:hanging="360"/>
      </w:pPr>
      <w:rPr>
        <w:rFonts w:ascii="Courier New" w:hAnsi="Courier New" w:cs="Courier New" w:hint="default"/>
      </w:rPr>
    </w:lvl>
    <w:lvl w:ilvl="8" w:tplc="04090005">
      <w:start w:val="1"/>
      <w:numFmt w:val="bullet"/>
      <w:lvlText w:val=""/>
      <w:lvlJc w:val="left"/>
      <w:pPr>
        <w:tabs>
          <w:tab w:val="num" w:pos="6120"/>
        </w:tabs>
        <w:ind w:left="6120" w:hanging="360"/>
      </w:pPr>
      <w:rPr>
        <w:rFonts w:ascii="Wingdings" w:hAnsi="Wingdings" w:hint="default"/>
      </w:rPr>
    </w:lvl>
  </w:abstractNum>
  <w:abstractNum w:abstractNumId="5" w15:restartNumberingAfterBreak="0">
    <w:nsid w:val="10106ABB"/>
    <w:multiLevelType w:val="hybridMultilevel"/>
    <w:tmpl w:val="C2FAADEA"/>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109B3258"/>
    <w:multiLevelType w:val="hybridMultilevel"/>
    <w:tmpl w:val="4016FEB0"/>
    <w:lvl w:ilvl="0" w:tplc="64F6A7C0">
      <w:start w:val="1"/>
      <w:numFmt w:val="bullet"/>
      <w:pStyle w:val="Bulletedcopy"/>
      <w:lvlText w:val=""/>
      <w:lvlJc w:val="left"/>
      <w:pPr>
        <w:ind w:left="720" w:hanging="360"/>
      </w:pPr>
      <w:rPr>
        <w:rFonts w:ascii="Symbol" w:hAnsi="Symbol" w:hint="default"/>
        <w:color w:val="045D8F"/>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171E00C6"/>
    <w:multiLevelType w:val="hybridMultilevel"/>
    <w:tmpl w:val="C8C01CDE"/>
    <w:lvl w:ilvl="0" w:tplc="FFFFFFFF">
      <w:start w:val="1"/>
      <w:numFmt w:val="bullet"/>
      <w:lvlText w:val=""/>
      <w:lvlJc w:val="left"/>
      <w:pPr>
        <w:tabs>
          <w:tab w:val="num" w:pos="1080"/>
        </w:tabs>
        <w:ind w:left="1080" w:hanging="360"/>
      </w:pPr>
      <w:rPr>
        <w:rFonts w:ascii="Symbol" w:hAnsi="Symbol" w:hint="default"/>
      </w:rPr>
    </w:lvl>
    <w:lvl w:ilvl="1" w:tplc="FFFFFFFF" w:tentative="1">
      <w:start w:val="1"/>
      <w:numFmt w:val="bullet"/>
      <w:lvlText w:val="o"/>
      <w:lvlJc w:val="left"/>
      <w:pPr>
        <w:tabs>
          <w:tab w:val="num" w:pos="1800"/>
        </w:tabs>
        <w:ind w:left="1800" w:hanging="360"/>
      </w:pPr>
      <w:rPr>
        <w:rFonts w:ascii="Courier New" w:hAnsi="Courier New" w:cs="Courier New" w:hint="default"/>
      </w:rPr>
    </w:lvl>
    <w:lvl w:ilvl="2" w:tplc="FFFFFFFF" w:tentative="1">
      <w:start w:val="1"/>
      <w:numFmt w:val="bullet"/>
      <w:lvlText w:val=""/>
      <w:lvlJc w:val="left"/>
      <w:pPr>
        <w:tabs>
          <w:tab w:val="num" w:pos="2520"/>
        </w:tabs>
        <w:ind w:left="2520" w:hanging="360"/>
      </w:pPr>
      <w:rPr>
        <w:rFonts w:ascii="Wingdings" w:hAnsi="Wingdings" w:hint="default"/>
      </w:rPr>
    </w:lvl>
    <w:lvl w:ilvl="3" w:tplc="FFFFFFFF" w:tentative="1">
      <w:start w:val="1"/>
      <w:numFmt w:val="bullet"/>
      <w:lvlText w:val=""/>
      <w:lvlJc w:val="left"/>
      <w:pPr>
        <w:tabs>
          <w:tab w:val="num" w:pos="3240"/>
        </w:tabs>
        <w:ind w:left="3240" w:hanging="360"/>
      </w:pPr>
      <w:rPr>
        <w:rFonts w:ascii="Symbol" w:hAnsi="Symbol" w:hint="default"/>
      </w:rPr>
    </w:lvl>
    <w:lvl w:ilvl="4" w:tplc="FFFFFFFF" w:tentative="1">
      <w:start w:val="1"/>
      <w:numFmt w:val="bullet"/>
      <w:lvlText w:val="o"/>
      <w:lvlJc w:val="left"/>
      <w:pPr>
        <w:tabs>
          <w:tab w:val="num" w:pos="3960"/>
        </w:tabs>
        <w:ind w:left="3960" w:hanging="360"/>
      </w:pPr>
      <w:rPr>
        <w:rFonts w:ascii="Courier New" w:hAnsi="Courier New" w:cs="Courier New" w:hint="default"/>
      </w:rPr>
    </w:lvl>
    <w:lvl w:ilvl="5" w:tplc="FFFFFFFF" w:tentative="1">
      <w:start w:val="1"/>
      <w:numFmt w:val="bullet"/>
      <w:lvlText w:val=""/>
      <w:lvlJc w:val="left"/>
      <w:pPr>
        <w:tabs>
          <w:tab w:val="num" w:pos="4680"/>
        </w:tabs>
        <w:ind w:left="4680" w:hanging="360"/>
      </w:pPr>
      <w:rPr>
        <w:rFonts w:ascii="Wingdings" w:hAnsi="Wingdings" w:hint="default"/>
      </w:rPr>
    </w:lvl>
    <w:lvl w:ilvl="6" w:tplc="FFFFFFFF" w:tentative="1">
      <w:start w:val="1"/>
      <w:numFmt w:val="bullet"/>
      <w:lvlText w:val=""/>
      <w:lvlJc w:val="left"/>
      <w:pPr>
        <w:tabs>
          <w:tab w:val="num" w:pos="5400"/>
        </w:tabs>
        <w:ind w:left="5400" w:hanging="360"/>
      </w:pPr>
      <w:rPr>
        <w:rFonts w:ascii="Symbol" w:hAnsi="Symbol" w:hint="default"/>
      </w:rPr>
    </w:lvl>
    <w:lvl w:ilvl="7" w:tplc="FFFFFFFF" w:tentative="1">
      <w:start w:val="1"/>
      <w:numFmt w:val="bullet"/>
      <w:lvlText w:val="o"/>
      <w:lvlJc w:val="left"/>
      <w:pPr>
        <w:tabs>
          <w:tab w:val="num" w:pos="6120"/>
        </w:tabs>
        <w:ind w:left="6120" w:hanging="360"/>
      </w:pPr>
      <w:rPr>
        <w:rFonts w:ascii="Courier New" w:hAnsi="Courier New" w:cs="Courier New" w:hint="default"/>
      </w:rPr>
    </w:lvl>
    <w:lvl w:ilvl="8" w:tplc="FFFFFFFF" w:tentative="1">
      <w:start w:val="1"/>
      <w:numFmt w:val="bullet"/>
      <w:lvlText w:val=""/>
      <w:lvlJc w:val="left"/>
      <w:pPr>
        <w:tabs>
          <w:tab w:val="num" w:pos="6840"/>
        </w:tabs>
        <w:ind w:left="6840" w:hanging="360"/>
      </w:pPr>
      <w:rPr>
        <w:rFonts w:ascii="Wingdings" w:hAnsi="Wingdings" w:hint="default"/>
      </w:rPr>
    </w:lvl>
  </w:abstractNum>
  <w:abstractNum w:abstractNumId="8" w15:restartNumberingAfterBreak="0">
    <w:nsid w:val="17A003F9"/>
    <w:multiLevelType w:val="hybridMultilevel"/>
    <w:tmpl w:val="357AE048"/>
    <w:lvl w:ilvl="0" w:tplc="04090013">
      <w:start w:val="1"/>
      <w:numFmt w:val="upperRoman"/>
      <w:lvlText w:val="%1."/>
      <w:lvlJc w:val="righ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192A049E"/>
    <w:multiLevelType w:val="hybridMultilevel"/>
    <w:tmpl w:val="7D221EB0"/>
    <w:lvl w:ilvl="0" w:tplc="04090001">
      <w:start w:val="1"/>
      <w:numFmt w:val="bullet"/>
      <w:lvlText w:val=""/>
      <w:lvlJc w:val="left"/>
      <w:pPr>
        <w:tabs>
          <w:tab w:val="num" w:pos="360"/>
        </w:tabs>
        <w:ind w:left="360" w:hanging="360"/>
      </w:pPr>
      <w:rPr>
        <w:rFonts w:ascii="Symbol" w:hAnsi="Symbol" w:hint="default"/>
      </w:rPr>
    </w:lvl>
    <w:lvl w:ilvl="1" w:tplc="04090003" w:tentative="1">
      <w:start w:val="1"/>
      <w:numFmt w:val="bullet"/>
      <w:lvlText w:val="o"/>
      <w:lvlJc w:val="left"/>
      <w:pPr>
        <w:tabs>
          <w:tab w:val="num" w:pos="1080"/>
        </w:tabs>
        <w:ind w:left="1080" w:hanging="360"/>
      </w:pPr>
      <w:rPr>
        <w:rFonts w:ascii="Courier New" w:hAnsi="Courier New" w:hint="default"/>
      </w:rPr>
    </w:lvl>
    <w:lvl w:ilvl="2" w:tplc="04090005" w:tentative="1">
      <w:start w:val="1"/>
      <w:numFmt w:val="bullet"/>
      <w:lvlText w:val=""/>
      <w:lvlJc w:val="left"/>
      <w:pPr>
        <w:tabs>
          <w:tab w:val="num" w:pos="1800"/>
        </w:tabs>
        <w:ind w:left="1800" w:hanging="360"/>
      </w:pPr>
      <w:rPr>
        <w:rFonts w:ascii="Wingdings" w:hAnsi="Wingdings" w:hint="default"/>
      </w:rPr>
    </w:lvl>
    <w:lvl w:ilvl="3" w:tplc="04090001" w:tentative="1">
      <w:start w:val="1"/>
      <w:numFmt w:val="bullet"/>
      <w:lvlText w:val=""/>
      <w:lvlJc w:val="left"/>
      <w:pPr>
        <w:tabs>
          <w:tab w:val="num" w:pos="2520"/>
        </w:tabs>
        <w:ind w:left="2520" w:hanging="360"/>
      </w:pPr>
      <w:rPr>
        <w:rFonts w:ascii="Symbol" w:hAnsi="Symbol" w:hint="default"/>
      </w:rPr>
    </w:lvl>
    <w:lvl w:ilvl="4" w:tplc="04090003" w:tentative="1">
      <w:start w:val="1"/>
      <w:numFmt w:val="bullet"/>
      <w:lvlText w:val="o"/>
      <w:lvlJc w:val="left"/>
      <w:pPr>
        <w:tabs>
          <w:tab w:val="num" w:pos="3240"/>
        </w:tabs>
        <w:ind w:left="3240" w:hanging="360"/>
      </w:pPr>
      <w:rPr>
        <w:rFonts w:ascii="Courier New" w:hAnsi="Courier New" w:hint="default"/>
      </w:rPr>
    </w:lvl>
    <w:lvl w:ilvl="5" w:tplc="04090005" w:tentative="1">
      <w:start w:val="1"/>
      <w:numFmt w:val="bullet"/>
      <w:lvlText w:val=""/>
      <w:lvlJc w:val="left"/>
      <w:pPr>
        <w:tabs>
          <w:tab w:val="num" w:pos="3960"/>
        </w:tabs>
        <w:ind w:left="3960" w:hanging="360"/>
      </w:pPr>
      <w:rPr>
        <w:rFonts w:ascii="Wingdings" w:hAnsi="Wingdings" w:hint="default"/>
      </w:rPr>
    </w:lvl>
    <w:lvl w:ilvl="6" w:tplc="04090001" w:tentative="1">
      <w:start w:val="1"/>
      <w:numFmt w:val="bullet"/>
      <w:lvlText w:val=""/>
      <w:lvlJc w:val="left"/>
      <w:pPr>
        <w:tabs>
          <w:tab w:val="num" w:pos="4680"/>
        </w:tabs>
        <w:ind w:left="4680" w:hanging="360"/>
      </w:pPr>
      <w:rPr>
        <w:rFonts w:ascii="Symbol" w:hAnsi="Symbol" w:hint="default"/>
      </w:rPr>
    </w:lvl>
    <w:lvl w:ilvl="7" w:tplc="04090003" w:tentative="1">
      <w:start w:val="1"/>
      <w:numFmt w:val="bullet"/>
      <w:lvlText w:val="o"/>
      <w:lvlJc w:val="left"/>
      <w:pPr>
        <w:tabs>
          <w:tab w:val="num" w:pos="5400"/>
        </w:tabs>
        <w:ind w:left="5400" w:hanging="360"/>
      </w:pPr>
      <w:rPr>
        <w:rFonts w:ascii="Courier New" w:hAnsi="Courier New" w:hint="default"/>
      </w:rPr>
    </w:lvl>
    <w:lvl w:ilvl="8" w:tplc="04090005" w:tentative="1">
      <w:start w:val="1"/>
      <w:numFmt w:val="bullet"/>
      <w:lvlText w:val=""/>
      <w:lvlJc w:val="left"/>
      <w:pPr>
        <w:tabs>
          <w:tab w:val="num" w:pos="6120"/>
        </w:tabs>
        <w:ind w:left="6120" w:hanging="360"/>
      </w:pPr>
      <w:rPr>
        <w:rFonts w:ascii="Wingdings" w:hAnsi="Wingdings" w:hint="default"/>
      </w:rPr>
    </w:lvl>
  </w:abstractNum>
  <w:abstractNum w:abstractNumId="10" w15:restartNumberingAfterBreak="0">
    <w:nsid w:val="1E183FFB"/>
    <w:multiLevelType w:val="hybridMultilevel"/>
    <w:tmpl w:val="29446BEE"/>
    <w:lvl w:ilvl="0" w:tplc="BE1A6E7C">
      <w:start w:val="1"/>
      <w:numFmt w:val="decimal"/>
      <w:lvlText w:val="%1."/>
      <w:lvlJc w:val="left"/>
      <w:pPr>
        <w:ind w:left="720" w:hanging="360"/>
      </w:pPr>
      <w:rPr>
        <w:rFonts w:hint="default"/>
        <w:sz w:val="24"/>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22E43C29"/>
    <w:multiLevelType w:val="hybridMultilevel"/>
    <w:tmpl w:val="D47A071A"/>
    <w:lvl w:ilvl="0" w:tplc="0DD281AA">
      <w:start w:val="2"/>
      <w:numFmt w:val="lowerRoman"/>
      <w:lvlText w:val="%1."/>
      <w:lvlJc w:val="left"/>
      <w:pPr>
        <w:tabs>
          <w:tab w:val="num" w:pos="1080"/>
        </w:tabs>
        <w:ind w:left="1080" w:hanging="720"/>
      </w:pPr>
      <w:rPr>
        <w:rFonts w:cs="Times New Roman" w:hint="default"/>
      </w:rPr>
    </w:lvl>
    <w:lvl w:ilvl="1" w:tplc="04090019" w:tentative="1">
      <w:start w:val="1"/>
      <w:numFmt w:val="lowerLetter"/>
      <w:lvlText w:val="%2."/>
      <w:lvlJc w:val="left"/>
      <w:pPr>
        <w:tabs>
          <w:tab w:val="num" w:pos="1440"/>
        </w:tabs>
        <w:ind w:left="1440" w:hanging="360"/>
      </w:pPr>
      <w:rPr>
        <w:rFonts w:cs="Times New Roman"/>
      </w:rPr>
    </w:lvl>
    <w:lvl w:ilvl="2" w:tplc="0409001B" w:tentative="1">
      <w:start w:val="1"/>
      <w:numFmt w:val="lowerRoman"/>
      <w:lvlText w:val="%3."/>
      <w:lvlJc w:val="right"/>
      <w:pPr>
        <w:tabs>
          <w:tab w:val="num" w:pos="2160"/>
        </w:tabs>
        <w:ind w:left="2160" w:hanging="180"/>
      </w:pPr>
      <w:rPr>
        <w:rFonts w:cs="Times New Roman"/>
      </w:rPr>
    </w:lvl>
    <w:lvl w:ilvl="3" w:tplc="0409000F" w:tentative="1">
      <w:start w:val="1"/>
      <w:numFmt w:val="decimal"/>
      <w:lvlText w:val="%4."/>
      <w:lvlJc w:val="left"/>
      <w:pPr>
        <w:tabs>
          <w:tab w:val="num" w:pos="2880"/>
        </w:tabs>
        <w:ind w:left="2880" w:hanging="360"/>
      </w:pPr>
      <w:rPr>
        <w:rFonts w:cs="Times New Roman"/>
      </w:rPr>
    </w:lvl>
    <w:lvl w:ilvl="4" w:tplc="04090019" w:tentative="1">
      <w:start w:val="1"/>
      <w:numFmt w:val="lowerLetter"/>
      <w:lvlText w:val="%5."/>
      <w:lvlJc w:val="left"/>
      <w:pPr>
        <w:tabs>
          <w:tab w:val="num" w:pos="3600"/>
        </w:tabs>
        <w:ind w:left="3600" w:hanging="360"/>
      </w:pPr>
      <w:rPr>
        <w:rFonts w:cs="Times New Roman"/>
      </w:rPr>
    </w:lvl>
    <w:lvl w:ilvl="5" w:tplc="0409001B" w:tentative="1">
      <w:start w:val="1"/>
      <w:numFmt w:val="lowerRoman"/>
      <w:lvlText w:val="%6."/>
      <w:lvlJc w:val="right"/>
      <w:pPr>
        <w:tabs>
          <w:tab w:val="num" w:pos="4320"/>
        </w:tabs>
        <w:ind w:left="4320" w:hanging="180"/>
      </w:pPr>
      <w:rPr>
        <w:rFonts w:cs="Times New Roman"/>
      </w:rPr>
    </w:lvl>
    <w:lvl w:ilvl="6" w:tplc="0409000F" w:tentative="1">
      <w:start w:val="1"/>
      <w:numFmt w:val="decimal"/>
      <w:lvlText w:val="%7."/>
      <w:lvlJc w:val="left"/>
      <w:pPr>
        <w:tabs>
          <w:tab w:val="num" w:pos="5040"/>
        </w:tabs>
        <w:ind w:left="5040" w:hanging="360"/>
      </w:pPr>
      <w:rPr>
        <w:rFonts w:cs="Times New Roman"/>
      </w:rPr>
    </w:lvl>
    <w:lvl w:ilvl="7" w:tplc="04090019" w:tentative="1">
      <w:start w:val="1"/>
      <w:numFmt w:val="lowerLetter"/>
      <w:lvlText w:val="%8."/>
      <w:lvlJc w:val="left"/>
      <w:pPr>
        <w:tabs>
          <w:tab w:val="num" w:pos="5760"/>
        </w:tabs>
        <w:ind w:left="5760" w:hanging="360"/>
      </w:pPr>
      <w:rPr>
        <w:rFonts w:cs="Times New Roman"/>
      </w:rPr>
    </w:lvl>
    <w:lvl w:ilvl="8" w:tplc="0409001B" w:tentative="1">
      <w:start w:val="1"/>
      <w:numFmt w:val="lowerRoman"/>
      <w:lvlText w:val="%9."/>
      <w:lvlJc w:val="right"/>
      <w:pPr>
        <w:tabs>
          <w:tab w:val="num" w:pos="6480"/>
        </w:tabs>
        <w:ind w:left="6480" w:hanging="180"/>
      </w:pPr>
      <w:rPr>
        <w:rFonts w:cs="Times New Roman"/>
      </w:rPr>
    </w:lvl>
  </w:abstractNum>
  <w:abstractNum w:abstractNumId="12" w15:restartNumberingAfterBreak="0">
    <w:nsid w:val="2A5A7628"/>
    <w:multiLevelType w:val="hybridMultilevel"/>
    <w:tmpl w:val="250C87C0"/>
    <w:lvl w:ilvl="0" w:tplc="04090011">
      <w:start w:val="1"/>
      <w:numFmt w:val="decimal"/>
      <w:lvlText w:val="%1)"/>
      <w:lvlJc w:val="left"/>
      <w:pPr>
        <w:tabs>
          <w:tab w:val="num" w:pos="720"/>
        </w:tabs>
        <w:ind w:left="720" w:hanging="360"/>
      </w:pPr>
      <w:rPr>
        <w:rFonts w:hint="default"/>
      </w:rPr>
    </w:lvl>
    <w:lvl w:ilvl="1" w:tplc="04090019">
      <w:start w:val="1"/>
      <w:numFmt w:val="lowerLetter"/>
      <w:lvlText w:val="%2."/>
      <w:lvlJc w:val="left"/>
      <w:pPr>
        <w:tabs>
          <w:tab w:val="num" w:pos="1440"/>
        </w:tabs>
        <w:ind w:left="1440" w:hanging="360"/>
      </w:pPr>
    </w:lvl>
    <w:lvl w:ilvl="2" w:tplc="0409001B">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13" w15:restartNumberingAfterBreak="0">
    <w:nsid w:val="2C002A7D"/>
    <w:multiLevelType w:val="hybridMultilevel"/>
    <w:tmpl w:val="C14E3EDE"/>
    <w:lvl w:ilvl="0" w:tplc="0409000F">
      <w:start w:val="1"/>
      <w:numFmt w:val="decimal"/>
      <w:lvlText w:val="%1."/>
      <w:lvlJc w:val="left"/>
      <w:pPr>
        <w:ind w:left="360" w:hanging="360"/>
      </w:pPr>
      <w:rPr>
        <w:rFonts w:hint="default"/>
      </w:rPr>
    </w:lvl>
    <w:lvl w:ilvl="1" w:tplc="04090019">
      <w:start w:val="1"/>
      <w:numFmt w:val="lowerLetter"/>
      <w:lvlText w:val="%2."/>
      <w:lvlJc w:val="left"/>
      <w:pPr>
        <w:ind w:left="1080" w:hanging="360"/>
      </w:p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14" w15:restartNumberingAfterBreak="0">
    <w:nsid w:val="2CA56745"/>
    <w:multiLevelType w:val="multilevel"/>
    <w:tmpl w:val="A5A2D58E"/>
    <w:lvl w:ilvl="0">
      <w:start w:val="1"/>
      <w:numFmt w:val="decimal"/>
      <w:lvlText w:val="%1."/>
      <w:lvlJc w:val="left"/>
      <w:pPr>
        <w:ind w:left="360" w:hanging="360"/>
      </w:pPr>
      <w:rPr>
        <w:rFonts w:hint="default"/>
        <w:b/>
        <w:i w:val="0"/>
        <w:u w:val="none"/>
      </w:rPr>
    </w:lvl>
    <w:lvl w:ilvl="1">
      <w:start w:val="1"/>
      <w:numFmt w:val="lowerLetter"/>
      <w:lvlText w:val="%1%2."/>
      <w:lvlJc w:val="left"/>
      <w:pPr>
        <w:ind w:left="684" w:hanging="144"/>
      </w:pPr>
      <w:rPr>
        <w:rFonts w:hint="default"/>
        <w:b/>
        <w:i/>
      </w:rPr>
    </w:lvl>
    <w:lvl w:ilvl="2">
      <w:start w:val="1"/>
      <w:numFmt w:val="lowerRoman"/>
      <w:lvlText w:val="%3."/>
      <w:lvlJc w:val="right"/>
      <w:pPr>
        <w:ind w:left="1800" w:hanging="180"/>
      </w:pPr>
      <w:rPr>
        <w:rFonts w:hint="default"/>
      </w:rPr>
    </w:lvl>
    <w:lvl w:ilvl="3">
      <w:start w:val="1"/>
      <w:numFmt w:val="decimal"/>
      <w:lvlText w:val="%4."/>
      <w:lvlJc w:val="left"/>
      <w:pPr>
        <w:ind w:left="2520" w:hanging="360"/>
      </w:pPr>
      <w:rPr>
        <w:rFonts w:hint="default"/>
      </w:rPr>
    </w:lvl>
    <w:lvl w:ilvl="4">
      <w:start w:val="1"/>
      <w:numFmt w:val="lowerLetter"/>
      <w:lvlText w:val="%5."/>
      <w:lvlJc w:val="left"/>
      <w:pPr>
        <w:ind w:left="3240" w:hanging="360"/>
      </w:pPr>
      <w:rPr>
        <w:rFonts w:hint="default"/>
      </w:rPr>
    </w:lvl>
    <w:lvl w:ilvl="5">
      <w:start w:val="1"/>
      <w:numFmt w:val="lowerRoman"/>
      <w:lvlText w:val="%6."/>
      <w:lvlJc w:val="right"/>
      <w:pPr>
        <w:ind w:left="3960" w:hanging="180"/>
      </w:pPr>
      <w:rPr>
        <w:rFonts w:hint="default"/>
      </w:rPr>
    </w:lvl>
    <w:lvl w:ilvl="6">
      <w:start w:val="1"/>
      <w:numFmt w:val="decimal"/>
      <w:lvlText w:val="%7."/>
      <w:lvlJc w:val="left"/>
      <w:pPr>
        <w:ind w:left="4680" w:hanging="360"/>
      </w:pPr>
      <w:rPr>
        <w:rFonts w:hint="default"/>
      </w:rPr>
    </w:lvl>
    <w:lvl w:ilvl="7">
      <w:start w:val="1"/>
      <w:numFmt w:val="lowerLetter"/>
      <w:lvlText w:val="%8."/>
      <w:lvlJc w:val="left"/>
      <w:pPr>
        <w:ind w:left="5400" w:hanging="360"/>
      </w:pPr>
      <w:rPr>
        <w:rFonts w:hint="default"/>
      </w:rPr>
    </w:lvl>
    <w:lvl w:ilvl="8">
      <w:start w:val="1"/>
      <w:numFmt w:val="lowerRoman"/>
      <w:lvlText w:val="%9."/>
      <w:lvlJc w:val="right"/>
      <w:pPr>
        <w:ind w:left="6120" w:hanging="180"/>
      </w:pPr>
      <w:rPr>
        <w:rFonts w:hint="default"/>
      </w:rPr>
    </w:lvl>
  </w:abstractNum>
  <w:abstractNum w:abstractNumId="15" w15:restartNumberingAfterBreak="0">
    <w:nsid w:val="2FD96516"/>
    <w:multiLevelType w:val="hybridMultilevel"/>
    <w:tmpl w:val="D128752C"/>
    <w:lvl w:ilvl="0" w:tplc="8870AA46">
      <w:start w:val="1"/>
      <w:numFmt w:val="decimal"/>
      <w:lvlText w:val="%1."/>
      <w:lvlJc w:val="left"/>
      <w:pPr>
        <w:ind w:left="720" w:hanging="360"/>
      </w:pPr>
      <w:rPr>
        <w:rFonts w:ascii="Times New Roman" w:eastAsiaTheme="minorHAnsi" w:hAnsi="Times New Roman" w:cs="Times New Roman"/>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317B0031"/>
    <w:multiLevelType w:val="hybridMultilevel"/>
    <w:tmpl w:val="64D6E9CE"/>
    <w:lvl w:ilvl="0" w:tplc="04090015">
      <w:start w:val="1"/>
      <w:numFmt w:val="upperLetter"/>
      <w:lvlText w:val="%1."/>
      <w:lvlJc w:val="left"/>
      <w:pPr>
        <w:ind w:left="720" w:hanging="360"/>
      </w:pPr>
      <w:rPr>
        <w:rFonts w:cs="Times New Roman" w:hint="default"/>
      </w:rPr>
    </w:lvl>
    <w:lvl w:ilvl="1" w:tplc="04090019" w:tentative="1">
      <w:start w:val="1"/>
      <w:numFmt w:val="lowerLetter"/>
      <w:lvlText w:val="%2."/>
      <w:lvlJc w:val="left"/>
      <w:pPr>
        <w:ind w:left="1440" w:hanging="360"/>
      </w:pPr>
      <w:rPr>
        <w:rFonts w:cs="Times New Roman"/>
      </w:rPr>
    </w:lvl>
    <w:lvl w:ilvl="2" w:tplc="0409001B" w:tentative="1">
      <w:start w:val="1"/>
      <w:numFmt w:val="lowerRoman"/>
      <w:lvlText w:val="%3."/>
      <w:lvlJc w:val="right"/>
      <w:pPr>
        <w:ind w:left="2160" w:hanging="180"/>
      </w:pPr>
      <w:rPr>
        <w:rFonts w:cs="Times New Roman"/>
      </w:rPr>
    </w:lvl>
    <w:lvl w:ilvl="3" w:tplc="0409000F" w:tentative="1">
      <w:start w:val="1"/>
      <w:numFmt w:val="decimal"/>
      <w:lvlText w:val="%4."/>
      <w:lvlJc w:val="left"/>
      <w:pPr>
        <w:ind w:left="2880" w:hanging="360"/>
      </w:pPr>
      <w:rPr>
        <w:rFonts w:cs="Times New Roman"/>
      </w:rPr>
    </w:lvl>
    <w:lvl w:ilvl="4" w:tplc="04090019" w:tentative="1">
      <w:start w:val="1"/>
      <w:numFmt w:val="lowerLetter"/>
      <w:lvlText w:val="%5."/>
      <w:lvlJc w:val="left"/>
      <w:pPr>
        <w:ind w:left="3600" w:hanging="360"/>
      </w:pPr>
      <w:rPr>
        <w:rFonts w:cs="Times New Roman"/>
      </w:rPr>
    </w:lvl>
    <w:lvl w:ilvl="5" w:tplc="0409001B" w:tentative="1">
      <w:start w:val="1"/>
      <w:numFmt w:val="lowerRoman"/>
      <w:lvlText w:val="%6."/>
      <w:lvlJc w:val="right"/>
      <w:pPr>
        <w:ind w:left="4320" w:hanging="180"/>
      </w:pPr>
      <w:rPr>
        <w:rFonts w:cs="Times New Roman"/>
      </w:rPr>
    </w:lvl>
    <w:lvl w:ilvl="6" w:tplc="0409000F" w:tentative="1">
      <w:start w:val="1"/>
      <w:numFmt w:val="decimal"/>
      <w:lvlText w:val="%7."/>
      <w:lvlJc w:val="left"/>
      <w:pPr>
        <w:ind w:left="5040" w:hanging="360"/>
      </w:pPr>
      <w:rPr>
        <w:rFonts w:cs="Times New Roman"/>
      </w:rPr>
    </w:lvl>
    <w:lvl w:ilvl="7" w:tplc="04090019" w:tentative="1">
      <w:start w:val="1"/>
      <w:numFmt w:val="lowerLetter"/>
      <w:lvlText w:val="%8."/>
      <w:lvlJc w:val="left"/>
      <w:pPr>
        <w:ind w:left="5760" w:hanging="360"/>
      </w:pPr>
      <w:rPr>
        <w:rFonts w:cs="Times New Roman"/>
      </w:rPr>
    </w:lvl>
    <w:lvl w:ilvl="8" w:tplc="0409001B" w:tentative="1">
      <w:start w:val="1"/>
      <w:numFmt w:val="lowerRoman"/>
      <w:lvlText w:val="%9."/>
      <w:lvlJc w:val="right"/>
      <w:pPr>
        <w:ind w:left="6480" w:hanging="180"/>
      </w:pPr>
      <w:rPr>
        <w:rFonts w:cs="Times New Roman"/>
      </w:rPr>
    </w:lvl>
  </w:abstractNum>
  <w:abstractNum w:abstractNumId="17" w15:restartNumberingAfterBreak="0">
    <w:nsid w:val="35913EC3"/>
    <w:multiLevelType w:val="hybridMultilevel"/>
    <w:tmpl w:val="AEDCD8A4"/>
    <w:lvl w:ilvl="0" w:tplc="C3984844">
      <w:start w:val="1"/>
      <w:numFmt w:val="decimal"/>
      <w:pStyle w:val="Numberedlist"/>
      <w:lvlText w:val="%1."/>
      <w:lvlJc w:val="left"/>
      <w:pPr>
        <w:tabs>
          <w:tab w:val="num" w:pos="720"/>
        </w:tabs>
        <w:ind w:left="720" w:hanging="360"/>
      </w:pPr>
    </w:lvl>
    <w:lvl w:ilvl="1" w:tplc="04090019">
      <w:start w:val="1"/>
      <w:numFmt w:val="lowerLetter"/>
      <w:lvlText w:val="%2."/>
      <w:lvlJc w:val="left"/>
      <w:pPr>
        <w:tabs>
          <w:tab w:val="num" w:pos="1080"/>
        </w:tabs>
        <w:ind w:left="1080" w:hanging="360"/>
      </w:pPr>
    </w:lvl>
    <w:lvl w:ilvl="2" w:tplc="0409001B">
      <w:start w:val="1"/>
      <w:numFmt w:val="lowerRoman"/>
      <w:lvlText w:val="%3."/>
      <w:lvlJc w:val="right"/>
      <w:pPr>
        <w:tabs>
          <w:tab w:val="num" w:pos="1800"/>
        </w:tabs>
        <w:ind w:left="1800" w:hanging="180"/>
      </w:pPr>
    </w:lvl>
    <w:lvl w:ilvl="3" w:tplc="0409000F">
      <w:start w:val="1"/>
      <w:numFmt w:val="decimal"/>
      <w:lvlText w:val="%4."/>
      <w:lvlJc w:val="left"/>
      <w:pPr>
        <w:tabs>
          <w:tab w:val="num" w:pos="2520"/>
        </w:tabs>
        <w:ind w:left="2520" w:hanging="360"/>
      </w:pPr>
    </w:lvl>
    <w:lvl w:ilvl="4" w:tplc="04090019">
      <w:start w:val="1"/>
      <w:numFmt w:val="lowerLetter"/>
      <w:lvlText w:val="%5."/>
      <w:lvlJc w:val="left"/>
      <w:pPr>
        <w:tabs>
          <w:tab w:val="num" w:pos="3240"/>
        </w:tabs>
        <w:ind w:left="3240" w:hanging="360"/>
      </w:pPr>
    </w:lvl>
    <w:lvl w:ilvl="5" w:tplc="0409001B">
      <w:start w:val="1"/>
      <w:numFmt w:val="lowerRoman"/>
      <w:lvlText w:val="%6."/>
      <w:lvlJc w:val="right"/>
      <w:pPr>
        <w:tabs>
          <w:tab w:val="num" w:pos="3960"/>
        </w:tabs>
        <w:ind w:left="3960" w:hanging="180"/>
      </w:pPr>
    </w:lvl>
    <w:lvl w:ilvl="6" w:tplc="0409000F">
      <w:start w:val="1"/>
      <w:numFmt w:val="decimal"/>
      <w:lvlText w:val="%7."/>
      <w:lvlJc w:val="left"/>
      <w:pPr>
        <w:tabs>
          <w:tab w:val="num" w:pos="4680"/>
        </w:tabs>
        <w:ind w:left="4680" w:hanging="360"/>
      </w:pPr>
    </w:lvl>
    <w:lvl w:ilvl="7" w:tplc="04090019">
      <w:start w:val="1"/>
      <w:numFmt w:val="lowerLetter"/>
      <w:lvlText w:val="%8."/>
      <w:lvlJc w:val="left"/>
      <w:pPr>
        <w:tabs>
          <w:tab w:val="num" w:pos="5400"/>
        </w:tabs>
        <w:ind w:left="5400" w:hanging="360"/>
      </w:pPr>
    </w:lvl>
    <w:lvl w:ilvl="8" w:tplc="0409001B">
      <w:start w:val="1"/>
      <w:numFmt w:val="lowerRoman"/>
      <w:lvlText w:val="%9."/>
      <w:lvlJc w:val="right"/>
      <w:pPr>
        <w:tabs>
          <w:tab w:val="num" w:pos="6120"/>
        </w:tabs>
        <w:ind w:left="6120" w:hanging="180"/>
      </w:pPr>
    </w:lvl>
  </w:abstractNum>
  <w:abstractNum w:abstractNumId="18" w15:restartNumberingAfterBreak="0">
    <w:nsid w:val="3749311C"/>
    <w:multiLevelType w:val="hybridMultilevel"/>
    <w:tmpl w:val="8C60D5A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15:restartNumberingAfterBreak="0">
    <w:nsid w:val="3AB32AE9"/>
    <w:multiLevelType w:val="hybridMultilevel"/>
    <w:tmpl w:val="B6B48C0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3D5402E7"/>
    <w:multiLevelType w:val="hybridMultilevel"/>
    <w:tmpl w:val="8C563B0C"/>
    <w:lvl w:ilvl="0" w:tplc="0409000F">
      <w:start w:val="1"/>
      <w:numFmt w:val="decimal"/>
      <w:lvlText w:val="%1."/>
      <w:lvlJc w:val="left"/>
      <w:pPr>
        <w:ind w:left="360" w:hanging="360"/>
      </w:pPr>
      <w:rPr>
        <w:rFonts w:hint="default"/>
      </w:rPr>
    </w:lvl>
    <w:lvl w:ilvl="1" w:tplc="6AB63284">
      <w:start w:val="1"/>
      <w:numFmt w:val="bullet"/>
      <w:lvlText w:val="-"/>
      <w:lvlJc w:val="left"/>
      <w:pPr>
        <w:ind w:left="1080" w:hanging="360"/>
      </w:pPr>
      <w:rPr>
        <w:rFonts w:ascii="Calibri" w:eastAsiaTheme="minorHAnsi" w:hAnsi="Calibri" w:cs="Calibri" w:hint="default"/>
      </w:r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21" w15:restartNumberingAfterBreak="0">
    <w:nsid w:val="42C2401C"/>
    <w:multiLevelType w:val="hybridMultilevel"/>
    <w:tmpl w:val="696492C2"/>
    <w:lvl w:ilvl="0" w:tplc="0409000F">
      <w:start w:val="1"/>
      <w:numFmt w:val="decimal"/>
      <w:lvlText w:val="%1."/>
      <w:lvlJc w:val="left"/>
      <w:pPr>
        <w:ind w:left="720" w:hanging="360"/>
      </w:pPr>
    </w:lvl>
    <w:lvl w:ilvl="1" w:tplc="04090019">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2" w15:restartNumberingAfterBreak="0">
    <w:nsid w:val="45B501F2"/>
    <w:multiLevelType w:val="hybridMultilevel"/>
    <w:tmpl w:val="98FA2428"/>
    <w:lvl w:ilvl="0" w:tplc="04090013">
      <w:start w:val="1"/>
      <w:numFmt w:val="upperRoman"/>
      <w:lvlText w:val="%1."/>
      <w:lvlJc w:val="right"/>
      <w:pPr>
        <w:ind w:left="1080" w:hanging="360"/>
      </w:pPr>
    </w:lvl>
    <w:lvl w:ilvl="1" w:tplc="04090019">
      <w:start w:val="1"/>
      <w:numFmt w:val="lowerLetter"/>
      <w:lvlText w:val="%2."/>
      <w:lvlJc w:val="left"/>
      <w:pPr>
        <w:ind w:left="1800" w:hanging="360"/>
      </w:pPr>
    </w:lvl>
    <w:lvl w:ilvl="2" w:tplc="0409001B">
      <w:start w:val="1"/>
      <w:numFmt w:val="lowerRoman"/>
      <w:lvlText w:val="%3."/>
      <w:lvlJc w:val="right"/>
      <w:pPr>
        <w:ind w:left="2520" w:hanging="180"/>
      </w:pPr>
    </w:lvl>
    <w:lvl w:ilvl="3" w:tplc="0409000F" w:tentative="1">
      <w:start w:val="1"/>
      <w:numFmt w:val="decimal"/>
      <w:lvlText w:val="%4."/>
      <w:lvlJc w:val="left"/>
      <w:pPr>
        <w:ind w:left="3240" w:hanging="360"/>
      </w:pPr>
    </w:lvl>
    <w:lvl w:ilvl="4" w:tplc="04090019" w:tentative="1">
      <w:start w:val="1"/>
      <w:numFmt w:val="lowerLetter"/>
      <w:lvlText w:val="%5."/>
      <w:lvlJc w:val="left"/>
      <w:pPr>
        <w:ind w:left="3960" w:hanging="360"/>
      </w:pPr>
    </w:lvl>
    <w:lvl w:ilvl="5" w:tplc="0409001B" w:tentative="1">
      <w:start w:val="1"/>
      <w:numFmt w:val="lowerRoman"/>
      <w:lvlText w:val="%6."/>
      <w:lvlJc w:val="right"/>
      <w:pPr>
        <w:ind w:left="4680" w:hanging="180"/>
      </w:pPr>
    </w:lvl>
    <w:lvl w:ilvl="6" w:tplc="0409000F" w:tentative="1">
      <w:start w:val="1"/>
      <w:numFmt w:val="decimal"/>
      <w:lvlText w:val="%7."/>
      <w:lvlJc w:val="left"/>
      <w:pPr>
        <w:ind w:left="5400" w:hanging="360"/>
      </w:pPr>
    </w:lvl>
    <w:lvl w:ilvl="7" w:tplc="04090019" w:tentative="1">
      <w:start w:val="1"/>
      <w:numFmt w:val="lowerLetter"/>
      <w:lvlText w:val="%8."/>
      <w:lvlJc w:val="left"/>
      <w:pPr>
        <w:ind w:left="6120" w:hanging="360"/>
      </w:pPr>
    </w:lvl>
    <w:lvl w:ilvl="8" w:tplc="0409001B" w:tentative="1">
      <w:start w:val="1"/>
      <w:numFmt w:val="lowerRoman"/>
      <w:lvlText w:val="%9."/>
      <w:lvlJc w:val="right"/>
      <w:pPr>
        <w:ind w:left="6840" w:hanging="180"/>
      </w:pPr>
    </w:lvl>
  </w:abstractNum>
  <w:abstractNum w:abstractNumId="23" w15:restartNumberingAfterBreak="0">
    <w:nsid w:val="46E33184"/>
    <w:multiLevelType w:val="hybridMultilevel"/>
    <w:tmpl w:val="C13CA95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4" w15:restartNumberingAfterBreak="0">
    <w:nsid w:val="4A555626"/>
    <w:multiLevelType w:val="multilevel"/>
    <w:tmpl w:val="E3667112"/>
    <w:lvl w:ilvl="0">
      <w:start w:val="1"/>
      <w:numFmt w:val="bullet"/>
      <w:lvlText w:val=""/>
      <w:lvlJc w:val="left"/>
      <w:pPr>
        <w:tabs>
          <w:tab w:val="num" w:pos="720"/>
        </w:tabs>
        <w:ind w:left="720" w:hanging="360"/>
      </w:pPr>
      <w:rPr>
        <w:rFonts w:ascii="Symbol" w:hAnsi="Symbol" w:hint="default"/>
        <w:sz w:val="20"/>
      </w:rPr>
    </w:lvl>
    <w:lvl w:ilvl="1">
      <w:start w:val="1"/>
      <w:numFmt w:val="decimal"/>
      <w:lvlText w:val="%2."/>
      <w:lvlJc w:val="left"/>
      <w:pPr>
        <w:ind w:left="1440" w:hanging="360"/>
      </w:pPr>
      <w:rPr>
        <w:rFonts w:hint="default"/>
      </w:rPr>
    </w:lvl>
    <w:lvl w:ilvl="2" w:tentative="1">
      <w:start w:val="1"/>
      <w:numFmt w:val="bullet"/>
      <w:lvlText w:val=""/>
      <w:lvlJc w:val="left"/>
      <w:pPr>
        <w:tabs>
          <w:tab w:val="num" w:pos="2160"/>
        </w:tabs>
        <w:ind w:left="2160" w:hanging="360"/>
      </w:pPr>
      <w:rPr>
        <w:rFonts w:ascii="Wingdings" w:hAnsi="Wingdings" w:hint="default"/>
        <w:sz w:val="20"/>
      </w:rPr>
    </w:lvl>
    <w:lvl w:ilvl="3" w:tentative="1">
      <w:start w:val="1"/>
      <w:numFmt w:val="bullet"/>
      <w:lvlText w:val=""/>
      <w:lvlJc w:val="left"/>
      <w:pPr>
        <w:tabs>
          <w:tab w:val="num" w:pos="2880"/>
        </w:tabs>
        <w:ind w:left="2880" w:hanging="360"/>
      </w:pPr>
      <w:rPr>
        <w:rFonts w:ascii="Wingdings" w:hAnsi="Wingdings" w:hint="default"/>
        <w:sz w:val="20"/>
      </w:rPr>
    </w:lvl>
    <w:lvl w:ilvl="4" w:tentative="1">
      <w:start w:val="1"/>
      <w:numFmt w:val="bullet"/>
      <w:lvlText w:val=""/>
      <w:lvlJc w:val="left"/>
      <w:pPr>
        <w:tabs>
          <w:tab w:val="num" w:pos="3600"/>
        </w:tabs>
        <w:ind w:left="3600" w:hanging="360"/>
      </w:pPr>
      <w:rPr>
        <w:rFonts w:ascii="Wingdings" w:hAnsi="Wingdings" w:hint="default"/>
        <w:sz w:val="20"/>
      </w:rPr>
    </w:lvl>
    <w:lvl w:ilvl="5" w:tentative="1">
      <w:start w:val="1"/>
      <w:numFmt w:val="bullet"/>
      <w:lvlText w:val=""/>
      <w:lvlJc w:val="left"/>
      <w:pPr>
        <w:tabs>
          <w:tab w:val="num" w:pos="4320"/>
        </w:tabs>
        <w:ind w:left="4320" w:hanging="360"/>
      </w:pPr>
      <w:rPr>
        <w:rFonts w:ascii="Wingdings" w:hAnsi="Wingdings" w:hint="default"/>
        <w:sz w:val="20"/>
      </w:rPr>
    </w:lvl>
    <w:lvl w:ilvl="6" w:tentative="1">
      <w:start w:val="1"/>
      <w:numFmt w:val="bullet"/>
      <w:lvlText w:val=""/>
      <w:lvlJc w:val="left"/>
      <w:pPr>
        <w:tabs>
          <w:tab w:val="num" w:pos="5040"/>
        </w:tabs>
        <w:ind w:left="5040" w:hanging="360"/>
      </w:pPr>
      <w:rPr>
        <w:rFonts w:ascii="Wingdings" w:hAnsi="Wingdings" w:hint="default"/>
        <w:sz w:val="20"/>
      </w:rPr>
    </w:lvl>
    <w:lvl w:ilvl="7" w:tentative="1">
      <w:start w:val="1"/>
      <w:numFmt w:val="bullet"/>
      <w:lvlText w:val=""/>
      <w:lvlJc w:val="left"/>
      <w:pPr>
        <w:tabs>
          <w:tab w:val="num" w:pos="5760"/>
        </w:tabs>
        <w:ind w:left="5760" w:hanging="360"/>
      </w:pPr>
      <w:rPr>
        <w:rFonts w:ascii="Wingdings" w:hAnsi="Wingdings" w:hint="default"/>
        <w:sz w:val="20"/>
      </w:rPr>
    </w:lvl>
    <w:lvl w:ilvl="8" w:tentative="1">
      <w:start w:val="1"/>
      <w:numFmt w:val="bullet"/>
      <w:lvlText w:val=""/>
      <w:lvlJc w:val="left"/>
      <w:pPr>
        <w:tabs>
          <w:tab w:val="num" w:pos="6480"/>
        </w:tabs>
        <w:ind w:left="6480" w:hanging="360"/>
      </w:pPr>
      <w:rPr>
        <w:rFonts w:ascii="Wingdings" w:hAnsi="Wingdings" w:hint="default"/>
        <w:sz w:val="20"/>
      </w:rPr>
    </w:lvl>
  </w:abstractNum>
  <w:abstractNum w:abstractNumId="25" w15:restartNumberingAfterBreak="0">
    <w:nsid w:val="5319339D"/>
    <w:multiLevelType w:val="hybridMultilevel"/>
    <w:tmpl w:val="8D92A59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6" w15:restartNumberingAfterBreak="0">
    <w:nsid w:val="53E534BE"/>
    <w:multiLevelType w:val="hybridMultilevel"/>
    <w:tmpl w:val="66B008F4"/>
    <w:lvl w:ilvl="0" w:tplc="6032C6B4">
      <w:start w:val="2"/>
      <w:numFmt w:val="bullet"/>
      <w:lvlText w:val="-"/>
      <w:lvlJc w:val="left"/>
      <w:pPr>
        <w:ind w:left="1080" w:hanging="360"/>
      </w:pPr>
      <w:rPr>
        <w:rFonts w:ascii="Calibri" w:eastAsiaTheme="minorHAnsi" w:hAnsi="Calibri" w:cs="Calibri" w:hint="default"/>
      </w:rPr>
    </w:lvl>
    <w:lvl w:ilvl="1" w:tplc="04090003">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7" w15:restartNumberingAfterBreak="0">
    <w:nsid w:val="55B71B56"/>
    <w:multiLevelType w:val="hybridMultilevel"/>
    <w:tmpl w:val="D236197A"/>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8" w15:restartNumberingAfterBreak="0">
    <w:nsid w:val="5759416D"/>
    <w:multiLevelType w:val="hybridMultilevel"/>
    <w:tmpl w:val="57FCB7B8"/>
    <w:lvl w:ilvl="0" w:tplc="04090001">
      <w:start w:val="1"/>
      <w:numFmt w:val="bullet"/>
      <w:lvlText w:val=""/>
      <w:lvlJc w:val="left"/>
      <w:pPr>
        <w:ind w:left="1440" w:hanging="360"/>
      </w:pPr>
      <w:rPr>
        <w:rFonts w:ascii="Symbol" w:hAnsi="Symbol" w:hint="default"/>
      </w:rPr>
    </w:lvl>
    <w:lvl w:ilvl="1" w:tplc="04090003">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29" w15:restartNumberingAfterBreak="0">
    <w:nsid w:val="5795384D"/>
    <w:multiLevelType w:val="hybridMultilevel"/>
    <w:tmpl w:val="24ECCA18"/>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0" w15:restartNumberingAfterBreak="0">
    <w:nsid w:val="5EEF4BC8"/>
    <w:multiLevelType w:val="hybridMultilevel"/>
    <w:tmpl w:val="B8563956"/>
    <w:lvl w:ilvl="0" w:tplc="1424027C">
      <w:start w:val="1"/>
      <w:numFmt w:val="lowerRoman"/>
      <w:lvlText w:val="%1."/>
      <w:lvlJc w:val="left"/>
      <w:pPr>
        <w:tabs>
          <w:tab w:val="num" w:pos="1080"/>
        </w:tabs>
        <w:ind w:left="1080" w:hanging="720"/>
      </w:pPr>
      <w:rPr>
        <w:rFonts w:cs="Times New Roman" w:hint="default"/>
      </w:rPr>
    </w:lvl>
    <w:lvl w:ilvl="1" w:tplc="04090019" w:tentative="1">
      <w:start w:val="1"/>
      <w:numFmt w:val="lowerLetter"/>
      <w:lvlText w:val="%2."/>
      <w:lvlJc w:val="left"/>
      <w:pPr>
        <w:tabs>
          <w:tab w:val="num" w:pos="1440"/>
        </w:tabs>
        <w:ind w:left="1440" w:hanging="360"/>
      </w:pPr>
      <w:rPr>
        <w:rFonts w:cs="Times New Roman"/>
      </w:rPr>
    </w:lvl>
    <w:lvl w:ilvl="2" w:tplc="0409001B" w:tentative="1">
      <w:start w:val="1"/>
      <w:numFmt w:val="lowerRoman"/>
      <w:lvlText w:val="%3."/>
      <w:lvlJc w:val="right"/>
      <w:pPr>
        <w:tabs>
          <w:tab w:val="num" w:pos="2160"/>
        </w:tabs>
        <w:ind w:left="2160" w:hanging="180"/>
      </w:pPr>
      <w:rPr>
        <w:rFonts w:cs="Times New Roman"/>
      </w:rPr>
    </w:lvl>
    <w:lvl w:ilvl="3" w:tplc="0409000F" w:tentative="1">
      <w:start w:val="1"/>
      <w:numFmt w:val="decimal"/>
      <w:lvlText w:val="%4."/>
      <w:lvlJc w:val="left"/>
      <w:pPr>
        <w:tabs>
          <w:tab w:val="num" w:pos="2880"/>
        </w:tabs>
        <w:ind w:left="2880" w:hanging="360"/>
      </w:pPr>
      <w:rPr>
        <w:rFonts w:cs="Times New Roman"/>
      </w:rPr>
    </w:lvl>
    <w:lvl w:ilvl="4" w:tplc="04090019" w:tentative="1">
      <w:start w:val="1"/>
      <w:numFmt w:val="lowerLetter"/>
      <w:lvlText w:val="%5."/>
      <w:lvlJc w:val="left"/>
      <w:pPr>
        <w:tabs>
          <w:tab w:val="num" w:pos="3600"/>
        </w:tabs>
        <w:ind w:left="3600" w:hanging="360"/>
      </w:pPr>
      <w:rPr>
        <w:rFonts w:cs="Times New Roman"/>
      </w:rPr>
    </w:lvl>
    <w:lvl w:ilvl="5" w:tplc="0409001B" w:tentative="1">
      <w:start w:val="1"/>
      <w:numFmt w:val="lowerRoman"/>
      <w:lvlText w:val="%6."/>
      <w:lvlJc w:val="right"/>
      <w:pPr>
        <w:tabs>
          <w:tab w:val="num" w:pos="4320"/>
        </w:tabs>
        <w:ind w:left="4320" w:hanging="180"/>
      </w:pPr>
      <w:rPr>
        <w:rFonts w:cs="Times New Roman"/>
      </w:rPr>
    </w:lvl>
    <w:lvl w:ilvl="6" w:tplc="0409000F" w:tentative="1">
      <w:start w:val="1"/>
      <w:numFmt w:val="decimal"/>
      <w:lvlText w:val="%7."/>
      <w:lvlJc w:val="left"/>
      <w:pPr>
        <w:tabs>
          <w:tab w:val="num" w:pos="5040"/>
        </w:tabs>
        <w:ind w:left="5040" w:hanging="360"/>
      </w:pPr>
      <w:rPr>
        <w:rFonts w:cs="Times New Roman"/>
      </w:rPr>
    </w:lvl>
    <w:lvl w:ilvl="7" w:tplc="04090019" w:tentative="1">
      <w:start w:val="1"/>
      <w:numFmt w:val="lowerLetter"/>
      <w:lvlText w:val="%8."/>
      <w:lvlJc w:val="left"/>
      <w:pPr>
        <w:tabs>
          <w:tab w:val="num" w:pos="5760"/>
        </w:tabs>
        <w:ind w:left="5760" w:hanging="360"/>
      </w:pPr>
      <w:rPr>
        <w:rFonts w:cs="Times New Roman"/>
      </w:rPr>
    </w:lvl>
    <w:lvl w:ilvl="8" w:tplc="0409001B" w:tentative="1">
      <w:start w:val="1"/>
      <w:numFmt w:val="lowerRoman"/>
      <w:lvlText w:val="%9."/>
      <w:lvlJc w:val="right"/>
      <w:pPr>
        <w:tabs>
          <w:tab w:val="num" w:pos="6480"/>
        </w:tabs>
        <w:ind w:left="6480" w:hanging="180"/>
      </w:pPr>
      <w:rPr>
        <w:rFonts w:cs="Times New Roman"/>
      </w:rPr>
    </w:lvl>
  </w:abstractNum>
  <w:abstractNum w:abstractNumId="31" w15:restartNumberingAfterBreak="0">
    <w:nsid w:val="601844CC"/>
    <w:multiLevelType w:val="hybridMultilevel"/>
    <w:tmpl w:val="31CE2FA0"/>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2" w15:restartNumberingAfterBreak="0">
    <w:nsid w:val="64C93682"/>
    <w:multiLevelType w:val="hybridMultilevel"/>
    <w:tmpl w:val="9E82659E"/>
    <w:lvl w:ilvl="0" w:tplc="04090001">
      <w:start w:val="1"/>
      <w:numFmt w:val="bullet"/>
      <w:lvlText w:val=""/>
      <w:lvlJc w:val="left"/>
      <w:pPr>
        <w:ind w:left="780" w:hanging="360"/>
      </w:pPr>
      <w:rPr>
        <w:rFonts w:ascii="Symbol" w:hAnsi="Symbol" w:hint="default"/>
      </w:rPr>
    </w:lvl>
    <w:lvl w:ilvl="1" w:tplc="04090003" w:tentative="1">
      <w:start w:val="1"/>
      <w:numFmt w:val="bullet"/>
      <w:lvlText w:val="o"/>
      <w:lvlJc w:val="left"/>
      <w:pPr>
        <w:ind w:left="1500" w:hanging="360"/>
      </w:pPr>
      <w:rPr>
        <w:rFonts w:ascii="Courier New" w:hAnsi="Courier New" w:cs="Courier New" w:hint="default"/>
      </w:rPr>
    </w:lvl>
    <w:lvl w:ilvl="2" w:tplc="04090005" w:tentative="1">
      <w:start w:val="1"/>
      <w:numFmt w:val="bullet"/>
      <w:lvlText w:val=""/>
      <w:lvlJc w:val="left"/>
      <w:pPr>
        <w:ind w:left="2220" w:hanging="360"/>
      </w:pPr>
      <w:rPr>
        <w:rFonts w:ascii="Wingdings" w:hAnsi="Wingdings" w:hint="default"/>
      </w:rPr>
    </w:lvl>
    <w:lvl w:ilvl="3" w:tplc="04090001" w:tentative="1">
      <w:start w:val="1"/>
      <w:numFmt w:val="bullet"/>
      <w:lvlText w:val=""/>
      <w:lvlJc w:val="left"/>
      <w:pPr>
        <w:ind w:left="2940" w:hanging="360"/>
      </w:pPr>
      <w:rPr>
        <w:rFonts w:ascii="Symbol" w:hAnsi="Symbol" w:hint="default"/>
      </w:rPr>
    </w:lvl>
    <w:lvl w:ilvl="4" w:tplc="04090003" w:tentative="1">
      <w:start w:val="1"/>
      <w:numFmt w:val="bullet"/>
      <w:lvlText w:val="o"/>
      <w:lvlJc w:val="left"/>
      <w:pPr>
        <w:ind w:left="3660" w:hanging="360"/>
      </w:pPr>
      <w:rPr>
        <w:rFonts w:ascii="Courier New" w:hAnsi="Courier New" w:cs="Courier New" w:hint="default"/>
      </w:rPr>
    </w:lvl>
    <w:lvl w:ilvl="5" w:tplc="04090005" w:tentative="1">
      <w:start w:val="1"/>
      <w:numFmt w:val="bullet"/>
      <w:lvlText w:val=""/>
      <w:lvlJc w:val="left"/>
      <w:pPr>
        <w:ind w:left="4380" w:hanging="360"/>
      </w:pPr>
      <w:rPr>
        <w:rFonts w:ascii="Wingdings" w:hAnsi="Wingdings" w:hint="default"/>
      </w:rPr>
    </w:lvl>
    <w:lvl w:ilvl="6" w:tplc="04090001" w:tentative="1">
      <w:start w:val="1"/>
      <w:numFmt w:val="bullet"/>
      <w:lvlText w:val=""/>
      <w:lvlJc w:val="left"/>
      <w:pPr>
        <w:ind w:left="5100" w:hanging="360"/>
      </w:pPr>
      <w:rPr>
        <w:rFonts w:ascii="Symbol" w:hAnsi="Symbol" w:hint="default"/>
      </w:rPr>
    </w:lvl>
    <w:lvl w:ilvl="7" w:tplc="04090003" w:tentative="1">
      <w:start w:val="1"/>
      <w:numFmt w:val="bullet"/>
      <w:lvlText w:val="o"/>
      <w:lvlJc w:val="left"/>
      <w:pPr>
        <w:ind w:left="5820" w:hanging="360"/>
      </w:pPr>
      <w:rPr>
        <w:rFonts w:ascii="Courier New" w:hAnsi="Courier New" w:cs="Courier New" w:hint="default"/>
      </w:rPr>
    </w:lvl>
    <w:lvl w:ilvl="8" w:tplc="04090005" w:tentative="1">
      <w:start w:val="1"/>
      <w:numFmt w:val="bullet"/>
      <w:lvlText w:val=""/>
      <w:lvlJc w:val="left"/>
      <w:pPr>
        <w:ind w:left="6540" w:hanging="360"/>
      </w:pPr>
      <w:rPr>
        <w:rFonts w:ascii="Wingdings" w:hAnsi="Wingdings" w:hint="default"/>
      </w:rPr>
    </w:lvl>
  </w:abstractNum>
  <w:abstractNum w:abstractNumId="33" w15:restartNumberingAfterBreak="0">
    <w:nsid w:val="6BA31403"/>
    <w:multiLevelType w:val="hybridMultilevel"/>
    <w:tmpl w:val="841EE194"/>
    <w:lvl w:ilvl="0" w:tplc="8FF63292">
      <w:start w:val="1"/>
      <w:numFmt w:val="lowerRoman"/>
      <w:lvlText w:val="%1)"/>
      <w:lvlJc w:val="left"/>
      <w:pPr>
        <w:tabs>
          <w:tab w:val="num" w:pos="1080"/>
        </w:tabs>
        <w:ind w:left="1080" w:hanging="720"/>
      </w:pPr>
      <w:rPr>
        <w:rFonts w:cs="Times New Roman" w:hint="default"/>
      </w:rPr>
    </w:lvl>
    <w:lvl w:ilvl="1" w:tplc="04090019" w:tentative="1">
      <w:start w:val="1"/>
      <w:numFmt w:val="lowerLetter"/>
      <w:lvlText w:val="%2."/>
      <w:lvlJc w:val="left"/>
      <w:pPr>
        <w:tabs>
          <w:tab w:val="num" w:pos="1440"/>
        </w:tabs>
        <w:ind w:left="1440" w:hanging="360"/>
      </w:pPr>
      <w:rPr>
        <w:rFonts w:cs="Times New Roman"/>
      </w:rPr>
    </w:lvl>
    <w:lvl w:ilvl="2" w:tplc="0409001B" w:tentative="1">
      <w:start w:val="1"/>
      <w:numFmt w:val="lowerRoman"/>
      <w:lvlText w:val="%3."/>
      <w:lvlJc w:val="right"/>
      <w:pPr>
        <w:tabs>
          <w:tab w:val="num" w:pos="2160"/>
        </w:tabs>
        <w:ind w:left="2160" w:hanging="180"/>
      </w:pPr>
      <w:rPr>
        <w:rFonts w:cs="Times New Roman"/>
      </w:rPr>
    </w:lvl>
    <w:lvl w:ilvl="3" w:tplc="0409000F" w:tentative="1">
      <w:start w:val="1"/>
      <w:numFmt w:val="decimal"/>
      <w:lvlText w:val="%4."/>
      <w:lvlJc w:val="left"/>
      <w:pPr>
        <w:tabs>
          <w:tab w:val="num" w:pos="2880"/>
        </w:tabs>
        <w:ind w:left="2880" w:hanging="360"/>
      </w:pPr>
      <w:rPr>
        <w:rFonts w:cs="Times New Roman"/>
      </w:rPr>
    </w:lvl>
    <w:lvl w:ilvl="4" w:tplc="04090019" w:tentative="1">
      <w:start w:val="1"/>
      <w:numFmt w:val="lowerLetter"/>
      <w:lvlText w:val="%5."/>
      <w:lvlJc w:val="left"/>
      <w:pPr>
        <w:tabs>
          <w:tab w:val="num" w:pos="3600"/>
        </w:tabs>
        <w:ind w:left="3600" w:hanging="360"/>
      </w:pPr>
      <w:rPr>
        <w:rFonts w:cs="Times New Roman"/>
      </w:rPr>
    </w:lvl>
    <w:lvl w:ilvl="5" w:tplc="0409001B" w:tentative="1">
      <w:start w:val="1"/>
      <w:numFmt w:val="lowerRoman"/>
      <w:lvlText w:val="%6."/>
      <w:lvlJc w:val="right"/>
      <w:pPr>
        <w:tabs>
          <w:tab w:val="num" w:pos="4320"/>
        </w:tabs>
        <w:ind w:left="4320" w:hanging="180"/>
      </w:pPr>
      <w:rPr>
        <w:rFonts w:cs="Times New Roman"/>
      </w:rPr>
    </w:lvl>
    <w:lvl w:ilvl="6" w:tplc="0409000F" w:tentative="1">
      <w:start w:val="1"/>
      <w:numFmt w:val="decimal"/>
      <w:lvlText w:val="%7."/>
      <w:lvlJc w:val="left"/>
      <w:pPr>
        <w:tabs>
          <w:tab w:val="num" w:pos="5040"/>
        </w:tabs>
        <w:ind w:left="5040" w:hanging="360"/>
      </w:pPr>
      <w:rPr>
        <w:rFonts w:cs="Times New Roman"/>
      </w:rPr>
    </w:lvl>
    <w:lvl w:ilvl="7" w:tplc="04090019" w:tentative="1">
      <w:start w:val="1"/>
      <w:numFmt w:val="lowerLetter"/>
      <w:lvlText w:val="%8."/>
      <w:lvlJc w:val="left"/>
      <w:pPr>
        <w:tabs>
          <w:tab w:val="num" w:pos="5760"/>
        </w:tabs>
        <w:ind w:left="5760" w:hanging="360"/>
      </w:pPr>
      <w:rPr>
        <w:rFonts w:cs="Times New Roman"/>
      </w:rPr>
    </w:lvl>
    <w:lvl w:ilvl="8" w:tplc="0409001B" w:tentative="1">
      <w:start w:val="1"/>
      <w:numFmt w:val="lowerRoman"/>
      <w:lvlText w:val="%9."/>
      <w:lvlJc w:val="right"/>
      <w:pPr>
        <w:tabs>
          <w:tab w:val="num" w:pos="6480"/>
        </w:tabs>
        <w:ind w:left="6480" w:hanging="180"/>
      </w:pPr>
      <w:rPr>
        <w:rFonts w:cs="Times New Roman"/>
      </w:rPr>
    </w:lvl>
  </w:abstractNum>
  <w:abstractNum w:abstractNumId="34" w15:restartNumberingAfterBreak="0">
    <w:nsid w:val="721F64A1"/>
    <w:multiLevelType w:val="hybridMultilevel"/>
    <w:tmpl w:val="6A6416FE"/>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5" w15:restartNumberingAfterBreak="0">
    <w:nsid w:val="75127431"/>
    <w:multiLevelType w:val="hybridMultilevel"/>
    <w:tmpl w:val="B6DA79C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6" w15:restartNumberingAfterBreak="0">
    <w:nsid w:val="756C0125"/>
    <w:multiLevelType w:val="hybridMultilevel"/>
    <w:tmpl w:val="503C828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7" w15:restartNumberingAfterBreak="0">
    <w:nsid w:val="7B647B6F"/>
    <w:multiLevelType w:val="hybridMultilevel"/>
    <w:tmpl w:val="D12406C0"/>
    <w:lvl w:ilvl="0" w:tplc="04090001">
      <w:start w:val="1"/>
      <w:numFmt w:val="bullet"/>
      <w:lvlText w:val=""/>
      <w:lvlJc w:val="left"/>
      <w:pPr>
        <w:ind w:left="1440" w:hanging="360"/>
      </w:pPr>
      <w:rPr>
        <w:rFonts w:ascii="Symbol" w:hAnsi="Symbol" w:hint="default"/>
      </w:rPr>
    </w:lvl>
    <w:lvl w:ilvl="1" w:tplc="04090003">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38" w15:restartNumberingAfterBreak="0">
    <w:nsid w:val="7CDF5578"/>
    <w:multiLevelType w:val="hybridMultilevel"/>
    <w:tmpl w:val="2D28AFDC"/>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9" w15:restartNumberingAfterBreak="0">
    <w:nsid w:val="7F9268DF"/>
    <w:multiLevelType w:val="hybridMultilevel"/>
    <w:tmpl w:val="24485D3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abstractNumId w:val="33"/>
  </w:num>
  <w:num w:numId="2">
    <w:abstractNumId w:val="30"/>
  </w:num>
  <w:num w:numId="3">
    <w:abstractNumId w:val="11"/>
  </w:num>
  <w:num w:numId="4">
    <w:abstractNumId w:val="16"/>
  </w:num>
  <w:num w:numId="5">
    <w:abstractNumId w:val="9"/>
  </w:num>
  <w:num w:numId="6">
    <w:abstractNumId w:val="7"/>
  </w:num>
  <w:num w:numId="7">
    <w:abstractNumId w:val="12"/>
  </w:num>
  <w:num w:numId="8">
    <w:abstractNumId w:val="0"/>
  </w:num>
  <w:num w:numId="9">
    <w:abstractNumId w:val="15"/>
  </w:num>
  <w:num w:numId="10">
    <w:abstractNumId w:val="37"/>
  </w:num>
  <w:num w:numId="11">
    <w:abstractNumId w:val="2"/>
  </w:num>
  <w:num w:numId="12">
    <w:abstractNumId w:val="14"/>
  </w:num>
  <w:num w:numId="13">
    <w:abstractNumId w:val="22"/>
  </w:num>
  <w:num w:numId="14">
    <w:abstractNumId w:val="21"/>
  </w:num>
  <w:num w:numId="15">
    <w:abstractNumId w:val="25"/>
  </w:num>
  <w:num w:numId="16">
    <w:abstractNumId w:val="8"/>
  </w:num>
  <w:num w:numId="17">
    <w:abstractNumId w:val="18"/>
  </w:num>
  <w:num w:numId="18">
    <w:abstractNumId w:val="3"/>
  </w:num>
  <w:num w:numId="19">
    <w:abstractNumId w:val="4"/>
  </w:num>
  <w:num w:numId="20">
    <w:abstractNumId w:val="17"/>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21">
    <w:abstractNumId w:val="39"/>
  </w:num>
  <w:num w:numId="22">
    <w:abstractNumId w:val="10"/>
  </w:num>
  <w:num w:numId="23">
    <w:abstractNumId w:val="13"/>
  </w:num>
  <w:num w:numId="24">
    <w:abstractNumId w:val="32"/>
  </w:num>
  <w:num w:numId="25">
    <w:abstractNumId w:val="6"/>
  </w:num>
  <w:num w:numId="26">
    <w:abstractNumId w:val="20"/>
  </w:num>
  <w:num w:numId="27">
    <w:abstractNumId w:val="26"/>
  </w:num>
  <w:num w:numId="28">
    <w:abstractNumId w:val="38"/>
  </w:num>
  <w:num w:numId="29">
    <w:abstractNumId w:val="5"/>
  </w:num>
  <w:num w:numId="30">
    <w:abstractNumId w:val="34"/>
  </w:num>
  <w:num w:numId="31">
    <w:abstractNumId w:val="24"/>
  </w:num>
  <w:num w:numId="32">
    <w:abstractNumId w:val="35"/>
  </w:num>
  <w:num w:numId="33">
    <w:abstractNumId w:val="31"/>
  </w:num>
  <w:num w:numId="34">
    <w:abstractNumId w:val="36"/>
  </w:num>
  <w:num w:numId="35">
    <w:abstractNumId w:val="19"/>
  </w:num>
  <w:num w:numId="36">
    <w:abstractNumId w:val="1"/>
  </w:num>
  <w:num w:numId="37">
    <w:abstractNumId w:val="27"/>
  </w:num>
  <w:num w:numId="38">
    <w:abstractNumId w:val="28"/>
  </w:num>
  <w:num w:numId="39">
    <w:abstractNumId w:val="23"/>
  </w:num>
  <w:num w:numId="40">
    <w:abstractNumId w:val="29"/>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trackRevisions/>
  <w:defaultTabStop w:val="720"/>
  <w:drawingGridHorizontalSpacing w:val="110"/>
  <w:displayHorizontalDrawingGridEvery w:val="2"/>
  <w:characterSpacingControl w:val="doNotCompress"/>
  <w:footnotePr>
    <w:footnote w:id="-1"/>
    <w:footnote w:id="0"/>
  </w:footnotePr>
  <w:endnotePr>
    <w:endnote w:id="-1"/>
    <w:endnote w:id="0"/>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2B264A"/>
    <w:rsid w:val="000000E2"/>
    <w:rsid w:val="00003037"/>
    <w:rsid w:val="00004E3A"/>
    <w:rsid w:val="0000625D"/>
    <w:rsid w:val="00006758"/>
    <w:rsid w:val="00006C96"/>
    <w:rsid w:val="00007AE4"/>
    <w:rsid w:val="00012326"/>
    <w:rsid w:val="00012951"/>
    <w:rsid w:val="0001321C"/>
    <w:rsid w:val="00013360"/>
    <w:rsid w:val="0001342E"/>
    <w:rsid w:val="00016663"/>
    <w:rsid w:val="00021299"/>
    <w:rsid w:val="0002547F"/>
    <w:rsid w:val="00026013"/>
    <w:rsid w:val="00027BA4"/>
    <w:rsid w:val="000303F3"/>
    <w:rsid w:val="00032127"/>
    <w:rsid w:val="00034581"/>
    <w:rsid w:val="00034BF2"/>
    <w:rsid w:val="00036901"/>
    <w:rsid w:val="000378B2"/>
    <w:rsid w:val="0004185D"/>
    <w:rsid w:val="00042654"/>
    <w:rsid w:val="000427F5"/>
    <w:rsid w:val="00044A06"/>
    <w:rsid w:val="00044A75"/>
    <w:rsid w:val="00046640"/>
    <w:rsid w:val="0005444D"/>
    <w:rsid w:val="00055598"/>
    <w:rsid w:val="00056AA4"/>
    <w:rsid w:val="00056E59"/>
    <w:rsid w:val="0005703D"/>
    <w:rsid w:val="00060161"/>
    <w:rsid w:val="000608E2"/>
    <w:rsid w:val="000648FF"/>
    <w:rsid w:val="00064E04"/>
    <w:rsid w:val="00064F70"/>
    <w:rsid w:val="00065C2B"/>
    <w:rsid w:val="000670D0"/>
    <w:rsid w:val="00067867"/>
    <w:rsid w:val="00067CB0"/>
    <w:rsid w:val="000721B4"/>
    <w:rsid w:val="00074C1A"/>
    <w:rsid w:val="00075B5C"/>
    <w:rsid w:val="00077D46"/>
    <w:rsid w:val="00081731"/>
    <w:rsid w:val="00081759"/>
    <w:rsid w:val="000846A6"/>
    <w:rsid w:val="00084E11"/>
    <w:rsid w:val="000863A1"/>
    <w:rsid w:val="00086DCF"/>
    <w:rsid w:val="0009036B"/>
    <w:rsid w:val="000947D5"/>
    <w:rsid w:val="00094E14"/>
    <w:rsid w:val="00095C9F"/>
    <w:rsid w:val="0009706C"/>
    <w:rsid w:val="000A3115"/>
    <w:rsid w:val="000A35D6"/>
    <w:rsid w:val="000A53F9"/>
    <w:rsid w:val="000A62F3"/>
    <w:rsid w:val="000A651F"/>
    <w:rsid w:val="000A685F"/>
    <w:rsid w:val="000B1C7B"/>
    <w:rsid w:val="000B2278"/>
    <w:rsid w:val="000B275C"/>
    <w:rsid w:val="000B46D6"/>
    <w:rsid w:val="000B5AB1"/>
    <w:rsid w:val="000C0DC2"/>
    <w:rsid w:val="000C1C84"/>
    <w:rsid w:val="000C27C6"/>
    <w:rsid w:val="000C2A20"/>
    <w:rsid w:val="000C2A7C"/>
    <w:rsid w:val="000C2F94"/>
    <w:rsid w:val="000C3E7A"/>
    <w:rsid w:val="000C63B3"/>
    <w:rsid w:val="000C6FFD"/>
    <w:rsid w:val="000D044C"/>
    <w:rsid w:val="000D084D"/>
    <w:rsid w:val="000D1194"/>
    <w:rsid w:val="000D14A4"/>
    <w:rsid w:val="000D14F5"/>
    <w:rsid w:val="000D1E70"/>
    <w:rsid w:val="000D1F51"/>
    <w:rsid w:val="000D427F"/>
    <w:rsid w:val="000D4E92"/>
    <w:rsid w:val="000D70CF"/>
    <w:rsid w:val="000D72AB"/>
    <w:rsid w:val="000D7984"/>
    <w:rsid w:val="000D7FBE"/>
    <w:rsid w:val="000E0134"/>
    <w:rsid w:val="000E11BE"/>
    <w:rsid w:val="000E1C6D"/>
    <w:rsid w:val="000E1F84"/>
    <w:rsid w:val="000E3F51"/>
    <w:rsid w:val="000E5B6D"/>
    <w:rsid w:val="000E6E28"/>
    <w:rsid w:val="000F1B32"/>
    <w:rsid w:val="000F2DFE"/>
    <w:rsid w:val="000F4F8A"/>
    <w:rsid w:val="000F5280"/>
    <w:rsid w:val="000F77E9"/>
    <w:rsid w:val="00100183"/>
    <w:rsid w:val="001010BC"/>
    <w:rsid w:val="00101B28"/>
    <w:rsid w:val="00102BA4"/>
    <w:rsid w:val="00107DCB"/>
    <w:rsid w:val="00110220"/>
    <w:rsid w:val="001115EA"/>
    <w:rsid w:val="001128B8"/>
    <w:rsid w:val="00112A01"/>
    <w:rsid w:val="00116073"/>
    <w:rsid w:val="00116BE9"/>
    <w:rsid w:val="001208CA"/>
    <w:rsid w:val="00121AE5"/>
    <w:rsid w:val="00122954"/>
    <w:rsid w:val="001233DE"/>
    <w:rsid w:val="0012571B"/>
    <w:rsid w:val="00125DAA"/>
    <w:rsid w:val="00125DF5"/>
    <w:rsid w:val="00127B6C"/>
    <w:rsid w:val="00127E72"/>
    <w:rsid w:val="00130255"/>
    <w:rsid w:val="00134E48"/>
    <w:rsid w:val="00135616"/>
    <w:rsid w:val="00136E19"/>
    <w:rsid w:val="00137920"/>
    <w:rsid w:val="001410C0"/>
    <w:rsid w:val="00141352"/>
    <w:rsid w:val="0014334C"/>
    <w:rsid w:val="00145624"/>
    <w:rsid w:val="00146CA2"/>
    <w:rsid w:val="001513F9"/>
    <w:rsid w:val="00151B7C"/>
    <w:rsid w:val="001555B7"/>
    <w:rsid w:val="00155CF3"/>
    <w:rsid w:val="00156BE0"/>
    <w:rsid w:val="001570E6"/>
    <w:rsid w:val="001642E3"/>
    <w:rsid w:val="00165BC6"/>
    <w:rsid w:val="00166B52"/>
    <w:rsid w:val="00170ADE"/>
    <w:rsid w:val="00172BAD"/>
    <w:rsid w:val="001758D8"/>
    <w:rsid w:val="00175EF2"/>
    <w:rsid w:val="00180C20"/>
    <w:rsid w:val="00181544"/>
    <w:rsid w:val="001821F5"/>
    <w:rsid w:val="001832B3"/>
    <w:rsid w:val="001834F2"/>
    <w:rsid w:val="00183FA8"/>
    <w:rsid w:val="0018481C"/>
    <w:rsid w:val="00185619"/>
    <w:rsid w:val="00185789"/>
    <w:rsid w:val="00185A41"/>
    <w:rsid w:val="00192E09"/>
    <w:rsid w:val="00196A9D"/>
    <w:rsid w:val="001977BC"/>
    <w:rsid w:val="001A352A"/>
    <w:rsid w:val="001A3F28"/>
    <w:rsid w:val="001A489B"/>
    <w:rsid w:val="001A59E2"/>
    <w:rsid w:val="001A736D"/>
    <w:rsid w:val="001B0C92"/>
    <w:rsid w:val="001B3F96"/>
    <w:rsid w:val="001B788F"/>
    <w:rsid w:val="001B7A35"/>
    <w:rsid w:val="001C25DC"/>
    <w:rsid w:val="001C2AA3"/>
    <w:rsid w:val="001C39E0"/>
    <w:rsid w:val="001C3F5E"/>
    <w:rsid w:val="001D245E"/>
    <w:rsid w:val="001D2F6E"/>
    <w:rsid w:val="001D3403"/>
    <w:rsid w:val="001D372B"/>
    <w:rsid w:val="001D49CE"/>
    <w:rsid w:val="001D5387"/>
    <w:rsid w:val="001D6E31"/>
    <w:rsid w:val="001D757C"/>
    <w:rsid w:val="001D7A67"/>
    <w:rsid w:val="001E042B"/>
    <w:rsid w:val="001E6A1E"/>
    <w:rsid w:val="001F0E16"/>
    <w:rsid w:val="001F2148"/>
    <w:rsid w:val="001F363E"/>
    <w:rsid w:val="001F3A34"/>
    <w:rsid w:val="001F3BE0"/>
    <w:rsid w:val="001F3D74"/>
    <w:rsid w:val="001F6C61"/>
    <w:rsid w:val="0020061D"/>
    <w:rsid w:val="002008D4"/>
    <w:rsid w:val="00202824"/>
    <w:rsid w:val="002039DA"/>
    <w:rsid w:val="0020451E"/>
    <w:rsid w:val="0020475E"/>
    <w:rsid w:val="00206176"/>
    <w:rsid w:val="0020758F"/>
    <w:rsid w:val="00207B6F"/>
    <w:rsid w:val="002116EA"/>
    <w:rsid w:val="0021222F"/>
    <w:rsid w:val="00213294"/>
    <w:rsid w:val="00214984"/>
    <w:rsid w:val="00215576"/>
    <w:rsid w:val="002165EF"/>
    <w:rsid w:val="00216F61"/>
    <w:rsid w:val="002177E1"/>
    <w:rsid w:val="00220127"/>
    <w:rsid w:val="00222645"/>
    <w:rsid w:val="0022501B"/>
    <w:rsid w:val="00231C52"/>
    <w:rsid w:val="00231DE7"/>
    <w:rsid w:val="002350E9"/>
    <w:rsid w:val="00235565"/>
    <w:rsid w:val="00237C1A"/>
    <w:rsid w:val="002400E3"/>
    <w:rsid w:val="00241146"/>
    <w:rsid w:val="00242E7E"/>
    <w:rsid w:val="00244E91"/>
    <w:rsid w:val="002452AD"/>
    <w:rsid w:val="002508A0"/>
    <w:rsid w:val="00251534"/>
    <w:rsid w:val="002518D2"/>
    <w:rsid w:val="00252600"/>
    <w:rsid w:val="002562C4"/>
    <w:rsid w:val="00262F98"/>
    <w:rsid w:val="0026369B"/>
    <w:rsid w:val="0026384B"/>
    <w:rsid w:val="002641CB"/>
    <w:rsid w:val="002651AF"/>
    <w:rsid w:val="00266684"/>
    <w:rsid w:val="0026741F"/>
    <w:rsid w:val="00267E32"/>
    <w:rsid w:val="0027016B"/>
    <w:rsid w:val="002713E6"/>
    <w:rsid w:val="00274C52"/>
    <w:rsid w:val="00282ADC"/>
    <w:rsid w:val="002830D8"/>
    <w:rsid w:val="00286351"/>
    <w:rsid w:val="002877C5"/>
    <w:rsid w:val="00287CE9"/>
    <w:rsid w:val="00290325"/>
    <w:rsid w:val="00295458"/>
    <w:rsid w:val="00295AB0"/>
    <w:rsid w:val="002965EC"/>
    <w:rsid w:val="002A7146"/>
    <w:rsid w:val="002B0CDE"/>
    <w:rsid w:val="002B22F8"/>
    <w:rsid w:val="002B264A"/>
    <w:rsid w:val="002B28EA"/>
    <w:rsid w:val="002B2FC3"/>
    <w:rsid w:val="002B4565"/>
    <w:rsid w:val="002B6332"/>
    <w:rsid w:val="002B7753"/>
    <w:rsid w:val="002C1DB1"/>
    <w:rsid w:val="002C1EA5"/>
    <w:rsid w:val="002C2818"/>
    <w:rsid w:val="002C4F22"/>
    <w:rsid w:val="002C5636"/>
    <w:rsid w:val="002C78D9"/>
    <w:rsid w:val="002D0C17"/>
    <w:rsid w:val="002D1A80"/>
    <w:rsid w:val="002D22EC"/>
    <w:rsid w:val="002D25F5"/>
    <w:rsid w:val="002D28AB"/>
    <w:rsid w:val="002D45EC"/>
    <w:rsid w:val="002D5450"/>
    <w:rsid w:val="002D5CB0"/>
    <w:rsid w:val="002E01B8"/>
    <w:rsid w:val="002E0500"/>
    <w:rsid w:val="002E4F94"/>
    <w:rsid w:val="002E5E86"/>
    <w:rsid w:val="002E7244"/>
    <w:rsid w:val="002E7CD5"/>
    <w:rsid w:val="002F082B"/>
    <w:rsid w:val="002F0BB9"/>
    <w:rsid w:val="002F140F"/>
    <w:rsid w:val="002F2F8C"/>
    <w:rsid w:val="002F4261"/>
    <w:rsid w:val="002F5D4B"/>
    <w:rsid w:val="002F6013"/>
    <w:rsid w:val="002F6D5A"/>
    <w:rsid w:val="002F7773"/>
    <w:rsid w:val="0030018F"/>
    <w:rsid w:val="00300865"/>
    <w:rsid w:val="0030109E"/>
    <w:rsid w:val="00304280"/>
    <w:rsid w:val="00304D2B"/>
    <w:rsid w:val="00305B1D"/>
    <w:rsid w:val="003071B8"/>
    <w:rsid w:val="00310497"/>
    <w:rsid w:val="0031068C"/>
    <w:rsid w:val="00312BE8"/>
    <w:rsid w:val="00313363"/>
    <w:rsid w:val="00313705"/>
    <w:rsid w:val="00313942"/>
    <w:rsid w:val="0031606A"/>
    <w:rsid w:val="003164B2"/>
    <w:rsid w:val="003164F9"/>
    <w:rsid w:val="00317CC2"/>
    <w:rsid w:val="003225EA"/>
    <w:rsid w:val="0032303F"/>
    <w:rsid w:val="00324551"/>
    <w:rsid w:val="00325F60"/>
    <w:rsid w:val="00327319"/>
    <w:rsid w:val="0032749E"/>
    <w:rsid w:val="00327C83"/>
    <w:rsid w:val="003319C6"/>
    <w:rsid w:val="0033426C"/>
    <w:rsid w:val="00335FA4"/>
    <w:rsid w:val="00342D47"/>
    <w:rsid w:val="003432CD"/>
    <w:rsid w:val="00345260"/>
    <w:rsid w:val="0034555D"/>
    <w:rsid w:val="00345B34"/>
    <w:rsid w:val="00345F6A"/>
    <w:rsid w:val="00346176"/>
    <w:rsid w:val="00347FB8"/>
    <w:rsid w:val="00350B35"/>
    <w:rsid w:val="00350FCE"/>
    <w:rsid w:val="00352E5B"/>
    <w:rsid w:val="00357D9F"/>
    <w:rsid w:val="00361BEE"/>
    <w:rsid w:val="00363BF7"/>
    <w:rsid w:val="00363CBF"/>
    <w:rsid w:val="00366656"/>
    <w:rsid w:val="00367C82"/>
    <w:rsid w:val="00372ED8"/>
    <w:rsid w:val="003738B4"/>
    <w:rsid w:val="003747E2"/>
    <w:rsid w:val="003750F8"/>
    <w:rsid w:val="003767D9"/>
    <w:rsid w:val="00376EEE"/>
    <w:rsid w:val="0037706E"/>
    <w:rsid w:val="00380693"/>
    <w:rsid w:val="00382182"/>
    <w:rsid w:val="00384D7E"/>
    <w:rsid w:val="00384EB4"/>
    <w:rsid w:val="00386F1F"/>
    <w:rsid w:val="00387045"/>
    <w:rsid w:val="00393870"/>
    <w:rsid w:val="00393BFA"/>
    <w:rsid w:val="00393D32"/>
    <w:rsid w:val="003964A4"/>
    <w:rsid w:val="00397405"/>
    <w:rsid w:val="00397B67"/>
    <w:rsid w:val="003A0845"/>
    <w:rsid w:val="003A2B03"/>
    <w:rsid w:val="003A57B7"/>
    <w:rsid w:val="003A5A77"/>
    <w:rsid w:val="003A62D8"/>
    <w:rsid w:val="003B1596"/>
    <w:rsid w:val="003B2344"/>
    <w:rsid w:val="003B292A"/>
    <w:rsid w:val="003B37C1"/>
    <w:rsid w:val="003B55D9"/>
    <w:rsid w:val="003B7634"/>
    <w:rsid w:val="003C0B74"/>
    <w:rsid w:val="003C33B3"/>
    <w:rsid w:val="003D1F73"/>
    <w:rsid w:val="003D3B47"/>
    <w:rsid w:val="003D79E7"/>
    <w:rsid w:val="003E19B7"/>
    <w:rsid w:val="003E3236"/>
    <w:rsid w:val="003E3C43"/>
    <w:rsid w:val="003E4D0C"/>
    <w:rsid w:val="003E7B74"/>
    <w:rsid w:val="003F0BDD"/>
    <w:rsid w:val="003F2EB9"/>
    <w:rsid w:val="003F6B6D"/>
    <w:rsid w:val="00401A5A"/>
    <w:rsid w:val="0040211D"/>
    <w:rsid w:val="00402429"/>
    <w:rsid w:val="004028B1"/>
    <w:rsid w:val="00403361"/>
    <w:rsid w:val="00404990"/>
    <w:rsid w:val="00404B57"/>
    <w:rsid w:val="004068DA"/>
    <w:rsid w:val="00407DBC"/>
    <w:rsid w:val="004116C2"/>
    <w:rsid w:val="00412630"/>
    <w:rsid w:val="004144B2"/>
    <w:rsid w:val="00414A9F"/>
    <w:rsid w:val="00414D21"/>
    <w:rsid w:val="00416EED"/>
    <w:rsid w:val="00417E76"/>
    <w:rsid w:val="004205AB"/>
    <w:rsid w:val="004221B3"/>
    <w:rsid w:val="004224F9"/>
    <w:rsid w:val="004260AE"/>
    <w:rsid w:val="004260E3"/>
    <w:rsid w:val="00434C79"/>
    <w:rsid w:val="00436890"/>
    <w:rsid w:val="004405C5"/>
    <w:rsid w:val="00440AF7"/>
    <w:rsid w:val="0044251C"/>
    <w:rsid w:val="004468E5"/>
    <w:rsid w:val="00452810"/>
    <w:rsid w:val="00452C4E"/>
    <w:rsid w:val="00456203"/>
    <w:rsid w:val="00456583"/>
    <w:rsid w:val="00457FFC"/>
    <w:rsid w:val="004602AC"/>
    <w:rsid w:val="00460915"/>
    <w:rsid w:val="0046217D"/>
    <w:rsid w:val="004622EB"/>
    <w:rsid w:val="00462716"/>
    <w:rsid w:val="00462A21"/>
    <w:rsid w:val="00470F24"/>
    <w:rsid w:val="00472E3E"/>
    <w:rsid w:val="0047335F"/>
    <w:rsid w:val="004833DE"/>
    <w:rsid w:val="004846FC"/>
    <w:rsid w:val="00487674"/>
    <w:rsid w:val="004876E9"/>
    <w:rsid w:val="00490696"/>
    <w:rsid w:val="00496327"/>
    <w:rsid w:val="0049697E"/>
    <w:rsid w:val="00497369"/>
    <w:rsid w:val="0049789D"/>
    <w:rsid w:val="004A0E21"/>
    <w:rsid w:val="004A0FE8"/>
    <w:rsid w:val="004A479F"/>
    <w:rsid w:val="004B129C"/>
    <w:rsid w:val="004B19BC"/>
    <w:rsid w:val="004B1D3F"/>
    <w:rsid w:val="004B3156"/>
    <w:rsid w:val="004B5962"/>
    <w:rsid w:val="004C0176"/>
    <w:rsid w:val="004C0C05"/>
    <w:rsid w:val="004C2D2A"/>
    <w:rsid w:val="004C505E"/>
    <w:rsid w:val="004C60C7"/>
    <w:rsid w:val="004D0AE6"/>
    <w:rsid w:val="004D0DB1"/>
    <w:rsid w:val="004D4A34"/>
    <w:rsid w:val="004D7188"/>
    <w:rsid w:val="004E10FD"/>
    <w:rsid w:val="004E25D6"/>
    <w:rsid w:val="004E2CB3"/>
    <w:rsid w:val="004E45B4"/>
    <w:rsid w:val="004E59EB"/>
    <w:rsid w:val="004F026B"/>
    <w:rsid w:val="004F5258"/>
    <w:rsid w:val="004F67FD"/>
    <w:rsid w:val="00500C53"/>
    <w:rsid w:val="00501EA7"/>
    <w:rsid w:val="00503D1A"/>
    <w:rsid w:val="00504749"/>
    <w:rsid w:val="00504AF3"/>
    <w:rsid w:val="00505A35"/>
    <w:rsid w:val="00506B87"/>
    <w:rsid w:val="005071AE"/>
    <w:rsid w:val="005104A7"/>
    <w:rsid w:val="00512143"/>
    <w:rsid w:val="005125DC"/>
    <w:rsid w:val="0051577F"/>
    <w:rsid w:val="0051771A"/>
    <w:rsid w:val="00517DAB"/>
    <w:rsid w:val="005214EA"/>
    <w:rsid w:val="005216B0"/>
    <w:rsid w:val="00523116"/>
    <w:rsid w:val="00524695"/>
    <w:rsid w:val="00524855"/>
    <w:rsid w:val="00525F41"/>
    <w:rsid w:val="005261C1"/>
    <w:rsid w:val="00530356"/>
    <w:rsid w:val="005327A0"/>
    <w:rsid w:val="00535D57"/>
    <w:rsid w:val="00536C55"/>
    <w:rsid w:val="00537746"/>
    <w:rsid w:val="00540239"/>
    <w:rsid w:val="0054036D"/>
    <w:rsid w:val="005411E6"/>
    <w:rsid w:val="00543650"/>
    <w:rsid w:val="00546916"/>
    <w:rsid w:val="00547BA5"/>
    <w:rsid w:val="00551E32"/>
    <w:rsid w:val="00553648"/>
    <w:rsid w:val="00556CC5"/>
    <w:rsid w:val="00556F28"/>
    <w:rsid w:val="0055789F"/>
    <w:rsid w:val="00560BA3"/>
    <w:rsid w:val="005613BE"/>
    <w:rsid w:val="005614EE"/>
    <w:rsid w:val="005628FD"/>
    <w:rsid w:val="005639D4"/>
    <w:rsid w:val="00565D9C"/>
    <w:rsid w:val="00567E7F"/>
    <w:rsid w:val="00567EA5"/>
    <w:rsid w:val="00570C94"/>
    <w:rsid w:val="00571DE2"/>
    <w:rsid w:val="005721B2"/>
    <w:rsid w:val="00572C4E"/>
    <w:rsid w:val="00574F1D"/>
    <w:rsid w:val="00575364"/>
    <w:rsid w:val="005779AD"/>
    <w:rsid w:val="00577CE5"/>
    <w:rsid w:val="00582514"/>
    <w:rsid w:val="0058272C"/>
    <w:rsid w:val="00584E59"/>
    <w:rsid w:val="005873D7"/>
    <w:rsid w:val="00590BA3"/>
    <w:rsid w:val="005930E6"/>
    <w:rsid w:val="00593270"/>
    <w:rsid w:val="00594DDD"/>
    <w:rsid w:val="00595E26"/>
    <w:rsid w:val="005A0242"/>
    <w:rsid w:val="005A24B9"/>
    <w:rsid w:val="005A3C75"/>
    <w:rsid w:val="005A4DD4"/>
    <w:rsid w:val="005A7742"/>
    <w:rsid w:val="005B1513"/>
    <w:rsid w:val="005B17AB"/>
    <w:rsid w:val="005B43F0"/>
    <w:rsid w:val="005B4FAD"/>
    <w:rsid w:val="005C24DF"/>
    <w:rsid w:val="005C3CBF"/>
    <w:rsid w:val="005C4E38"/>
    <w:rsid w:val="005C50A2"/>
    <w:rsid w:val="005C7AEF"/>
    <w:rsid w:val="005C7F9A"/>
    <w:rsid w:val="005D3160"/>
    <w:rsid w:val="005D56F5"/>
    <w:rsid w:val="005D699A"/>
    <w:rsid w:val="005D6F9C"/>
    <w:rsid w:val="005E0475"/>
    <w:rsid w:val="005E090C"/>
    <w:rsid w:val="005E261A"/>
    <w:rsid w:val="005E34D9"/>
    <w:rsid w:val="005E52B8"/>
    <w:rsid w:val="005E67E8"/>
    <w:rsid w:val="005F36DA"/>
    <w:rsid w:val="005F40D1"/>
    <w:rsid w:val="005F4B7D"/>
    <w:rsid w:val="005F5EE9"/>
    <w:rsid w:val="005F6866"/>
    <w:rsid w:val="0060207E"/>
    <w:rsid w:val="00602B76"/>
    <w:rsid w:val="00602E3C"/>
    <w:rsid w:val="006069B8"/>
    <w:rsid w:val="00606A4D"/>
    <w:rsid w:val="00610898"/>
    <w:rsid w:val="006130D1"/>
    <w:rsid w:val="00614113"/>
    <w:rsid w:val="00617803"/>
    <w:rsid w:val="00617882"/>
    <w:rsid w:val="0061791E"/>
    <w:rsid w:val="00622A58"/>
    <w:rsid w:val="00623226"/>
    <w:rsid w:val="00624E2B"/>
    <w:rsid w:val="00626707"/>
    <w:rsid w:val="006273F2"/>
    <w:rsid w:val="00627B8D"/>
    <w:rsid w:val="00630D6A"/>
    <w:rsid w:val="00630FFF"/>
    <w:rsid w:val="006319C0"/>
    <w:rsid w:val="006323FA"/>
    <w:rsid w:val="00635CEB"/>
    <w:rsid w:val="00635FAE"/>
    <w:rsid w:val="006371D1"/>
    <w:rsid w:val="006401FA"/>
    <w:rsid w:val="0064139D"/>
    <w:rsid w:val="00644195"/>
    <w:rsid w:val="0064427C"/>
    <w:rsid w:val="00644514"/>
    <w:rsid w:val="00644A62"/>
    <w:rsid w:val="00646613"/>
    <w:rsid w:val="006479B2"/>
    <w:rsid w:val="00647B6F"/>
    <w:rsid w:val="00650DDA"/>
    <w:rsid w:val="00651DC4"/>
    <w:rsid w:val="006540AF"/>
    <w:rsid w:val="006566F6"/>
    <w:rsid w:val="00657DF0"/>
    <w:rsid w:val="00661ACC"/>
    <w:rsid w:val="00662AAB"/>
    <w:rsid w:val="00664EC6"/>
    <w:rsid w:val="006662E6"/>
    <w:rsid w:val="006677DD"/>
    <w:rsid w:val="00671C5D"/>
    <w:rsid w:val="00671CEE"/>
    <w:rsid w:val="006745F3"/>
    <w:rsid w:val="0067497E"/>
    <w:rsid w:val="00680AAB"/>
    <w:rsid w:val="00681269"/>
    <w:rsid w:val="006833F4"/>
    <w:rsid w:val="0068521F"/>
    <w:rsid w:val="00685E4A"/>
    <w:rsid w:val="0069020B"/>
    <w:rsid w:val="006906FD"/>
    <w:rsid w:val="006908BF"/>
    <w:rsid w:val="0069133E"/>
    <w:rsid w:val="00693484"/>
    <w:rsid w:val="006A1DE5"/>
    <w:rsid w:val="006A333A"/>
    <w:rsid w:val="006A4718"/>
    <w:rsid w:val="006B03F0"/>
    <w:rsid w:val="006B0A92"/>
    <w:rsid w:val="006B0C3C"/>
    <w:rsid w:val="006B5895"/>
    <w:rsid w:val="006B5ACB"/>
    <w:rsid w:val="006B6D01"/>
    <w:rsid w:val="006B7FD7"/>
    <w:rsid w:val="006C02AE"/>
    <w:rsid w:val="006C0EDB"/>
    <w:rsid w:val="006C1638"/>
    <w:rsid w:val="006C2952"/>
    <w:rsid w:val="006C398C"/>
    <w:rsid w:val="006C7683"/>
    <w:rsid w:val="006C7FC8"/>
    <w:rsid w:val="006D05D3"/>
    <w:rsid w:val="006D193F"/>
    <w:rsid w:val="006D4D4A"/>
    <w:rsid w:val="006D5080"/>
    <w:rsid w:val="006D5485"/>
    <w:rsid w:val="006D7C00"/>
    <w:rsid w:val="006E07F6"/>
    <w:rsid w:val="006E2641"/>
    <w:rsid w:val="006E26F6"/>
    <w:rsid w:val="006E354B"/>
    <w:rsid w:val="006E3E2E"/>
    <w:rsid w:val="006E3EAF"/>
    <w:rsid w:val="006E5AD7"/>
    <w:rsid w:val="006E648F"/>
    <w:rsid w:val="006F2FCB"/>
    <w:rsid w:val="006F3881"/>
    <w:rsid w:val="006F7009"/>
    <w:rsid w:val="0070124E"/>
    <w:rsid w:val="00702702"/>
    <w:rsid w:val="007035EC"/>
    <w:rsid w:val="00704959"/>
    <w:rsid w:val="0070638F"/>
    <w:rsid w:val="007104A2"/>
    <w:rsid w:val="00712E8F"/>
    <w:rsid w:val="00713253"/>
    <w:rsid w:val="007172DA"/>
    <w:rsid w:val="00722E70"/>
    <w:rsid w:val="0072567E"/>
    <w:rsid w:val="00726630"/>
    <w:rsid w:val="00727AB3"/>
    <w:rsid w:val="0073167D"/>
    <w:rsid w:val="007324C3"/>
    <w:rsid w:val="00736350"/>
    <w:rsid w:val="00736403"/>
    <w:rsid w:val="0073696C"/>
    <w:rsid w:val="007369C8"/>
    <w:rsid w:val="0073703A"/>
    <w:rsid w:val="00740F62"/>
    <w:rsid w:val="00743004"/>
    <w:rsid w:val="00745739"/>
    <w:rsid w:val="00745BCF"/>
    <w:rsid w:val="00751614"/>
    <w:rsid w:val="00751A15"/>
    <w:rsid w:val="007522F8"/>
    <w:rsid w:val="00752CA6"/>
    <w:rsid w:val="00752E22"/>
    <w:rsid w:val="0075351F"/>
    <w:rsid w:val="00754A19"/>
    <w:rsid w:val="00755086"/>
    <w:rsid w:val="00761645"/>
    <w:rsid w:val="0076222F"/>
    <w:rsid w:val="00764B07"/>
    <w:rsid w:val="0076662E"/>
    <w:rsid w:val="0076718D"/>
    <w:rsid w:val="00767835"/>
    <w:rsid w:val="00770C31"/>
    <w:rsid w:val="007726B7"/>
    <w:rsid w:val="007729E2"/>
    <w:rsid w:val="00773427"/>
    <w:rsid w:val="00777A92"/>
    <w:rsid w:val="00780EFD"/>
    <w:rsid w:val="00783084"/>
    <w:rsid w:val="0078322D"/>
    <w:rsid w:val="00784A9F"/>
    <w:rsid w:val="00784C7A"/>
    <w:rsid w:val="0078579C"/>
    <w:rsid w:val="0078613F"/>
    <w:rsid w:val="00791EFE"/>
    <w:rsid w:val="007921EA"/>
    <w:rsid w:val="00793CD3"/>
    <w:rsid w:val="007943B8"/>
    <w:rsid w:val="007957CB"/>
    <w:rsid w:val="0079676E"/>
    <w:rsid w:val="00796920"/>
    <w:rsid w:val="007A0A87"/>
    <w:rsid w:val="007A37EA"/>
    <w:rsid w:val="007A6818"/>
    <w:rsid w:val="007A74BE"/>
    <w:rsid w:val="007A7764"/>
    <w:rsid w:val="007A7861"/>
    <w:rsid w:val="007B0CFA"/>
    <w:rsid w:val="007B3165"/>
    <w:rsid w:val="007B5794"/>
    <w:rsid w:val="007B7DB2"/>
    <w:rsid w:val="007C1F4D"/>
    <w:rsid w:val="007C355A"/>
    <w:rsid w:val="007C7267"/>
    <w:rsid w:val="007D05D1"/>
    <w:rsid w:val="007D12C6"/>
    <w:rsid w:val="007D1831"/>
    <w:rsid w:val="007D2811"/>
    <w:rsid w:val="007D2A9D"/>
    <w:rsid w:val="007D4674"/>
    <w:rsid w:val="007D4864"/>
    <w:rsid w:val="007D55BD"/>
    <w:rsid w:val="007D77E8"/>
    <w:rsid w:val="007E1ED7"/>
    <w:rsid w:val="007E3838"/>
    <w:rsid w:val="007E5C6A"/>
    <w:rsid w:val="007F09A0"/>
    <w:rsid w:val="007F5ABA"/>
    <w:rsid w:val="007F646E"/>
    <w:rsid w:val="007F7677"/>
    <w:rsid w:val="007F7714"/>
    <w:rsid w:val="00803028"/>
    <w:rsid w:val="00803F60"/>
    <w:rsid w:val="00804787"/>
    <w:rsid w:val="008048C1"/>
    <w:rsid w:val="0080657B"/>
    <w:rsid w:val="00806C2A"/>
    <w:rsid w:val="00807248"/>
    <w:rsid w:val="008108BE"/>
    <w:rsid w:val="00812ECB"/>
    <w:rsid w:val="00813D3F"/>
    <w:rsid w:val="00815959"/>
    <w:rsid w:val="008159BC"/>
    <w:rsid w:val="00815B04"/>
    <w:rsid w:val="0081672E"/>
    <w:rsid w:val="00816FAD"/>
    <w:rsid w:val="008174D3"/>
    <w:rsid w:val="00820260"/>
    <w:rsid w:val="008215C1"/>
    <w:rsid w:val="008226E5"/>
    <w:rsid w:val="00823F55"/>
    <w:rsid w:val="0082559B"/>
    <w:rsid w:val="00825D90"/>
    <w:rsid w:val="00830DD9"/>
    <w:rsid w:val="0083299F"/>
    <w:rsid w:val="00835A4C"/>
    <w:rsid w:val="00835CDC"/>
    <w:rsid w:val="00836B04"/>
    <w:rsid w:val="00842CAC"/>
    <w:rsid w:val="00850825"/>
    <w:rsid w:val="008521D8"/>
    <w:rsid w:val="00852911"/>
    <w:rsid w:val="008538DF"/>
    <w:rsid w:val="008626C8"/>
    <w:rsid w:val="00862D56"/>
    <w:rsid w:val="00865938"/>
    <w:rsid w:val="008713AD"/>
    <w:rsid w:val="00871B90"/>
    <w:rsid w:val="0087319C"/>
    <w:rsid w:val="00873AA0"/>
    <w:rsid w:val="00880977"/>
    <w:rsid w:val="0088376A"/>
    <w:rsid w:val="00885BE1"/>
    <w:rsid w:val="00887240"/>
    <w:rsid w:val="00887FF9"/>
    <w:rsid w:val="008952AA"/>
    <w:rsid w:val="008A009C"/>
    <w:rsid w:val="008A1EA2"/>
    <w:rsid w:val="008A4CFF"/>
    <w:rsid w:val="008A5C85"/>
    <w:rsid w:val="008A5E75"/>
    <w:rsid w:val="008B1415"/>
    <w:rsid w:val="008B22F1"/>
    <w:rsid w:val="008B2858"/>
    <w:rsid w:val="008B2F78"/>
    <w:rsid w:val="008B4A69"/>
    <w:rsid w:val="008B77F4"/>
    <w:rsid w:val="008C0255"/>
    <w:rsid w:val="008C202E"/>
    <w:rsid w:val="008C2760"/>
    <w:rsid w:val="008C3620"/>
    <w:rsid w:val="008C38AE"/>
    <w:rsid w:val="008C6457"/>
    <w:rsid w:val="008D1A97"/>
    <w:rsid w:val="008D3F39"/>
    <w:rsid w:val="008D65C0"/>
    <w:rsid w:val="008D69B0"/>
    <w:rsid w:val="008E12DF"/>
    <w:rsid w:val="008E40D9"/>
    <w:rsid w:val="008E434F"/>
    <w:rsid w:val="008E4B0C"/>
    <w:rsid w:val="008E5732"/>
    <w:rsid w:val="008E5FE3"/>
    <w:rsid w:val="008F0636"/>
    <w:rsid w:val="008F1259"/>
    <w:rsid w:val="008F2CC3"/>
    <w:rsid w:val="008F2FBF"/>
    <w:rsid w:val="008F4044"/>
    <w:rsid w:val="008F696A"/>
    <w:rsid w:val="00900BB2"/>
    <w:rsid w:val="00902DE8"/>
    <w:rsid w:val="00903109"/>
    <w:rsid w:val="00903814"/>
    <w:rsid w:val="00903866"/>
    <w:rsid w:val="00904F93"/>
    <w:rsid w:val="00905EC2"/>
    <w:rsid w:val="00906F78"/>
    <w:rsid w:val="0090708D"/>
    <w:rsid w:val="00907B9C"/>
    <w:rsid w:val="009119A6"/>
    <w:rsid w:val="00915C78"/>
    <w:rsid w:val="0091618B"/>
    <w:rsid w:val="009164EC"/>
    <w:rsid w:val="009228AE"/>
    <w:rsid w:val="00922B97"/>
    <w:rsid w:val="009241BE"/>
    <w:rsid w:val="00925D1B"/>
    <w:rsid w:val="00930926"/>
    <w:rsid w:val="00931023"/>
    <w:rsid w:val="00931096"/>
    <w:rsid w:val="00932D95"/>
    <w:rsid w:val="00934CD4"/>
    <w:rsid w:val="00935F61"/>
    <w:rsid w:val="0093652A"/>
    <w:rsid w:val="00936C52"/>
    <w:rsid w:val="00940455"/>
    <w:rsid w:val="009404A2"/>
    <w:rsid w:val="0094516C"/>
    <w:rsid w:val="009469B3"/>
    <w:rsid w:val="00947777"/>
    <w:rsid w:val="00950142"/>
    <w:rsid w:val="00952702"/>
    <w:rsid w:val="00952AE5"/>
    <w:rsid w:val="00953E9A"/>
    <w:rsid w:val="009549C8"/>
    <w:rsid w:val="00957D11"/>
    <w:rsid w:val="009611F4"/>
    <w:rsid w:val="00961496"/>
    <w:rsid w:val="009619DD"/>
    <w:rsid w:val="00961F58"/>
    <w:rsid w:val="009628FA"/>
    <w:rsid w:val="009637AD"/>
    <w:rsid w:val="009647DA"/>
    <w:rsid w:val="00964B6D"/>
    <w:rsid w:val="00964D4C"/>
    <w:rsid w:val="0096689F"/>
    <w:rsid w:val="0096726A"/>
    <w:rsid w:val="00970131"/>
    <w:rsid w:val="00970DDD"/>
    <w:rsid w:val="00970E62"/>
    <w:rsid w:val="0097166F"/>
    <w:rsid w:val="00973258"/>
    <w:rsid w:val="009736B3"/>
    <w:rsid w:val="00975D38"/>
    <w:rsid w:val="00976B74"/>
    <w:rsid w:val="009774B5"/>
    <w:rsid w:val="009807BF"/>
    <w:rsid w:val="0098107B"/>
    <w:rsid w:val="00981C20"/>
    <w:rsid w:val="009828D5"/>
    <w:rsid w:val="00982A64"/>
    <w:rsid w:val="009842E8"/>
    <w:rsid w:val="0098472F"/>
    <w:rsid w:val="00986220"/>
    <w:rsid w:val="00990AB6"/>
    <w:rsid w:val="009913A7"/>
    <w:rsid w:val="009950EB"/>
    <w:rsid w:val="00995EBF"/>
    <w:rsid w:val="00996099"/>
    <w:rsid w:val="009964FC"/>
    <w:rsid w:val="009A0E50"/>
    <w:rsid w:val="009A1FB1"/>
    <w:rsid w:val="009A42BE"/>
    <w:rsid w:val="009A5E73"/>
    <w:rsid w:val="009B162B"/>
    <w:rsid w:val="009B1C66"/>
    <w:rsid w:val="009B495C"/>
    <w:rsid w:val="009B5974"/>
    <w:rsid w:val="009B612E"/>
    <w:rsid w:val="009B76B0"/>
    <w:rsid w:val="009C2892"/>
    <w:rsid w:val="009C2D75"/>
    <w:rsid w:val="009C7D2C"/>
    <w:rsid w:val="009D14CA"/>
    <w:rsid w:val="009D1AA7"/>
    <w:rsid w:val="009D388C"/>
    <w:rsid w:val="009D4920"/>
    <w:rsid w:val="009E2056"/>
    <w:rsid w:val="009E3439"/>
    <w:rsid w:val="009E3949"/>
    <w:rsid w:val="009E65B8"/>
    <w:rsid w:val="009E7079"/>
    <w:rsid w:val="009F49ED"/>
    <w:rsid w:val="009F4F85"/>
    <w:rsid w:val="009F65BC"/>
    <w:rsid w:val="009F6811"/>
    <w:rsid w:val="009F716C"/>
    <w:rsid w:val="009F7D24"/>
    <w:rsid w:val="00A04C19"/>
    <w:rsid w:val="00A04F91"/>
    <w:rsid w:val="00A06C95"/>
    <w:rsid w:val="00A06F97"/>
    <w:rsid w:val="00A072C1"/>
    <w:rsid w:val="00A07930"/>
    <w:rsid w:val="00A105C4"/>
    <w:rsid w:val="00A11C27"/>
    <w:rsid w:val="00A12964"/>
    <w:rsid w:val="00A155FF"/>
    <w:rsid w:val="00A17790"/>
    <w:rsid w:val="00A23377"/>
    <w:rsid w:val="00A26D70"/>
    <w:rsid w:val="00A270FD"/>
    <w:rsid w:val="00A3001A"/>
    <w:rsid w:val="00A3199D"/>
    <w:rsid w:val="00A320B5"/>
    <w:rsid w:val="00A333EC"/>
    <w:rsid w:val="00A334EB"/>
    <w:rsid w:val="00A33E05"/>
    <w:rsid w:val="00A35EA2"/>
    <w:rsid w:val="00A3619E"/>
    <w:rsid w:val="00A36DA6"/>
    <w:rsid w:val="00A375FF"/>
    <w:rsid w:val="00A402A7"/>
    <w:rsid w:val="00A4192C"/>
    <w:rsid w:val="00A41EF7"/>
    <w:rsid w:val="00A43681"/>
    <w:rsid w:val="00A4756E"/>
    <w:rsid w:val="00A510AA"/>
    <w:rsid w:val="00A511C8"/>
    <w:rsid w:val="00A5121A"/>
    <w:rsid w:val="00A54055"/>
    <w:rsid w:val="00A559C1"/>
    <w:rsid w:val="00A615B5"/>
    <w:rsid w:val="00A624C6"/>
    <w:rsid w:val="00A62DF6"/>
    <w:rsid w:val="00A639F3"/>
    <w:rsid w:val="00A70EDE"/>
    <w:rsid w:val="00A74D14"/>
    <w:rsid w:val="00A7684B"/>
    <w:rsid w:val="00A8385D"/>
    <w:rsid w:val="00A843ED"/>
    <w:rsid w:val="00A84436"/>
    <w:rsid w:val="00A8742B"/>
    <w:rsid w:val="00A87B01"/>
    <w:rsid w:val="00A913A2"/>
    <w:rsid w:val="00A91D1D"/>
    <w:rsid w:val="00A91DC8"/>
    <w:rsid w:val="00A921E7"/>
    <w:rsid w:val="00A94869"/>
    <w:rsid w:val="00A95270"/>
    <w:rsid w:val="00A95677"/>
    <w:rsid w:val="00A96DBF"/>
    <w:rsid w:val="00AA26BE"/>
    <w:rsid w:val="00AA3A08"/>
    <w:rsid w:val="00AA3FBF"/>
    <w:rsid w:val="00AA6F61"/>
    <w:rsid w:val="00AA7843"/>
    <w:rsid w:val="00AA7DC5"/>
    <w:rsid w:val="00AB190D"/>
    <w:rsid w:val="00AB1B97"/>
    <w:rsid w:val="00AB2EBF"/>
    <w:rsid w:val="00AB3A85"/>
    <w:rsid w:val="00AB4F99"/>
    <w:rsid w:val="00AB502B"/>
    <w:rsid w:val="00AB5A94"/>
    <w:rsid w:val="00AB5CB5"/>
    <w:rsid w:val="00AB5F12"/>
    <w:rsid w:val="00AB6305"/>
    <w:rsid w:val="00AB70D4"/>
    <w:rsid w:val="00AB70E9"/>
    <w:rsid w:val="00AB7E6B"/>
    <w:rsid w:val="00AC2C39"/>
    <w:rsid w:val="00AC3956"/>
    <w:rsid w:val="00AC43DE"/>
    <w:rsid w:val="00AC5E45"/>
    <w:rsid w:val="00AC6138"/>
    <w:rsid w:val="00AD21CB"/>
    <w:rsid w:val="00AD4550"/>
    <w:rsid w:val="00AD461A"/>
    <w:rsid w:val="00AD5701"/>
    <w:rsid w:val="00AD6D61"/>
    <w:rsid w:val="00AE02DD"/>
    <w:rsid w:val="00AE3445"/>
    <w:rsid w:val="00AE3FF0"/>
    <w:rsid w:val="00AE444B"/>
    <w:rsid w:val="00AE7EB0"/>
    <w:rsid w:val="00AF3498"/>
    <w:rsid w:val="00AF3BD1"/>
    <w:rsid w:val="00AF5013"/>
    <w:rsid w:val="00AF536B"/>
    <w:rsid w:val="00AF6B2A"/>
    <w:rsid w:val="00B00560"/>
    <w:rsid w:val="00B01FCF"/>
    <w:rsid w:val="00B0224C"/>
    <w:rsid w:val="00B0507F"/>
    <w:rsid w:val="00B070F1"/>
    <w:rsid w:val="00B10B7E"/>
    <w:rsid w:val="00B14414"/>
    <w:rsid w:val="00B14E44"/>
    <w:rsid w:val="00B20903"/>
    <w:rsid w:val="00B221B0"/>
    <w:rsid w:val="00B257DB"/>
    <w:rsid w:val="00B31FF0"/>
    <w:rsid w:val="00B32781"/>
    <w:rsid w:val="00B3282A"/>
    <w:rsid w:val="00B33025"/>
    <w:rsid w:val="00B34C6F"/>
    <w:rsid w:val="00B35D2F"/>
    <w:rsid w:val="00B3646F"/>
    <w:rsid w:val="00B37369"/>
    <w:rsid w:val="00B37FE3"/>
    <w:rsid w:val="00B405DC"/>
    <w:rsid w:val="00B43544"/>
    <w:rsid w:val="00B44110"/>
    <w:rsid w:val="00B45C0F"/>
    <w:rsid w:val="00B45DCF"/>
    <w:rsid w:val="00B46E4E"/>
    <w:rsid w:val="00B47140"/>
    <w:rsid w:val="00B55BBE"/>
    <w:rsid w:val="00B573E2"/>
    <w:rsid w:val="00B574B4"/>
    <w:rsid w:val="00B61EB7"/>
    <w:rsid w:val="00B62597"/>
    <w:rsid w:val="00B62C8C"/>
    <w:rsid w:val="00B65FB2"/>
    <w:rsid w:val="00B673ED"/>
    <w:rsid w:val="00B67D29"/>
    <w:rsid w:val="00B702BE"/>
    <w:rsid w:val="00B71FA6"/>
    <w:rsid w:val="00B815A5"/>
    <w:rsid w:val="00B83793"/>
    <w:rsid w:val="00B83C7D"/>
    <w:rsid w:val="00B84543"/>
    <w:rsid w:val="00B8636A"/>
    <w:rsid w:val="00B86466"/>
    <w:rsid w:val="00B86AC0"/>
    <w:rsid w:val="00B87519"/>
    <w:rsid w:val="00B911AF"/>
    <w:rsid w:val="00B917B7"/>
    <w:rsid w:val="00B9352C"/>
    <w:rsid w:val="00B94949"/>
    <w:rsid w:val="00B94A55"/>
    <w:rsid w:val="00B95EF2"/>
    <w:rsid w:val="00B96F46"/>
    <w:rsid w:val="00B97180"/>
    <w:rsid w:val="00BA1A5C"/>
    <w:rsid w:val="00BA350B"/>
    <w:rsid w:val="00BA5014"/>
    <w:rsid w:val="00BA5208"/>
    <w:rsid w:val="00BA6355"/>
    <w:rsid w:val="00BA69B3"/>
    <w:rsid w:val="00BB024E"/>
    <w:rsid w:val="00BB0DB9"/>
    <w:rsid w:val="00BB3A25"/>
    <w:rsid w:val="00BB456C"/>
    <w:rsid w:val="00BB4773"/>
    <w:rsid w:val="00BB543E"/>
    <w:rsid w:val="00BB5A21"/>
    <w:rsid w:val="00BB7EC0"/>
    <w:rsid w:val="00BC24C7"/>
    <w:rsid w:val="00BC45C7"/>
    <w:rsid w:val="00BC51A4"/>
    <w:rsid w:val="00BC5F41"/>
    <w:rsid w:val="00BD00BD"/>
    <w:rsid w:val="00BD10EA"/>
    <w:rsid w:val="00BE1BA2"/>
    <w:rsid w:val="00BE40DB"/>
    <w:rsid w:val="00BE5C2C"/>
    <w:rsid w:val="00BE7646"/>
    <w:rsid w:val="00BF05F8"/>
    <w:rsid w:val="00BF2261"/>
    <w:rsid w:val="00BF2795"/>
    <w:rsid w:val="00BF2A03"/>
    <w:rsid w:val="00BF36BE"/>
    <w:rsid w:val="00BF42D4"/>
    <w:rsid w:val="00BF62E4"/>
    <w:rsid w:val="00C002BF"/>
    <w:rsid w:val="00C007DC"/>
    <w:rsid w:val="00C0160F"/>
    <w:rsid w:val="00C01970"/>
    <w:rsid w:val="00C01F4A"/>
    <w:rsid w:val="00C04B12"/>
    <w:rsid w:val="00C04C4A"/>
    <w:rsid w:val="00C0679F"/>
    <w:rsid w:val="00C07020"/>
    <w:rsid w:val="00C0748C"/>
    <w:rsid w:val="00C07F9B"/>
    <w:rsid w:val="00C100E2"/>
    <w:rsid w:val="00C1085E"/>
    <w:rsid w:val="00C10D37"/>
    <w:rsid w:val="00C11ADB"/>
    <w:rsid w:val="00C125FF"/>
    <w:rsid w:val="00C126DF"/>
    <w:rsid w:val="00C1282F"/>
    <w:rsid w:val="00C142A9"/>
    <w:rsid w:val="00C17CD8"/>
    <w:rsid w:val="00C20592"/>
    <w:rsid w:val="00C205D1"/>
    <w:rsid w:val="00C21FFC"/>
    <w:rsid w:val="00C22238"/>
    <w:rsid w:val="00C27D32"/>
    <w:rsid w:val="00C30104"/>
    <w:rsid w:val="00C30D6B"/>
    <w:rsid w:val="00C325BF"/>
    <w:rsid w:val="00C32A67"/>
    <w:rsid w:val="00C32AD9"/>
    <w:rsid w:val="00C33236"/>
    <w:rsid w:val="00C34A34"/>
    <w:rsid w:val="00C35C81"/>
    <w:rsid w:val="00C3786A"/>
    <w:rsid w:val="00C40EA2"/>
    <w:rsid w:val="00C421CD"/>
    <w:rsid w:val="00C42258"/>
    <w:rsid w:val="00C4582F"/>
    <w:rsid w:val="00C45CF3"/>
    <w:rsid w:val="00C4626A"/>
    <w:rsid w:val="00C46743"/>
    <w:rsid w:val="00C46CB4"/>
    <w:rsid w:val="00C50666"/>
    <w:rsid w:val="00C55D96"/>
    <w:rsid w:val="00C60E28"/>
    <w:rsid w:val="00C61C68"/>
    <w:rsid w:val="00C62A29"/>
    <w:rsid w:val="00C64B30"/>
    <w:rsid w:val="00C66E5D"/>
    <w:rsid w:val="00C7231E"/>
    <w:rsid w:val="00C748FB"/>
    <w:rsid w:val="00C75C5A"/>
    <w:rsid w:val="00C76740"/>
    <w:rsid w:val="00C76C77"/>
    <w:rsid w:val="00C80431"/>
    <w:rsid w:val="00C829D9"/>
    <w:rsid w:val="00C84638"/>
    <w:rsid w:val="00C866EB"/>
    <w:rsid w:val="00C90C95"/>
    <w:rsid w:val="00C95CDF"/>
    <w:rsid w:val="00C96F23"/>
    <w:rsid w:val="00CA1E6B"/>
    <w:rsid w:val="00CA4A0D"/>
    <w:rsid w:val="00CA650C"/>
    <w:rsid w:val="00CA6555"/>
    <w:rsid w:val="00CA678E"/>
    <w:rsid w:val="00CA76FF"/>
    <w:rsid w:val="00CB0B72"/>
    <w:rsid w:val="00CB207B"/>
    <w:rsid w:val="00CB3A8E"/>
    <w:rsid w:val="00CB451D"/>
    <w:rsid w:val="00CB65C4"/>
    <w:rsid w:val="00CB77CE"/>
    <w:rsid w:val="00CB7C41"/>
    <w:rsid w:val="00CC1D52"/>
    <w:rsid w:val="00CC2007"/>
    <w:rsid w:val="00CC3877"/>
    <w:rsid w:val="00CC3C9C"/>
    <w:rsid w:val="00CC403B"/>
    <w:rsid w:val="00CC644B"/>
    <w:rsid w:val="00CD05C6"/>
    <w:rsid w:val="00CD202E"/>
    <w:rsid w:val="00CD286C"/>
    <w:rsid w:val="00CD309F"/>
    <w:rsid w:val="00CD6D18"/>
    <w:rsid w:val="00CE09AB"/>
    <w:rsid w:val="00CE0D27"/>
    <w:rsid w:val="00CE0E9C"/>
    <w:rsid w:val="00CE130F"/>
    <w:rsid w:val="00CE384D"/>
    <w:rsid w:val="00CE3B51"/>
    <w:rsid w:val="00CE6EC4"/>
    <w:rsid w:val="00CE7C26"/>
    <w:rsid w:val="00CF0C67"/>
    <w:rsid w:val="00CF20A0"/>
    <w:rsid w:val="00CF3F0B"/>
    <w:rsid w:val="00CF7973"/>
    <w:rsid w:val="00CF7E81"/>
    <w:rsid w:val="00D05979"/>
    <w:rsid w:val="00D06C6D"/>
    <w:rsid w:val="00D119A8"/>
    <w:rsid w:val="00D13361"/>
    <w:rsid w:val="00D13B00"/>
    <w:rsid w:val="00D16C9A"/>
    <w:rsid w:val="00D20703"/>
    <w:rsid w:val="00D20E5A"/>
    <w:rsid w:val="00D210BC"/>
    <w:rsid w:val="00D25346"/>
    <w:rsid w:val="00D25D72"/>
    <w:rsid w:val="00D279C8"/>
    <w:rsid w:val="00D30C08"/>
    <w:rsid w:val="00D33BB2"/>
    <w:rsid w:val="00D342E4"/>
    <w:rsid w:val="00D34931"/>
    <w:rsid w:val="00D355B6"/>
    <w:rsid w:val="00D377B7"/>
    <w:rsid w:val="00D37DB3"/>
    <w:rsid w:val="00D41FA5"/>
    <w:rsid w:val="00D42765"/>
    <w:rsid w:val="00D4416E"/>
    <w:rsid w:val="00D4462D"/>
    <w:rsid w:val="00D45189"/>
    <w:rsid w:val="00D45F72"/>
    <w:rsid w:val="00D4658C"/>
    <w:rsid w:val="00D50E92"/>
    <w:rsid w:val="00D51F44"/>
    <w:rsid w:val="00D52796"/>
    <w:rsid w:val="00D52B3D"/>
    <w:rsid w:val="00D60B59"/>
    <w:rsid w:val="00D614EA"/>
    <w:rsid w:val="00D65743"/>
    <w:rsid w:val="00D65D3E"/>
    <w:rsid w:val="00D67A2F"/>
    <w:rsid w:val="00D67CBD"/>
    <w:rsid w:val="00D700DE"/>
    <w:rsid w:val="00D708BB"/>
    <w:rsid w:val="00D72FC3"/>
    <w:rsid w:val="00D730D1"/>
    <w:rsid w:val="00D737D8"/>
    <w:rsid w:val="00D73812"/>
    <w:rsid w:val="00D75579"/>
    <w:rsid w:val="00D76E07"/>
    <w:rsid w:val="00D80551"/>
    <w:rsid w:val="00D82280"/>
    <w:rsid w:val="00D83A72"/>
    <w:rsid w:val="00D8715D"/>
    <w:rsid w:val="00D90E04"/>
    <w:rsid w:val="00D90FAB"/>
    <w:rsid w:val="00D91CA2"/>
    <w:rsid w:val="00D920D9"/>
    <w:rsid w:val="00D92977"/>
    <w:rsid w:val="00D92C3B"/>
    <w:rsid w:val="00D92F35"/>
    <w:rsid w:val="00D961CB"/>
    <w:rsid w:val="00D96F9E"/>
    <w:rsid w:val="00DA74DF"/>
    <w:rsid w:val="00DA787E"/>
    <w:rsid w:val="00DB0364"/>
    <w:rsid w:val="00DB07A3"/>
    <w:rsid w:val="00DB5FDE"/>
    <w:rsid w:val="00DB71BA"/>
    <w:rsid w:val="00DB76D8"/>
    <w:rsid w:val="00DB7AE4"/>
    <w:rsid w:val="00DB7E60"/>
    <w:rsid w:val="00DC00A7"/>
    <w:rsid w:val="00DC1F0E"/>
    <w:rsid w:val="00DC2E4E"/>
    <w:rsid w:val="00DC3040"/>
    <w:rsid w:val="00DC4F96"/>
    <w:rsid w:val="00DC5EEF"/>
    <w:rsid w:val="00DC6D03"/>
    <w:rsid w:val="00DC7492"/>
    <w:rsid w:val="00DD1FA6"/>
    <w:rsid w:val="00DD2A04"/>
    <w:rsid w:val="00DD3D2D"/>
    <w:rsid w:val="00DD572E"/>
    <w:rsid w:val="00DD580F"/>
    <w:rsid w:val="00DE0757"/>
    <w:rsid w:val="00DE1A61"/>
    <w:rsid w:val="00DE1F58"/>
    <w:rsid w:val="00DE2A9E"/>
    <w:rsid w:val="00DE373A"/>
    <w:rsid w:val="00DE385D"/>
    <w:rsid w:val="00DE522C"/>
    <w:rsid w:val="00DE6982"/>
    <w:rsid w:val="00DE7991"/>
    <w:rsid w:val="00DE7FFD"/>
    <w:rsid w:val="00DF3037"/>
    <w:rsid w:val="00DF3B9F"/>
    <w:rsid w:val="00DF4569"/>
    <w:rsid w:val="00DF794E"/>
    <w:rsid w:val="00DF7A93"/>
    <w:rsid w:val="00E00A8C"/>
    <w:rsid w:val="00E0217A"/>
    <w:rsid w:val="00E0315C"/>
    <w:rsid w:val="00E043AA"/>
    <w:rsid w:val="00E06BEE"/>
    <w:rsid w:val="00E1060C"/>
    <w:rsid w:val="00E13C74"/>
    <w:rsid w:val="00E1635C"/>
    <w:rsid w:val="00E1674D"/>
    <w:rsid w:val="00E17DDD"/>
    <w:rsid w:val="00E216E4"/>
    <w:rsid w:val="00E22AB3"/>
    <w:rsid w:val="00E22EFD"/>
    <w:rsid w:val="00E26530"/>
    <w:rsid w:val="00E26E7D"/>
    <w:rsid w:val="00E313CF"/>
    <w:rsid w:val="00E31845"/>
    <w:rsid w:val="00E356F3"/>
    <w:rsid w:val="00E375B4"/>
    <w:rsid w:val="00E37C02"/>
    <w:rsid w:val="00E403DE"/>
    <w:rsid w:val="00E40585"/>
    <w:rsid w:val="00E40B4A"/>
    <w:rsid w:val="00E40C3C"/>
    <w:rsid w:val="00E40E8E"/>
    <w:rsid w:val="00E40F35"/>
    <w:rsid w:val="00E40FA3"/>
    <w:rsid w:val="00E415FA"/>
    <w:rsid w:val="00E43651"/>
    <w:rsid w:val="00E47917"/>
    <w:rsid w:val="00E47DF0"/>
    <w:rsid w:val="00E50EDD"/>
    <w:rsid w:val="00E529B1"/>
    <w:rsid w:val="00E5305B"/>
    <w:rsid w:val="00E53417"/>
    <w:rsid w:val="00E53C3A"/>
    <w:rsid w:val="00E5477D"/>
    <w:rsid w:val="00E55623"/>
    <w:rsid w:val="00E577DA"/>
    <w:rsid w:val="00E60FC0"/>
    <w:rsid w:val="00E6182F"/>
    <w:rsid w:val="00E627BD"/>
    <w:rsid w:val="00E63D30"/>
    <w:rsid w:val="00E640A2"/>
    <w:rsid w:val="00E65C03"/>
    <w:rsid w:val="00E66286"/>
    <w:rsid w:val="00E66692"/>
    <w:rsid w:val="00E66AB8"/>
    <w:rsid w:val="00E722EF"/>
    <w:rsid w:val="00E7274C"/>
    <w:rsid w:val="00E73038"/>
    <w:rsid w:val="00E738EB"/>
    <w:rsid w:val="00E73AC2"/>
    <w:rsid w:val="00E8161A"/>
    <w:rsid w:val="00E822D3"/>
    <w:rsid w:val="00E8251E"/>
    <w:rsid w:val="00E8270F"/>
    <w:rsid w:val="00E84FA6"/>
    <w:rsid w:val="00E85C08"/>
    <w:rsid w:val="00E87C19"/>
    <w:rsid w:val="00E915D3"/>
    <w:rsid w:val="00E94614"/>
    <w:rsid w:val="00E958D8"/>
    <w:rsid w:val="00E95CD5"/>
    <w:rsid w:val="00E964FD"/>
    <w:rsid w:val="00E9702C"/>
    <w:rsid w:val="00EA02E3"/>
    <w:rsid w:val="00EA1DC1"/>
    <w:rsid w:val="00EA495F"/>
    <w:rsid w:val="00EA4DD7"/>
    <w:rsid w:val="00EA5939"/>
    <w:rsid w:val="00EA670F"/>
    <w:rsid w:val="00EB25A5"/>
    <w:rsid w:val="00EB2D80"/>
    <w:rsid w:val="00EB4E7A"/>
    <w:rsid w:val="00EB5B23"/>
    <w:rsid w:val="00EB6597"/>
    <w:rsid w:val="00EB6ED6"/>
    <w:rsid w:val="00EC0942"/>
    <w:rsid w:val="00EC1385"/>
    <w:rsid w:val="00EC23A4"/>
    <w:rsid w:val="00EC3EC5"/>
    <w:rsid w:val="00EC43E4"/>
    <w:rsid w:val="00EC4CFA"/>
    <w:rsid w:val="00EC69DF"/>
    <w:rsid w:val="00ED35D4"/>
    <w:rsid w:val="00ED3DE9"/>
    <w:rsid w:val="00ED4593"/>
    <w:rsid w:val="00ED6F9A"/>
    <w:rsid w:val="00ED7211"/>
    <w:rsid w:val="00EE3365"/>
    <w:rsid w:val="00EE5B78"/>
    <w:rsid w:val="00EF0DA9"/>
    <w:rsid w:val="00EF1A60"/>
    <w:rsid w:val="00EF2D7D"/>
    <w:rsid w:val="00EF3C43"/>
    <w:rsid w:val="00EF4705"/>
    <w:rsid w:val="00EF49DC"/>
    <w:rsid w:val="00EF5C14"/>
    <w:rsid w:val="00EF5E69"/>
    <w:rsid w:val="00EF5EEE"/>
    <w:rsid w:val="00EF7B8C"/>
    <w:rsid w:val="00F00549"/>
    <w:rsid w:val="00F00655"/>
    <w:rsid w:val="00F00AA5"/>
    <w:rsid w:val="00F0385A"/>
    <w:rsid w:val="00F049D0"/>
    <w:rsid w:val="00F0504B"/>
    <w:rsid w:val="00F052EA"/>
    <w:rsid w:val="00F05A8B"/>
    <w:rsid w:val="00F05BF6"/>
    <w:rsid w:val="00F06CF2"/>
    <w:rsid w:val="00F07278"/>
    <w:rsid w:val="00F13C91"/>
    <w:rsid w:val="00F13F28"/>
    <w:rsid w:val="00F15E57"/>
    <w:rsid w:val="00F173E8"/>
    <w:rsid w:val="00F17AB6"/>
    <w:rsid w:val="00F208B2"/>
    <w:rsid w:val="00F20E8F"/>
    <w:rsid w:val="00F218ED"/>
    <w:rsid w:val="00F23525"/>
    <w:rsid w:val="00F2415B"/>
    <w:rsid w:val="00F25400"/>
    <w:rsid w:val="00F25E88"/>
    <w:rsid w:val="00F263D2"/>
    <w:rsid w:val="00F2789F"/>
    <w:rsid w:val="00F31D04"/>
    <w:rsid w:val="00F33CED"/>
    <w:rsid w:val="00F3651D"/>
    <w:rsid w:val="00F41084"/>
    <w:rsid w:val="00F445A0"/>
    <w:rsid w:val="00F449DC"/>
    <w:rsid w:val="00F47D26"/>
    <w:rsid w:val="00F5007E"/>
    <w:rsid w:val="00F50447"/>
    <w:rsid w:val="00F50712"/>
    <w:rsid w:val="00F543E3"/>
    <w:rsid w:val="00F5504A"/>
    <w:rsid w:val="00F55D95"/>
    <w:rsid w:val="00F5637F"/>
    <w:rsid w:val="00F5760A"/>
    <w:rsid w:val="00F633EC"/>
    <w:rsid w:val="00F6477F"/>
    <w:rsid w:val="00F65C94"/>
    <w:rsid w:val="00F66B7F"/>
    <w:rsid w:val="00F67EA8"/>
    <w:rsid w:val="00F7155B"/>
    <w:rsid w:val="00F7286A"/>
    <w:rsid w:val="00F731AF"/>
    <w:rsid w:val="00F734BB"/>
    <w:rsid w:val="00F73B3A"/>
    <w:rsid w:val="00F73B8E"/>
    <w:rsid w:val="00F75B60"/>
    <w:rsid w:val="00F77063"/>
    <w:rsid w:val="00F80C15"/>
    <w:rsid w:val="00F8178A"/>
    <w:rsid w:val="00F856C3"/>
    <w:rsid w:val="00F90500"/>
    <w:rsid w:val="00F90A5C"/>
    <w:rsid w:val="00F912AA"/>
    <w:rsid w:val="00F92C7A"/>
    <w:rsid w:val="00F9520B"/>
    <w:rsid w:val="00FA00BC"/>
    <w:rsid w:val="00FA0F97"/>
    <w:rsid w:val="00FA3D5E"/>
    <w:rsid w:val="00FA47C7"/>
    <w:rsid w:val="00FA5512"/>
    <w:rsid w:val="00FB044E"/>
    <w:rsid w:val="00FB09C4"/>
    <w:rsid w:val="00FB30FD"/>
    <w:rsid w:val="00FB376F"/>
    <w:rsid w:val="00FB43EE"/>
    <w:rsid w:val="00FB6618"/>
    <w:rsid w:val="00FC18B7"/>
    <w:rsid w:val="00FC1BB9"/>
    <w:rsid w:val="00FC3D1F"/>
    <w:rsid w:val="00FD266C"/>
    <w:rsid w:val="00FD2F45"/>
    <w:rsid w:val="00FD2F6E"/>
    <w:rsid w:val="00FD37FB"/>
    <w:rsid w:val="00FD4FF4"/>
    <w:rsid w:val="00FD656B"/>
    <w:rsid w:val="00FD69E8"/>
    <w:rsid w:val="00FE0B98"/>
    <w:rsid w:val="00FE101B"/>
    <w:rsid w:val="00FE16D6"/>
    <w:rsid w:val="00FE4D44"/>
    <w:rsid w:val="00FE4D8A"/>
    <w:rsid w:val="00FF0E8C"/>
    <w:rsid w:val="00FF181C"/>
    <w:rsid w:val="00FF2209"/>
    <w:rsid w:val="00FF23DA"/>
    <w:rsid w:val="00FF4089"/>
    <w:rsid w:val="00FF50FD"/>
    <w:rsid w:val="00FF5835"/>
  </w:rsids>
  <m:mathPr>
    <m:mathFont m:val="Cambria Math"/>
    <m:brkBin m:val="before"/>
    <m:brkBinSub m:val="--"/>
    <m:smallFrac/>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5:docId w15:val="{93A0D93A-0AB5-4049-9C53-43B1B92FF4AA}"/>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Theme="minorHAnsi" w:eastAsiaTheme="minorEastAsia" w:hAnsiTheme="minorHAnsi" w:cstheme="minorBidi"/>
        <w:sz w:val="22"/>
        <w:szCs w:val="22"/>
        <w:lang w:val="en-US" w:eastAsia="en-US" w:bidi="ar-SA"/>
      </w:rPr>
    </w:rPrDefault>
    <w:pPrDefault>
      <w:pPr>
        <w:spacing w:after="200" w:line="276" w:lineRule="auto"/>
      </w:pPr>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0"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0"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iPriority="0"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iPriority="0"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iPriority="0" w:unhideWhenUsed="1"/>
    <w:lsdException w:name="FollowedHyperlink" w:semiHidden="1" w:unhideWhenUsed="1"/>
    <w:lsdException w:name="Strong" w:qFormat="1"/>
    <w:lsdException w:name="Emphasis" w:uiPriority="20" w:qFormat="1"/>
    <w:lsdException w:name="Document Map" w:semiHidden="1" w:unhideWhenUsed="1"/>
    <w:lsdException w:name="Plain Text" w:semiHidden="1" w:uiPriority="0"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Normal">
    <w:name w:val="Normal"/>
    <w:qFormat/>
    <w:rsid w:val="00D377B7"/>
  </w:style>
  <w:style w:type="paragraph" w:styleId="Heading2">
    <w:name w:val="heading 2"/>
    <w:basedOn w:val="Normal"/>
    <w:next w:val="Normal"/>
    <w:link w:val="Heading2Char"/>
    <w:qFormat/>
    <w:rsid w:val="00BB024E"/>
    <w:pPr>
      <w:keepNext/>
      <w:widowControl w:val="0"/>
      <w:autoSpaceDE w:val="0"/>
      <w:autoSpaceDN w:val="0"/>
      <w:adjustRightInd w:val="0"/>
      <w:spacing w:after="0" w:line="240" w:lineRule="auto"/>
      <w:outlineLvl w:val="1"/>
    </w:pPr>
    <w:rPr>
      <w:rFonts w:ascii="Arial" w:eastAsia="Times New Roman" w:hAnsi="Arial" w:cs="Arial"/>
      <w:b/>
      <w:bCs/>
      <w:sz w:val="24"/>
      <w:szCs w:val="24"/>
    </w:rPr>
  </w:style>
  <w:style w:type="paragraph" w:styleId="Heading4">
    <w:name w:val="heading 4"/>
    <w:basedOn w:val="Normal"/>
    <w:next w:val="Normal"/>
    <w:link w:val="Heading4Char"/>
    <w:uiPriority w:val="9"/>
    <w:semiHidden/>
    <w:unhideWhenUsed/>
    <w:qFormat/>
    <w:rsid w:val="00F2415B"/>
    <w:pPr>
      <w:keepNext/>
      <w:keepLines/>
      <w:spacing w:before="200" w:after="0"/>
      <w:outlineLvl w:val="3"/>
    </w:pPr>
    <w:rPr>
      <w:rFonts w:asciiTheme="majorHAnsi" w:eastAsiaTheme="majorEastAsia" w:hAnsiTheme="majorHAnsi" w:cstheme="majorBidi"/>
      <w:b/>
      <w:bCs/>
      <w:i/>
      <w:iCs/>
      <w:color w:val="4F81BD" w:themeColor="accent1"/>
    </w:rPr>
  </w:style>
  <w:style w:type="paragraph" w:styleId="Heading5">
    <w:name w:val="heading 5"/>
    <w:basedOn w:val="Normal"/>
    <w:next w:val="Normal"/>
    <w:link w:val="Heading5Char"/>
    <w:uiPriority w:val="9"/>
    <w:unhideWhenUsed/>
    <w:qFormat/>
    <w:rsid w:val="003C33B3"/>
    <w:pPr>
      <w:keepNext/>
      <w:keepLines/>
      <w:spacing w:before="200" w:after="0"/>
      <w:outlineLvl w:val="4"/>
    </w:pPr>
    <w:rPr>
      <w:rFonts w:asciiTheme="majorHAnsi" w:eastAsiaTheme="majorEastAsia" w:hAnsiTheme="majorHAnsi" w:cstheme="majorBidi"/>
      <w:color w:val="243F60" w:themeColor="accent1" w:themeShade="7F"/>
    </w:rPr>
  </w:style>
  <w:style w:type="paragraph" w:styleId="Heading6">
    <w:name w:val="heading 6"/>
    <w:basedOn w:val="Normal"/>
    <w:next w:val="Normal"/>
    <w:link w:val="Heading6Char"/>
    <w:uiPriority w:val="9"/>
    <w:unhideWhenUsed/>
    <w:qFormat/>
    <w:rsid w:val="003C33B3"/>
    <w:pPr>
      <w:keepNext/>
      <w:keepLines/>
      <w:spacing w:before="200" w:after="0"/>
      <w:outlineLvl w:val="5"/>
    </w:pPr>
    <w:rPr>
      <w:rFonts w:asciiTheme="majorHAnsi" w:eastAsiaTheme="majorEastAsia" w:hAnsiTheme="majorHAnsi" w:cstheme="majorBidi"/>
      <w:i/>
      <w:iCs/>
      <w:color w:val="243F60" w:themeColor="accent1" w:themeShade="7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styleId="Footer">
    <w:name w:val="footer"/>
    <w:basedOn w:val="Normal"/>
    <w:link w:val="FooterChar"/>
    <w:uiPriority w:val="99"/>
    <w:rsid w:val="00BB024E"/>
    <w:pPr>
      <w:tabs>
        <w:tab w:val="center" w:pos="4320"/>
        <w:tab w:val="right" w:pos="8640"/>
      </w:tabs>
      <w:spacing w:after="0" w:line="240" w:lineRule="auto"/>
    </w:pPr>
    <w:rPr>
      <w:rFonts w:ascii="Times New Roman" w:eastAsia="Times New Roman" w:hAnsi="Times New Roman" w:cs="Times New Roman"/>
      <w:sz w:val="24"/>
      <w:szCs w:val="20"/>
    </w:rPr>
  </w:style>
  <w:style w:type="character" w:customStyle="1" w:styleId="FooterChar">
    <w:name w:val="Footer Char"/>
    <w:basedOn w:val="DefaultParagraphFont"/>
    <w:link w:val="Footer"/>
    <w:uiPriority w:val="99"/>
    <w:rsid w:val="00BB024E"/>
    <w:rPr>
      <w:rFonts w:ascii="Times New Roman" w:eastAsia="Times New Roman" w:hAnsi="Times New Roman" w:cs="Times New Roman"/>
      <w:sz w:val="24"/>
      <w:szCs w:val="20"/>
    </w:rPr>
  </w:style>
  <w:style w:type="paragraph" w:customStyle="1" w:styleId="1AutoList3">
    <w:name w:val="1AutoList3"/>
    <w:uiPriority w:val="99"/>
    <w:rsid w:val="00BB024E"/>
    <w:pPr>
      <w:widowControl w:val="0"/>
      <w:tabs>
        <w:tab w:val="left" w:pos="720"/>
      </w:tabs>
      <w:autoSpaceDE w:val="0"/>
      <w:autoSpaceDN w:val="0"/>
      <w:adjustRightInd w:val="0"/>
      <w:spacing w:after="0" w:line="240" w:lineRule="auto"/>
      <w:ind w:left="720" w:hanging="720"/>
      <w:jc w:val="both"/>
    </w:pPr>
    <w:rPr>
      <w:rFonts w:ascii="Times New Roman" w:eastAsia="Times New Roman" w:hAnsi="Times New Roman" w:cs="Times New Roman"/>
      <w:sz w:val="24"/>
      <w:szCs w:val="24"/>
    </w:rPr>
  </w:style>
  <w:style w:type="character" w:customStyle="1" w:styleId="Heading2Char">
    <w:name w:val="Heading 2 Char"/>
    <w:basedOn w:val="DefaultParagraphFont"/>
    <w:link w:val="Heading2"/>
    <w:rsid w:val="00BB024E"/>
    <w:rPr>
      <w:rFonts w:ascii="Arial" w:eastAsia="Times New Roman" w:hAnsi="Arial" w:cs="Arial"/>
      <w:b/>
      <w:bCs/>
      <w:sz w:val="24"/>
      <w:szCs w:val="24"/>
    </w:rPr>
  </w:style>
  <w:style w:type="paragraph" w:styleId="BodyText">
    <w:name w:val="Body Text"/>
    <w:basedOn w:val="Normal"/>
    <w:link w:val="BodyTextChar"/>
    <w:rsid w:val="00BB024E"/>
    <w:pPr>
      <w:spacing w:after="0" w:line="240" w:lineRule="auto"/>
      <w:jc w:val="center"/>
    </w:pPr>
    <w:rPr>
      <w:rFonts w:ascii="Times New Roman" w:eastAsia="Times New Roman" w:hAnsi="Times New Roman" w:cs="Times New Roman"/>
      <w:sz w:val="32"/>
      <w:szCs w:val="20"/>
    </w:rPr>
  </w:style>
  <w:style w:type="character" w:customStyle="1" w:styleId="BodyTextChar">
    <w:name w:val="Body Text Char"/>
    <w:basedOn w:val="DefaultParagraphFont"/>
    <w:link w:val="BodyText"/>
    <w:uiPriority w:val="99"/>
    <w:rsid w:val="00BB024E"/>
    <w:rPr>
      <w:rFonts w:ascii="Times New Roman" w:eastAsia="Times New Roman" w:hAnsi="Times New Roman" w:cs="Times New Roman"/>
      <w:sz w:val="32"/>
      <w:szCs w:val="20"/>
    </w:rPr>
  </w:style>
  <w:style w:type="paragraph" w:customStyle="1" w:styleId="OMBbodytext">
    <w:name w:val="OMB body text"/>
    <w:basedOn w:val="Normal"/>
    <w:link w:val="OMBbodytextChar"/>
    <w:uiPriority w:val="99"/>
    <w:rsid w:val="00E87C19"/>
    <w:pPr>
      <w:spacing w:after="240" w:line="240" w:lineRule="auto"/>
    </w:pPr>
    <w:rPr>
      <w:rFonts w:ascii="Times New Roman" w:eastAsia="Times New Roman" w:hAnsi="Times New Roman" w:cs="Times New Roman"/>
      <w:sz w:val="24"/>
      <w:szCs w:val="20"/>
    </w:rPr>
  </w:style>
  <w:style w:type="character" w:customStyle="1" w:styleId="OMBbodytextChar">
    <w:name w:val="OMB body text Char"/>
    <w:basedOn w:val="DefaultParagraphFont"/>
    <w:link w:val="OMBbodytext"/>
    <w:uiPriority w:val="99"/>
    <w:locked/>
    <w:rsid w:val="00E87C19"/>
    <w:rPr>
      <w:rFonts w:ascii="Times New Roman" w:eastAsia="Times New Roman" w:hAnsi="Times New Roman" w:cs="Times New Roman"/>
      <w:sz w:val="24"/>
      <w:szCs w:val="20"/>
    </w:rPr>
  </w:style>
  <w:style w:type="paragraph" w:styleId="Header">
    <w:name w:val="header"/>
    <w:basedOn w:val="Normal"/>
    <w:link w:val="HeaderChar"/>
    <w:uiPriority w:val="99"/>
    <w:rsid w:val="00A17790"/>
    <w:pPr>
      <w:tabs>
        <w:tab w:val="center" w:pos="4320"/>
        <w:tab w:val="right" w:pos="8640"/>
      </w:tabs>
      <w:spacing w:after="0" w:line="240" w:lineRule="auto"/>
    </w:pPr>
    <w:rPr>
      <w:rFonts w:ascii="Times New Roman" w:eastAsia="Times New Roman" w:hAnsi="Times New Roman" w:cs="Times New Roman"/>
      <w:sz w:val="24"/>
      <w:szCs w:val="20"/>
    </w:rPr>
  </w:style>
  <w:style w:type="character" w:customStyle="1" w:styleId="HeaderChar">
    <w:name w:val="Header Char"/>
    <w:basedOn w:val="DefaultParagraphFont"/>
    <w:link w:val="Header"/>
    <w:uiPriority w:val="99"/>
    <w:rsid w:val="00A17790"/>
    <w:rPr>
      <w:rFonts w:ascii="Times New Roman" w:eastAsia="Times New Roman" w:hAnsi="Times New Roman" w:cs="Times New Roman"/>
      <w:sz w:val="24"/>
      <w:szCs w:val="20"/>
    </w:rPr>
  </w:style>
  <w:style w:type="character" w:customStyle="1" w:styleId="Heading6Char">
    <w:name w:val="Heading 6 Char"/>
    <w:basedOn w:val="DefaultParagraphFont"/>
    <w:link w:val="Heading6"/>
    <w:uiPriority w:val="9"/>
    <w:rsid w:val="00A17790"/>
    <w:rPr>
      <w:rFonts w:asciiTheme="majorHAnsi" w:eastAsiaTheme="majorEastAsia" w:hAnsiTheme="majorHAnsi" w:cstheme="majorBidi"/>
      <w:i/>
      <w:iCs/>
      <w:color w:val="243F60" w:themeColor="accent1" w:themeShade="7F"/>
    </w:rPr>
  </w:style>
  <w:style w:type="paragraph" w:customStyle="1" w:styleId="BodyText1">
    <w:name w:val="Body Text1"/>
    <w:aliases w:val="bt,body tx,indent,flush,memo body text Char,body text Char,bt Char,body tx Char,indent Char,flush Char Char Char Char Char Char Char Char Char Char Char Char Char,memo body text,flush Char"/>
    <w:basedOn w:val="Normal"/>
    <w:link w:val="bodytextChar1"/>
    <w:uiPriority w:val="99"/>
    <w:rsid w:val="00BD00BD"/>
    <w:pPr>
      <w:spacing w:after="240" w:line="300" w:lineRule="exact"/>
      <w:ind w:firstLine="720"/>
    </w:pPr>
    <w:rPr>
      <w:rFonts w:ascii="Times New Roman" w:eastAsia="Times New Roman" w:hAnsi="Times New Roman" w:cs="Times New Roman"/>
      <w:szCs w:val="20"/>
    </w:rPr>
  </w:style>
  <w:style w:type="character" w:customStyle="1" w:styleId="bodytextChar1">
    <w:name w:val="body text Char1"/>
    <w:aliases w:val="bt Char1,body tx Char1,indent Char1,flush Char1,memo body text Char Char,body text Char Char,bt Char Char,body tx Char Char,indent Char Char,flush Char Char Char Char Char Char Char Char Char Char Char Char Char Char,memo body text Char1"/>
    <w:basedOn w:val="DefaultParagraphFont"/>
    <w:link w:val="BodyText1"/>
    <w:uiPriority w:val="99"/>
    <w:locked/>
    <w:rsid w:val="00BD00BD"/>
    <w:rPr>
      <w:rFonts w:ascii="Times New Roman" w:eastAsia="Times New Roman" w:hAnsi="Times New Roman" w:cs="Times New Roman"/>
      <w:szCs w:val="20"/>
    </w:rPr>
  </w:style>
  <w:style w:type="character" w:customStyle="1" w:styleId="Heading5Char">
    <w:name w:val="Heading 5 Char"/>
    <w:basedOn w:val="DefaultParagraphFont"/>
    <w:link w:val="Heading5"/>
    <w:uiPriority w:val="9"/>
    <w:rsid w:val="00F3651D"/>
    <w:rPr>
      <w:rFonts w:asciiTheme="majorHAnsi" w:eastAsiaTheme="majorEastAsia" w:hAnsiTheme="majorHAnsi" w:cstheme="majorBidi"/>
      <w:color w:val="243F60" w:themeColor="accent1" w:themeShade="7F"/>
    </w:rPr>
  </w:style>
  <w:style w:type="character" w:styleId="Hyperlink">
    <w:name w:val="Hyperlink"/>
    <w:basedOn w:val="DefaultParagraphFont"/>
    <w:rsid w:val="00F3651D"/>
    <w:rPr>
      <w:color w:val="0000FF"/>
      <w:u w:val="single"/>
    </w:rPr>
  </w:style>
  <w:style w:type="paragraph" w:styleId="TOC1">
    <w:name w:val="toc 1"/>
    <w:basedOn w:val="Normal"/>
    <w:next w:val="Normal"/>
    <w:autoRedefine/>
    <w:semiHidden/>
    <w:rsid w:val="00F3651D"/>
    <w:pPr>
      <w:spacing w:after="0" w:line="240" w:lineRule="auto"/>
    </w:pPr>
    <w:rPr>
      <w:rFonts w:ascii="Times New Roman" w:eastAsia="Times New Roman" w:hAnsi="Times New Roman" w:cs="Times New Roman"/>
      <w:sz w:val="24"/>
      <w:szCs w:val="24"/>
    </w:rPr>
  </w:style>
  <w:style w:type="character" w:styleId="PageNumber">
    <w:name w:val="page number"/>
    <w:basedOn w:val="DefaultParagraphFont"/>
    <w:rsid w:val="00F3651D"/>
  </w:style>
  <w:style w:type="paragraph" w:customStyle="1" w:styleId="OMBbullets">
    <w:name w:val="OMB bullets"/>
    <w:basedOn w:val="OMBbodytext"/>
    <w:rsid w:val="00F3651D"/>
    <w:pPr>
      <w:spacing w:after="120"/>
      <w:ind w:left="360" w:hanging="360"/>
    </w:pPr>
  </w:style>
  <w:style w:type="paragraph" w:styleId="ListParagraph">
    <w:name w:val="List Paragraph"/>
    <w:basedOn w:val="Normal"/>
    <w:uiPriority w:val="34"/>
    <w:qFormat/>
    <w:rsid w:val="003C33B3"/>
    <w:pPr>
      <w:ind w:left="720"/>
      <w:contextualSpacing/>
    </w:pPr>
  </w:style>
  <w:style w:type="character" w:styleId="CommentReference">
    <w:name w:val="annotation reference"/>
    <w:basedOn w:val="DefaultParagraphFont"/>
    <w:uiPriority w:val="99"/>
    <w:semiHidden/>
    <w:unhideWhenUsed/>
    <w:rsid w:val="002E7CD5"/>
    <w:rPr>
      <w:sz w:val="16"/>
      <w:szCs w:val="16"/>
    </w:rPr>
  </w:style>
  <w:style w:type="paragraph" w:styleId="CommentText">
    <w:name w:val="annotation text"/>
    <w:basedOn w:val="Normal"/>
    <w:link w:val="CommentTextChar"/>
    <w:uiPriority w:val="99"/>
    <w:unhideWhenUsed/>
    <w:rsid w:val="003C33B3"/>
    <w:pPr>
      <w:spacing w:line="240" w:lineRule="auto"/>
    </w:pPr>
    <w:rPr>
      <w:sz w:val="20"/>
      <w:szCs w:val="20"/>
    </w:rPr>
  </w:style>
  <w:style w:type="character" w:customStyle="1" w:styleId="CommentTextChar">
    <w:name w:val="Comment Text Char"/>
    <w:basedOn w:val="DefaultParagraphFont"/>
    <w:link w:val="CommentText"/>
    <w:uiPriority w:val="99"/>
    <w:rsid w:val="002E7CD5"/>
    <w:rPr>
      <w:sz w:val="20"/>
      <w:szCs w:val="20"/>
    </w:rPr>
  </w:style>
  <w:style w:type="paragraph" w:styleId="CommentSubject">
    <w:name w:val="annotation subject"/>
    <w:basedOn w:val="CommentText"/>
    <w:next w:val="CommentText"/>
    <w:link w:val="CommentSubjectChar"/>
    <w:uiPriority w:val="99"/>
    <w:semiHidden/>
    <w:unhideWhenUsed/>
    <w:rsid w:val="003C33B3"/>
    <w:rPr>
      <w:b/>
      <w:bCs/>
    </w:rPr>
  </w:style>
  <w:style w:type="character" w:customStyle="1" w:styleId="CommentSubjectChar">
    <w:name w:val="Comment Subject Char"/>
    <w:basedOn w:val="CommentTextChar"/>
    <w:link w:val="CommentSubject"/>
    <w:uiPriority w:val="99"/>
    <w:semiHidden/>
    <w:rsid w:val="002E7CD5"/>
    <w:rPr>
      <w:b/>
      <w:bCs/>
      <w:sz w:val="20"/>
      <w:szCs w:val="20"/>
    </w:rPr>
  </w:style>
  <w:style w:type="paragraph" w:styleId="BalloonText">
    <w:name w:val="Balloon Text"/>
    <w:basedOn w:val="Normal"/>
    <w:link w:val="BalloonTextChar"/>
    <w:uiPriority w:val="99"/>
    <w:semiHidden/>
    <w:unhideWhenUsed/>
    <w:rsid w:val="002E7CD5"/>
    <w:pPr>
      <w:spacing w:after="0" w:line="240" w:lineRule="auto"/>
    </w:pPr>
    <w:rPr>
      <w:rFonts w:ascii="Tahoma" w:hAnsi="Tahoma" w:cs="Tahoma"/>
      <w:sz w:val="16"/>
      <w:szCs w:val="16"/>
    </w:rPr>
  </w:style>
  <w:style w:type="character" w:customStyle="1" w:styleId="BalloonTextChar">
    <w:name w:val="Balloon Text Char"/>
    <w:basedOn w:val="DefaultParagraphFont"/>
    <w:link w:val="BalloonText"/>
    <w:uiPriority w:val="99"/>
    <w:semiHidden/>
    <w:rsid w:val="002E7CD5"/>
    <w:rPr>
      <w:rFonts w:ascii="Tahoma" w:hAnsi="Tahoma" w:cs="Tahoma"/>
      <w:sz w:val="16"/>
      <w:szCs w:val="16"/>
    </w:rPr>
  </w:style>
  <w:style w:type="character" w:styleId="Strong">
    <w:name w:val="Strong"/>
    <w:basedOn w:val="DefaultParagraphFont"/>
    <w:uiPriority w:val="99"/>
    <w:qFormat/>
    <w:rsid w:val="009647DA"/>
    <w:rPr>
      <w:rFonts w:cs="Times New Roman"/>
      <w:b/>
      <w:bCs/>
    </w:rPr>
  </w:style>
  <w:style w:type="paragraph" w:styleId="NormalWeb">
    <w:name w:val="Normal (Web)"/>
    <w:basedOn w:val="Normal"/>
    <w:uiPriority w:val="99"/>
    <w:rsid w:val="009647DA"/>
    <w:pPr>
      <w:spacing w:before="100" w:beforeAutospacing="1" w:after="100" w:afterAutospacing="1" w:line="240" w:lineRule="auto"/>
    </w:pPr>
    <w:rPr>
      <w:rFonts w:ascii="Times New Roman" w:eastAsia="Times New Roman" w:hAnsi="Times New Roman" w:cs="Times New Roman"/>
      <w:sz w:val="24"/>
      <w:szCs w:val="24"/>
    </w:rPr>
  </w:style>
  <w:style w:type="paragraph" w:styleId="PlainText">
    <w:name w:val="Plain Text"/>
    <w:basedOn w:val="Normal"/>
    <w:link w:val="PlainTextChar"/>
    <w:rsid w:val="009647DA"/>
    <w:pPr>
      <w:spacing w:before="120" w:after="100" w:afterAutospacing="1" w:line="240" w:lineRule="auto"/>
    </w:pPr>
    <w:rPr>
      <w:rFonts w:ascii="Times New Roman" w:eastAsia="Times New Roman" w:hAnsi="Times New Roman" w:cs="Times New Roman"/>
      <w:sz w:val="24"/>
      <w:szCs w:val="24"/>
    </w:rPr>
  </w:style>
  <w:style w:type="character" w:customStyle="1" w:styleId="PlainTextChar">
    <w:name w:val="Plain Text Char"/>
    <w:basedOn w:val="DefaultParagraphFont"/>
    <w:link w:val="PlainText"/>
    <w:rsid w:val="009647DA"/>
    <w:rPr>
      <w:rFonts w:ascii="Times New Roman" w:eastAsia="Times New Roman" w:hAnsi="Times New Roman" w:cs="Times New Roman"/>
      <w:sz w:val="24"/>
      <w:szCs w:val="24"/>
    </w:rPr>
  </w:style>
  <w:style w:type="table" w:styleId="TableGrid">
    <w:name w:val="Table Grid"/>
    <w:basedOn w:val="TableNormal"/>
    <w:uiPriority w:val="59"/>
    <w:rsid w:val="0031606A"/>
    <w:pPr>
      <w:spacing w:after="0" w:line="240" w:lineRule="auto"/>
    </w:pPr>
    <w:rPr>
      <w:rFonts w:ascii="Times New Roman" w:eastAsia="SimSun" w:hAnsi="Times New Roman" w:cs="Times New Roman"/>
      <w:sz w:val="20"/>
      <w:szCs w:val="20"/>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Revision">
    <w:name w:val="Revision"/>
    <w:hidden/>
    <w:uiPriority w:val="99"/>
    <w:semiHidden/>
    <w:rsid w:val="003C33B3"/>
    <w:pPr>
      <w:spacing w:after="0" w:line="240" w:lineRule="auto"/>
    </w:pPr>
  </w:style>
  <w:style w:type="paragraph" w:customStyle="1" w:styleId="Default">
    <w:name w:val="Default"/>
    <w:rsid w:val="00830DD9"/>
    <w:pPr>
      <w:autoSpaceDE w:val="0"/>
      <w:autoSpaceDN w:val="0"/>
      <w:adjustRightInd w:val="0"/>
      <w:spacing w:after="0" w:line="240" w:lineRule="auto"/>
    </w:pPr>
    <w:rPr>
      <w:rFonts w:ascii="Times New Roman" w:hAnsi="Times New Roman" w:cs="Times New Roman"/>
      <w:color w:val="000000"/>
      <w:sz w:val="24"/>
      <w:szCs w:val="24"/>
    </w:rPr>
  </w:style>
  <w:style w:type="character" w:styleId="FootnoteReference">
    <w:name w:val="footnote reference"/>
    <w:uiPriority w:val="99"/>
    <w:semiHidden/>
    <w:rsid w:val="00414A9F"/>
    <w:rPr>
      <w:vertAlign w:val="superscript"/>
    </w:rPr>
  </w:style>
  <w:style w:type="paragraph" w:styleId="FootnoteText">
    <w:name w:val="footnote text"/>
    <w:basedOn w:val="Normal"/>
    <w:link w:val="FootnoteTextChar"/>
    <w:uiPriority w:val="99"/>
    <w:unhideWhenUsed/>
    <w:rsid w:val="00414A9F"/>
    <w:pPr>
      <w:spacing w:after="0" w:line="240" w:lineRule="auto"/>
    </w:pPr>
    <w:rPr>
      <w:rFonts w:ascii="Times New Roman" w:eastAsia="Times New Roman" w:hAnsi="Times New Roman" w:cs="Times New Roman"/>
      <w:sz w:val="20"/>
      <w:szCs w:val="20"/>
    </w:rPr>
  </w:style>
  <w:style w:type="character" w:customStyle="1" w:styleId="FootnoteTextChar">
    <w:name w:val="Footnote Text Char"/>
    <w:basedOn w:val="DefaultParagraphFont"/>
    <w:link w:val="FootnoteText"/>
    <w:uiPriority w:val="99"/>
    <w:rsid w:val="00414A9F"/>
    <w:rPr>
      <w:rFonts w:ascii="Times New Roman" w:eastAsia="Times New Roman" w:hAnsi="Times New Roman" w:cs="Times New Roman"/>
      <w:sz w:val="20"/>
      <w:szCs w:val="20"/>
    </w:rPr>
  </w:style>
  <w:style w:type="character" w:customStyle="1" w:styleId="apple-style-span">
    <w:name w:val="apple-style-span"/>
    <w:basedOn w:val="DefaultParagraphFont"/>
    <w:rsid w:val="000D427F"/>
  </w:style>
  <w:style w:type="paragraph" w:customStyle="1" w:styleId="NORC-BodyDoubleArialNarrow">
    <w:name w:val="NORC-Body Double Arial Narrow"/>
    <w:rsid w:val="00146CA2"/>
    <w:pPr>
      <w:spacing w:after="0" w:line="480" w:lineRule="auto"/>
      <w:ind w:firstLine="360"/>
    </w:pPr>
    <w:rPr>
      <w:rFonts w:ascii="Arial Narrow" w:eastAsia="Times New Roman" w:hAnsi="Arial Narrow" w:cs="Times New Roman"/>
      <w:w w:val="92"/>
      <w:sz w:val="24"/>
      <w:szCs w:val="24"/>
    </w:rPr>
  </w:style>
  <w:style w:type="paragraph" w:customStyle="1" w:styleId="CaliberBodyText">
    <w:name w:val="Caliber Body Text"/>
    <w:basedOn w:val="Normal"/>
    <w:rsid w:val="00FD2F45"/>
    <w:pPr>
      <w:spacing w:after="0" w:line="240" w:lineRule="auto"/>
      <w:ind w:firstLine="720"/>
    </w:pPr>
    <w:rPr>
      <w:rFonts w:ascii="Arial" w:eastAsia="Times New Roman" w:hAnsi="Arial" w:cs="Times New Roman"/>
      <w:sz w:val="24"/>
      <w:szCs w:val="20"/>
    </w:rPr>
  </w:style>
  <w:style w:type="character" w:customStyle="1" w:styleId="Heading4Char">
    <w:name w:val="Heading 4 Char"/>
    <w:basedOn w:val="DefaultParagraphFont"/>
    <w:link w:val="Heading4"/>
    <w:uiPriority w:val="9"/>
    <w:semiHidden/>
    <w:rsid w:val="00F2415B"/>
    <w:rPr>
      <w:rFonts w:asciiTheme="majorHAnsi" w:eastAsiaTheme="majorEastAsia" w:hAnsiTheme="majorHAnsi" w:cstheme="majorBidi"/>
      <w:b/>
      <w:bCs/>
      <w:i/>
      <w:iCs/>
      <w:color w:val="4F81BD" w:themeColor="accent1"/>
    </w:rPr>
  </w:style>
  <w:style w:type="paragraph" w:customStyle="1" w:styleId="Checklist">
    <w:name w:val="Check list"/>
    <w:basedOn w:val="Normal"/>
    <w:next w:val="Normal"/>
    <w:rsid w:val="00F2415B"/>
    <w:pPr>
      <w:numPr>
        <w:numId w:val="19"/>
      </w:numPr>
      <w:spacing w:after="0" w:line="240" w:lineRule="auto"/>
    </w:pPr>
    <w:rPr>
      <w:rFonts w:ascii="Times New Roman" w:eastAsia="Batang" w:hAnsi="Times New Roman" w:cs="Times New Roman"/>
      <w:sz w:val="24"/>
      <w:szCs w:val="24"/>
    </w:rPr>
  </w:style>
  <w:style w:type="paragraph" w:customStyle="1" w:styleId="Numberedlist">
    <w:name w:val="Numbered list"/>
    <w:basedOn w:val="Normal"/>
    <w:next w:val="Normal"/>
    <w:rsid w:val="00F2415B"/>
    <w:pPr>
      <w:numPr>
        <w:numId w:val="20"/>
      </w:numPr>
      <w:spacing w:after="0" w:line="240" w:lineRule="auto"/>
    </w:pPr>
    <w:rPr>
      <w:rFonts w:ascii="Times New Roman" w:eastAsia="Times New Roman" w:hAnsi="Times New Roman" w:cs="Times New Roman"/>
      <w:sz w:val="24"/>
      <w:szCs w:val="20"/>
    </w:rPr>
  </w:style>
  <w:style w:type="paragraph" w:customStyle="1" w:styleId="Bulletedcopy">
    <w:name w:val="Bulleted copy"/>
    <w:basedOn w:val="Normal"/>
    <w:qFormat/>
    <w:rsid w:val="005A3C75"/>
    <w:pPr>
      <w:numPr>
        <w:numId w:val="25"/>
      </w:numPr>
      <w:tabs>
        <w:tab w:val="num" w:pos="360"/>
      </w:tabs>
      <w:spacing w:after="100" w:line="280" w:lineRule="exact"/>
      <w:ind w:left="630" w:hanging="270"/>
    </w:pPr>
    <w:rPr>
      <w:rFonts w:ascii="Times New Roman" w:eastAsiaTheme="minorHAnsi" w:hAnsi="Times New Roman" w:cs="Times New Roman"/>
    </w:rPr>
  </w:style>
  <w:style w:type="paragraph" w:styleId="Caption">
    <w:name w:val="caption"/>
    <w:basedOn w:val="Normal"/>
    <w:next w:val="Normal"/>
    <w:uiPriority w:val="35"/>
    <w:unhideWhenUsed/>
    <w:qFormat/>
    <w:rsid w:val="00873AA0"/>
    <w:pPr>
      <w:spacing w:line="240" w:lineRule="auto"/>
    </w:pPr>
    <w:rPr>
      <w:b/>
      <w:bCs/>
      <w:color w:val="4F81BD" w:themeColor="accent1"/>
      <w:sz w:val="18"/>
      <w:szCs w:val="18"/>
    </w:rPr>
  </w:style>
  <w:style w:type="paragraph" w:customStyle="1" w:styleId="DecimalAligned">
    <w:name w:val="Decimal Aligned"/>
    <w:basedOn w:val="Normal"/>
    <w:uiPriority w:val="40"/>
    <w:qFormat/>
    <w:rsid w:val="00DC4F96"/>
    <w:pPr>
      <w:tabs>
        <w:tab w:val="decimal" w:pos="360"/>
      </w:tabs>
    </w:pPr>
    <w:rPr>
      <w:rFonts w:eastAsiaTheme="minorHAnsi"/>
      <w:lang w:eastAsia="ja-JP"/>
    </w:rPr>
  </w:style>
  <w:style w:type="character" w:styleId="SubtleEmphasis">
    <w:name w:val="Subtle Emphasis"/>
    <w:basedOn w:val="DefaultParagraphFont"/>
    <w:uiPriority w:val="19"/>
    <w:qFormat/>
    <w:rsid w:val="00DC4F96"/>
    <w:rPr>
      <w:i/>
      <w:iCs/>
      <w:color w:val="7F7F7F" w:themeColor="text1" w:themeTint="80"/>
    </w:rPr>
  </w:style>
  <w:style w:type="table" w:styleId="LightShading-Accent1">
    <w:name w:val="Light Shading Accent 1"/>
    <w:basedOn w:val="TableNormal"/>
    <w:uiPriority w:val="60"/>
    <w:rsid w:val="00DC4F96"/>
    <w:pPr>
      <w:spacing w:after="0" w:line="240" w:lineRule="auto"/>
    </w:pPr>
    <w:rPr>
      <w:color w:val="365F91" w:themeColor="accent1" w:themeShade="BF"/>
      <w:lang w:eastAsia="ja-JP"/>
    </w:rPr>
    <w:tblPr>
      <w:tblStyleRowBandSize w:val="1"/>
      <w:tblStyleColBandSize w:val="1"/>
      <w:tblBorders>
        <w:top w:val="single" w:sz="8" w:space="0" w:color="4F81BD" w:themeColor="accent1"/>
        <w:bottom w:val="single" w:sz="8" w:space="0" w:color="4F81BD" w:themeColor="accent1"/>
      </w:tblBorders>
    </w:tblPr>
    <w:tblStylePr w:type="firstRow">
      <w:pPr>
        <w:spacing w:before="0" w:after="0" w:line="240" w:lineRule="auto"/>
      </w:pPr>
      <w:rPr>
        <w:b/>
        <w:bCs/>
        <w:color w:val="365F91" w:themeColor="accent1" w:themeShade="BF"/>
      </w:rPr>
      <w:tblPr/>
      <w:tcPr>
        <w:tcBorders>
          <w:top w:val="single" w:sz="8" w:space="0" w:color="4F81BD" w:themeColor="accent1"/>
          <w:left w:val="nil"/>
          <w:bottom w:val="single" w:sz="8" w:space="0" w:color="4F81BD" w:themeColor="accent1"/>
          <w:right w:val="nil"/>
          <w:insideH w:val="nil"/>
          <w:insideV w:val="nil"/>
        </w:tcBorders>
      </w:tcPr>
    </w:tblStylePr>
    <w:tblStylePr w:type="lastRow">
      <w:pPr>
        <w:spacing w:before="0" w:after="0" w:line="240" w:lineRule="auto"/>
      </w:pPr>
      <w:rPr>
        <w:b/>
        <w:bCs/>
        <w:color w:val="365F91" w:themeColor="accent1" w:themeShade="BF"/>
      </w:rPr>
      <w:tblPr/>
      <w:tcPr>
        <w:tcBorders>
          <w:top w:val="single" w:sz="8" w:space="0" w:color="4F81BD" w:themeColor="accent1"/>
          <w:left w:val="nil"/>
          <w:bottom w:val="single" w:sz="8" w:space="0" w:color="4F81BD" w:themeColor="accent1"/>
          <w:right w:val="nil"/>
          <w:insideH w:val="nil"/>
          <w:insideV w:val="nil"/>
        </w:tcBorders>
      </w:tcPr>
    </w:tblStylePr>
    <w:tblStylePr w:type="firstCol">
      <w:rPr>
        <w:b/>
        <w:bCs/>
        <w:color w:val="365F91" w:themeColor="accent1" w:themeShade="BF"/>
      </w:rPr>
    </w:tblStylePr>
    <w:tblStylePr w:type="lastCol">
      <w:rPr>
        <w:b/>
        <w:bCs/>
        <w:color w:val="365F91" w:themeColor="accent1" w:themeShade="BF"/>
      </w:rPr>
    </w:tblStylePr>
    <w:tblStylePr w:type="band1Vert">
      <w:tblPr/>
      <w:tcPr>
        <w:tcBorders>
          <w:left w:val="nil"/>
          <w:right w:val="nil"/>
          <w:insideH w:val="nil"/>
          <w:insideV w:val="nil"/>
        </w:tcBorders>
        <w:shd w:val="clear" w:color="auto" w:fill="D3DFEE" w:themeFill="accent1" w:themeFillTint="3F"/>
      </w:tcPr>
    </w:tblStylePr>
    <w:tblStylePr w:type="band1Horz">
      <w:tblPr/>
      <w:tcPr>
        <w:tcBorders>
          <w:left w:val="nil"/>
          <w:right w:val="nil"/>
          <w:insideH w:val="nil"/>
          <w:insideV w:val="nil"/>
        </w:tcBorders>
        <w:shd w:val="clear" w:color="auto" w:fill="D3DFEE" w:themeFill="accent1" w:themeFillTint="3F"/>
      </w:tcPr>
    </w:tblStylePr>
  </w:style>
  <w:style w:type="paragraph" w:customStyle="1" w:styleId="Bodycopy">
    <w:name w:val="Body copy"/>
    <w:basedOn w:val="Normal"/>
    <w:link w:val="BodycopyChar"/>
    <w:qFormat/>
    <w:rsid w:val="006E07F6"/>
    <w:pPr>
      <w:spacing w:after="160" w:line="280" w:lineRule="exact"/>
    </w:pPr>
    <w:rPr>
      <w:rFonts w:ascii="Times New Roman" w:eastAsiaTheme="minorHAnsi" w:hAnsi="Times New Roman" w:cs="Times New Roman"/>
    </w:rPr>
  </w:style>
  <w:style w:type="character" w:customStyle="1" w:styleId="BodycopyChar">
    <w:name w:val="Body copy Char"/>
    <w:basedOn w:val="DefaultParagraphFont"/>
    <w:link w:val="Bodycopy"/>
    <w:rsid w:val="006E07F6"/>
    <w:rPr>
      <w:rFonts w:ascii="Times New Roman" w:eastAsiaTheme="minorHAnsi" w:hAnsi="Times New Roman" w:cs="Times New Roman"/>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7858163">
      <w:bodyDiv w:val="1"/>
      <w:marLeft w:val="0"/>
      <w:marRight w:val="0"/>
      <w:marTop w:val="0"/>
      <w:marBottom w:val="0"/>
      <w:divBdr>
        <w:top w:val="none" w:sz="0" w:space="0" w:color="auto"/>
        <w:left w:val="none" w:sz="0" w:space="0" w:color="auto"/>
        <w:bottom w:val="none" w:sz="0" w:space="0" w:color="auto"/>
        <w:right w:val="none" w:sz="0" w:space="0" w:color="auto"/>
      </w:divBdr>
    </w:div>
    <w:div w:id="176778327">
      <w:bodyDiv w:val="1"/>
      <w:marLeft w:val="0"/>
      <w:marRight w:val="0"/>
      <w:marTop w:val="0"/>
      <w:marBottom w:val="0"/>
      <w:divBdr>
        <w:top w:val="none" w:sz="0" w:space="0" w:color="auto"/>
        <w:left w:val="none" w:sz="0" w:space="0" w:color="auto"/>
        <w:bottom w:val="none" w:sz="0" w:space="0" w:color="auto"/>
        <w:right w:val="none" w:sz="0" w:space="0" w:color="auto"/>
      </w:divBdr>
    </w:div>
    <w:div w:id="212497706">
      <w:bodyDiv w:val="1"/>
      <w:marLeft w:val="0"/>
      <w:marRight w:val="0"/>
      <w:marTop w:val="0"/>
      <w:marBottom w:val="0"/>
      <w:divBdr>
        <w:top w:val="none" w:sz="0" w:space="0" w:color="auto"/>
        <w:left w:val="none" w:sz="0" w:space="0" w:color="auto"/>
        <w:bottom w:val="none" w:sz="0" w:space="0" w:color="auto"/>
        <w:right w:val="none" w:sz="0" w:space="0" w:color="auto"/>
      </w:divBdr>
    </w:div>
    <w:div w:id="284653762">
      <w:bodyDiv w:val="1"/>
      <w:marLeft w:val="0"/>
      <w:marRight w:val="0"/>
      <w:marTop w:val="0"/>
      <w:marBottom w:val="0"/>
      <w:divBdr>
        <w:top w:val="none" w:sz="0" w:space="0" w:color="auto"/>
        <w:left w:val="none" w:sz="0" w:space="0" w:color="auto"/>
        <w:bottom w:val="none" w:sz="0" w:space="0" w:color="auto"/>
        <w:right w:val="none" w:sz="0" w:space="0" w:color="auto"/>
      </w:divBdr>
    </w:div>
    <w:div w:id="299917072">
      <w:bodyDiv w:val="1"/>
      <w:marLeft w:val="0"/>
      <w:marRight w:val="0"/>
      <w:marTop w:val="0"/>
      <w:marBottom w:val="0"/>
      <w:divBdr>
        <w:top w:val="none" w:sz="0" w:space="0" w:color="auto"/>
        <w:left w:val="none" w:sz="0" w:space="0" w:color="auto"/>
        <w:bottom w:val="none" w:sz="0" w:space="0" w:color="auto"/>
        <w:right w:val="none" w:sz="0" w:space="0" w:color="auto"/>
      </w:divBdr>
    </w:div>
    <w:div w:id="312753790">
      <w:bodyDiv w:val="1"/>
      <w:marLeft w:val="0"/>
      <w:marRight w:val="0"/>
      <w:marTop w:val="0"/>
      <w:marBottom w:val="0"/>
      <w:divBdr>
        <w:top w:val="none" w:sz="0" w:space="0" w:color="auto"/>
        <w:left w:val="none" w:sz="0" w:space="0" w:color="auto"/>
        <w:bottom w:val="none" w:sz="0" w:space="0" w:color="auto"/>
        <w:right w:val="none" w:sz="0" w:space="0" w:color="auto"/>
      </w:divBdr>
    </w:div>
    <w:div w:id="358240648">
      <w:bodyDiv w:val="1"/>
      <w:marLeft w:val="0"/>
      <w:marRight w:val="0"/>
      <w:marTop w:val="0"/>
      <w:marBottom w:val="0"/>
      <w:divBdr>
        <w:top w:val="none" w:sz="0" w:space="0" w:color="auto"/>
        <w:left w:val="none" w:sz="0" w:space="0" w:color="auto"/>
        <w:bottom w:val="none" w:sz="0" w:space="0" w:color="auto"/>
        <w:right w:val="none" w:sz="0" w:space="0" w:color="auto"/>
      </w:divBdr>
    </w:div>
    <w:div w:id="555820911">
      <w:bodyDiv w:val="1"/>
      <w:marLeft w:val="0"/>
      <w:marRight w:val="0"/>
      <w:marTop w:val="0"/>
      <w:marBottom w:val="0"/>
      <w:divBdr>
        <w:top w:val="none" w:sz="0" w:space="0" w:color="auto"/>
        <w:left w:val="none" w:sz="0" w:space="0" w:color="auto"/>
        <w:bottom w:val="none" w:sz="0" w:space="0" w:color="auto"/>
        <w:right w:val="none" w:sz="0" w:space="0" w:color="auto"/>
      </w:divBdr>
    </w:div>
    <w:div w:id="581910089">
      <w:bodyDiv w:val="1"/>
      <w:marLeft w:val="0"/>
      <w:marRight w:val="0"/>
      <w:marTop w:val="0"/>
      <w:marBottom w:val="0"/>
      <w:divBdr>
        <w:top w:val="none" w:sz="0" w:space="0" w:color="auto"/>
        <w:left w:val="none" w:sz="0" w:space="0" w:color="auto"/>
        <w:bottom w:val="none" w:sz="0" w:space="0" w:color="auto"/>
        <w:right w:val="none" w:sz="0" w:space="0" w:color="auto"/>
      </w:divBdr>
    </w:div>
    <w:div w:id="766191300">
      <w:bodyDiv w:val="1"/>
      <w:marLeft w:val="0"/>
      <w:marRight w:val="0"/>
      <w:marTop w:val="0"/>
      <w:marBottom w:val="0"/>
      <w:divBdr>
        <w:top w:val="none" w:sz="0" w:space="0" w:color="auto"/>
        <w:left w:val="none" w:sz="0" w:space="0" w:color="auto"/>
        <w:bottom w:val="none" w:sz="0" w:space="0" w:color="auto"/>
        <w:right w:val="none" w:sz="0" w:space="0" w:color="auto"/>
      </w:divBdr>
    </w:div>
    <w:div w:id="840005981">
      <w:bodyDiv w:val="1"/>
      <w:marLeft w:val="0"/>
      <w:marRight w:val="0"/>
      <w:marTop w:val="0"/>
      <w:marBottom w:val="0"/>
      <w:divBdr>
        <w:top w:val="none" w:sz="0" w:space="0" w:color="auto"/>
        <w:left w:val="none" w:sz="0" w:space="0" w:color="auto"/>
        <w:bottom w:val="none" w:sz="0" w:space="0" w:color="auto"/>
        <w:right w:val="none" w:sz="0" w:space="0" w:color="auto"/>
      </w:divBdr>
    </w:div>
    <w:div w:id="1078555578">
      <w:bodyDiv w:val="1"/>
      <w:marLeft w:val="0"/>
      <w:marRight w:val="0"/>
      <w:marTop w:val="0"/>
      <w:marBottom w:val="0"/>
      <w:divBdr>
        <w:top w:val="none" w:sz="0" w:space="0" w:color="auto"/>
        <w:left w:val="none" w:sz="0" w:space="0" w:color="auto"/>
        <w:bottom w:val="none" w:sz="0" w:space="0" w:color="auto"/>
        <w:right w:val="none" w:sz="0" w:space="0" w:color="auto"/>
      </w:divBdr>
    </w:div>
    <w:div w:id="1199781169">
      <w:bodyDiv w:val="1"/>
      <w:marLeft w:val="0"/>
      <w:marRight w:val="0"/>
      <w:marTop w:val="0"/>
      <w:marBottom w:val="0"/>
      <w:divBdr>
        <w:top w:val="none" w:sz="0" w:space="0" w:color="auto"/>
        <w:left w:val="none" w:sz="0" w:space="0" w:color="auto"/>
        <w:bottom w:val="none" w:sz="0" w:space="0" w:color="auto"/>
        <w:right w:val="none" w:sz="0" w:space="0" w:color="auto"/>
      </w:divBdr>
    </w:div>
    <w:div w:id="1269849456">
      <w:bodyDiv w:val="1"/>
      <w:marLeft w:val="0"/>
      <w:marRight w:val="0"/>
      <w:marTop w:val="0"/>
      <w:marBottom w:val="0"/>
      <w:divBdr>
        <w:top w:val="none" w:sz="0" w:space="0" w:color="auto"/>
        <w:left w:val="none" w:sz="0" w:space="0" w:color="auto"/>
        <w:bottom w:val="none" w:sz="0" w:space="0" w:color="auto"/>
        <w:right w:val="none" w:sz="0" w:space="0" w:color="auto"/>
      </w:divBdr>
    </w:div>
    <w:div w:id="1362507967">
      <w:bodyDiv w:val="1"/>
      <w:marLeft w:val="0"/>
      <w:marRight w:val="0"/>
      <w:marTop w:val="0"/>
      <w:marBottom w:val="0"/>
      <w:divBdr>
        <w:top w:val="none" w:sz="0" w:space="0" w:color="auto"/>
        <w:left w:val="none" w:sz="0" w:space="0" w:color="auto"/>
        <w:bottom w:val="none" w:sz="0" w:space="0" w:color="auto"/>
        <w:right w:val="none" w:sz="0" w:space="0" w:color="auto"/>
      </w:divBdr>
    </w:div>
    <w:div w:id="1417940744">
      <w:bodyDiv w:val="1"/>
      <w:marLeft w:val="0"/>
      <w:marRight w:val="0"/>
      <w:marTop w:val="0"/>
      <w:marBottom w:val="0"/>
      <w:divBdr>
        <w:top w:val="none" w:sz="0" w:space="0" w:color="auto"/>
        <w:left w:val="none" w:sz="0" w:space="0" w:color="auto"/>
        <w:bottom w:val="none" w:sz="0" w:space="0" w:color="auto"/>
        <w:right w:val="none" w:sz="0" w:space="0" w:color="auto"/>
      </w:divBdr>
    </w:div>
    <w:div w:id="1434083117">
      <w:bodyDiv w:val="1"/>
      <w:marLeft w:val="0"/>
      <w:marRight w:val="0"/>
      <w:marTop w:val="0"/>
      <w:marBottom w:val="0"/>
      <w:divBdr>
        <w:top w:val="none" w:sz="0" w:space="0" w:color="auto"/>
        <w:left w:val="none" w:sz="0" w:space="0" w:color="auto"/>
        <w:bottom w:val="none" w:sz="0" w:space="0" w:color="auto"/>
        <w:right w:val="none" w:sz="0" w:space="0" w:color="auto"/>
      </w:divBdr>
    </w:div>
    <w:div w:id="1517385908">
      <w:bodyDiv w:val="1"/>
      <w:marLeft w:val="0"/>
      <w:marRight w:val="0"/>
      <w:marTop w:val="0"/>
      <w:marBottom w:val="0"/>
      <w:divBdr>
        <w:top w:val="none" w:sz="0" w:space="0" w:color="auto"/>
        <w:left w:val="none" w:sz="0" w:space="0" w:color="auto"/>
        <w:bottom w:val="none" w:sz="0" w:space="0" w:color="auto"/>
        <w:right w:val="none" w:sz="0" w:space="0" w:color="auto"/>
      </w:divBdr>
    </w:div>
    <w:div w:id="1702125470">
      <w:bodyDiv w:val="1"/>
      <w:marLeft w:val="0"/>
      <w:marRight w:val="0"/>
      <w:marTop w:val="0"/>
      <w:marBottom w:val="0"/>
      <w:divBdr>
        <w:top w:val="none" w:sz="0" w:space="0" w:color="auto"/>
        <w:left w:val="none" w:sz="0" w:space="0" w:color="auto"/>
        <w:bottom w:val="none" w:sz="0" w:space="0" w:color="auto"/>
        <w:right w:val="none" w:sz="0" w:space="0" w:color="auto"/>
      </w:divBdr>
    </w:div>
    <w:div w:id="1715691336">
      <w:bodyDiv w:val="1"/>
      <w:marLeft w:val="0"/>
      <w:marRight w:val="0"/>
      <w:marTop w:val="0"/>
      <w:marBottom w:val="0"/>
      <w:divBdr>
        <w:top w:val="none" w:sz="0" w:space="0" w:color="auto"/>
        <w:left w:val="none" w:sz="0" w:space="0" w:color="auto"/>
        <w:bottom w:val="none" w:sz="0" w:space="0" w:color="auto"/>
        <w:right w:val="none" w:sz="0" w:space="0" w:color="auto"/>
      </w:divBdr>
    </w:div>
    <w:div w:id="1856143138">
      <w:bodyDiv w:val="1"/>
      <w:marLeft w:val="0"/>
      <w:marRight w:val="0"/>
      <w:marTop w:val="0"/>
      <w:marBottom w:val="0"/>
      <w:divBdr>
        <w:top w:val="none" w:sz="0" w:space="0" w:color="auto"/>
        <w:left w:val="none" w:sz="0" w:space="0" w:color="auto"/>
        <w:bottom w:val="none" w:sz="0" w:space="0" w:color="auto"/>
        <w:right w:val="none" w:sz="0" w:space="0" w:color="auto"/>
      </w:divBdr>
    </w:div>
    <w:div w:id="1986859293">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chart" Target="charts/chart1.xml"/><Relationship Id="rId16" Type="http://schemas.openxmlformats.org/officeDocument/2006/relationships/customXml" Target="../customXml/item16.xml"/><Relationship Id="rId107" Type="http://schemas.openxmlformats.org/officeDocument/2006/relationships/header" Target="header1.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customXml" Target="../customXml/item37.xml"/><Relationship Id="rId40" Type="http://schemas.openxmlformats.org/officeDocument/2006/relationships/customXml" Target="../customXml/item40.xml"/><Relationship Id="rId45" Type="http://schemas.openxmlformats.org/officeDocument/2006/relationships/customXml" Target="../customXml/item45.xml"/><Relationship Id="rId53" Type="http://schemas.openxmlformats.org/officeDocument/2006/relationships/customXml" Target="../customXml/item53.xml"/><Relationship Id="rId58" Type="http://schemas.openxmlformats.org/officeDocument/2006/relationships/customXml" Target="../customXml/item58.xml"/><Relationship Id="rId66" Type="http://schemas.openxmlformats.org/officeDocument/2006/relationships/customXml" Target="../customXml/item66.xml"/><Relationship Id="rId74" Type="http://schemas.openxmlformats.org/officeDocument/2006/relationships/customXml" Target="../customXml/item74.xml"/><Relationship Id="rId79" Type="http://schemas.openxmlformats.org/officeDocument/2006/relationships/customXml" Target="../customXml/item79.xml"/><Relationship Id="rId87" Type="http://schemas.openxmlformats.org/officeDocument/2006/relationships/customXml" Target="../customXml/item87.xml"/><Relationship Id="rId102" Type="http://schemas.openxmlformats.org/officeDocument/2006/relationships/styles" Target="styles.xml"/><Relationship Id="rId110" Type="http://schemas.openxmlformats.org/officeDocument/2006/relationships/header" Target="header2.xml"/><Relationship Id="rId115" Type="http://schemas.openxmlformats.org/officeDocument/2006/relationships/fontTable" Target="fontTable.xml"/><Relationship Id="rId5" Type="http://schemas.openxmlformats.org/officeDocument/2006/relationships/customXml" Target="../customXml/item5.xml"/><Relationship Id="rId61" Type="http://schemas.openxmlformats.org/officeDocument/2006/relationships/customXml" Target="../customXml/item61.xml"/><Relationship Id="rId82" Type="http://schemas.openxmlformats.org/officeDocument/2006/relationships/customXml" Target="../customXml/item82.xml"/><Relationship Id="rId90" Type="http://schemas.openxmlformats.org/officeDocument/2006/relationships/customXml" Target="../customXml/item90.xml"/><Relationship Id="rId95" Type="http://schemas.openxmlformats.org/officeDocument/2006/relationships/customXml" Target="../customXml/item95.xml"/><Relationship Id="rId19" Type="http://schemas.openxmlformats.org/officeDocument/2006/relationships/customXml" Target="../customXml/item1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customXml" Target="../customXml/item48.xml"/><Relationship Id="rId56" Type="http://schemas.openxmlformats.org/officeDocument/2006/relationships/customXml" Target="../customXml/item56.xml"/><Relationship Id="rId64" Type="http://schemas.openxmlformats.org/officeDocument/2006/relationships/customXml" Target="../customXml/item64.xml"/><Relationship Id="rId69" Type="http://schemas.openxmlformats.org/officeDocument/2006/relationships/customXml" Target="../customXml/item69.xml"/><Relationship Id="rId77" Type="http://schemas.openxmlformats.org/officeDocument/2006/relationships/customXml" Target="../customXml/item77.xml"/><Relationship Id="rId100" Type="http://schemas.openxmlformats.org/officeDocument/2006/relationships/customXml" Target="../customXml/item100.xml"/><Relationship Id="rId105" Type="http://schemas.openxmlformats.org/officeDocument/2006/relationships/footnotes" Target="footnotes.xml"/><Relationship Id="rId113" Type="http://schemas.openxmlformats.org/officeDocument/2006/relationships/chart" Target="charts/chart2.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80" Type="http://schemas.openxmlformats.org/officeDocument/2006/relationships/customXml" Target="../customXml/item80.xml"/><Relationship Id="rId85" Type="http://schemas.openxmlformats.org/officeDocument/2006/relationships/customXml" Target="../customXml/item85.xml"/><Relationship Id="rId93" Type="http://schemas.openxmlformats.org/officeDocument/2006/relationships/customXml" Target="../customXml/item93.xml"/><Relationship Id="rId98" Type="http://schemas.openxmlformats.org/officeDocument/2006/relationships/customXml" Target="../customXml/item9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customXml" Target="../customXml/item67.xml"/><Relationship Id="rId103" Type="http://schemas.openxmlformats.org/officeDocument/2006/relationships/settings" Target="settings.xml"/><Relationship Id="rId108" Type="http://schemas.openxmlformats.org/officeDocument/2006/relationships/footer" Target="footer1.xml"/><Relationship Id="rId116" Type="http://schemas.openxmlformats.org/officeDocument/2006/relationships/theme" Target="theme/theme1.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customXml" Target="../customXml/item70.xml"/><Relationship Id="rId75" Type="http://schemas.openxmlformats.org/officeDocument/2006/relationships/customXml" Target="../customXml/item75.xml"/><Relationship Id="rId83" Type="http://schemas.openxmlformats.org/officeDocument/2006/relationships/customXml" Target="../customXml/item83.xml"/><Relationship Id="rId88" Type="http://schemas.openxmlformats.org/officeDocument/2006/relationships/customXml" Target="../customXml/item88.xml"/><Relationship Id="rId91" Type="http://schemas.openxmlformats.org/officeDocument/2006/relationships/customXml" Target="../customXml/item91.xml"/><Relationship Id="rId96" Type="http://schemas.openxmlformats.org/officeDocument/2006/relationships/customXml" Target="../customXml/item96.xml"/><Relationship Id="rId111" Type="http://schemas.openxmlformats.org/officeDocument/2006/relationships/footer" Target="footer3.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6" Type="http://schemas.openxmlformats.org/officeDocument/2006/relationships/endnotes" Target="endnotes.xml"/><Relationship Id="rId114" Type="http://schemas.openxmlformats.org/officeDocument/2006/relationships/chart" Target="charts/chart3.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customXml" Target="../customXml/item73.xml"/><Relationship Id="rId78" Type="http://schemas.openxmlformats.org/officeDocument/2006/relationships/customXml" Target="../customXml/item78.xml"/><Relationship Id="rId81" Type="http://schemas.openxmlformats.org/officeDocument/2006/relationships/customXml" Target="../customXml/item81.xml"/><Relationship Id="rId86" Type="http://schemas.openxmlformats.org/officeDocument/2006/relationships/customXml" Target="../customXml/item86.xml"/><Relationship Id="rId94" Type="http://schemas.openxmlformats.org/officeDocument/2006/relationships/customXml" Target="../customXml/item94.xml"/><Relationship Id="rId99" Type="http://schemas.openxmlformats.org/officeDocument/2006/relationships/customXml" Target="../customXml/item99.xml"/><Relationship Id="rId101" Type="http://schemas.openxmlformats.org/officeDocument/2006/relationships/numbering" Target="numbering.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footer" Target="foot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webSettings" Target="webSettings.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2" Type="http://schemas.openxmlformats.org/officeDocument/2006/relationships/customXml" Target="../customXml/item2.xml"/><Relationship Id="rId29" Type="http://schemas.openxmlformats.org/officeDocument/2006/relationships/customXml" Target="../customXml/item29.xml"/></Relationships>
</file>

<file path=word/charts/_rels/chart1.xml.rels><?xml version="1.0" encoding="UTF-8" standalone="yes"?>
<Relationships xmlns="http://schemas.openxmlformats.org/package/2006/relationships"><Relationship Id="rId1" Type="http://schemas.openxmlformats.org/officeDocument/2006/relationships/oleObject" Target="file:///C:\Users\jf6458\Documents\CSRCompany\CDC%20Public%20Health%20Research%20BPA%20Task%20Orders\CDC%20Task%20Orders\Improving%20Traumatic%20Brain%20Injuries\Sample%20size%20calculations%20for%20TBI%20study.xlsx" TargetMode="External"/></Relationships>
</file>

<file path=word/charts/_rels/chart2.xml.rels><?xml version="1.0" encoding="UTF-8" standalone="yes"?>
<Relationships xmlns="http://schemas.openxmlformats.org/package/2006/relationships"><Relationship Id="rId1" Type="http://schemas.openxmlformats.org/officeDocument/2006/relationships/oleObject" Target="file:///C:\Users\rl1653\AppData\Local\Microsoft\Windows\Temporary%20Internet%20Files\Content.Outlook\KO0COLJR\Sample%20size%20calculations%20for%20TBI%20study.xlsx" TargetMode="External"/></Relationships>
</file>

<file path=word/charts/_rels/chart3.xml.rels><?xml version="1.0" encoding="UTF-8" standalone="yes"?>
<Relationships xmlns="http://schemas.openxmlformats.org/package/2006/relationships"><Relationship Id="rId1" Type="http://schemas.openxmlformats.org/officeDocument/2006/relationships/oleObject" Target="file:///C:\Users\jf6458\Documents\CSRCompany\CDC%20Public%20Health%20Research%20BPA%20Task%20Orders\CDC%20Task%20Orders\Improving%20Traumatic%20Brain%20Injuries\Sample%20size%20calculations%20for%20TBI%20study.xlsx" TargetMode="External"/></Relationships>
</file>

<file path=word/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a:t>Power Analysis for Coaches Samples</a:t>
            </a:r>
          </a:p>
        </c:rich>
      </c:tx>
      <c:overlay val="0"/>
    </c:title>
    <c:autoTitleDeleted val="0"/>
    <c:plotArea>
      <c:layout/>
      <c:lineChart>
        <c:grouping val="standard"/>
        <c:varyColors val="0"/>
        <c:ser>
          <c:idx val="0"/>
          <c:order val="0"/>
          <c:tx>
            <c:strRef>
              <c:f>'Coaches Sample Sizes'!$A$7</c:f>
              <c:strCache>
                <c:ptCount val="1"/>
                <c:pt idx="0">
                  <c:v>Power=.8</c:v>
                </c:pt>
              </c:strCache>
            </c:strRef>
          </c:tx>
          <c:cat>
            <c:numRef>
              <c:f>'Coaches Sample Sizes'!$B$5:$H$5</c:f>
              <c:numCache>
                <c:formatCode>0%</c:formatCode>
                <c:ptCount val="7"/>
                <c:pt idx="0">
                  <c:v>-5.2631578947368356E-2</c:v>
                </c:pt>
                <c:pt idx="1">
                  <c:v>-0.10526315789473682</c:v>
                </c:pt>
                <c:pt idx="2">
                  <c:v>-0.15789473684210517</c:v>
                </c:pt>
                <c:pt idx="3">
                  <c:v>-0.21052631578947364</c:v>
                </c:pt>
                <c:pt idx="4">
                  <c:v>-0.26315789473684209</c:v>
                </c:pt>
                <c:pt idx="5">
                  <c:v>-0.31578947368421045</c:v>
                </c:pt>
                <c:pt idx="6">
                  <c:v>-0.36842105263157893</c:v>
                </c:pt>
              </c:numCache>
            </c:numRef>
          </c:cat>
          <c:val>
            <c:numRef>
              <c:f>'Coaches Sample Sizes'!$B$11:$H$11</c:f>
              <c:numCache>
                <c:formatCode>General</c:formatCode>
                <c:ptCount val="7"/>
                <c:pt idx="0">
                  <c:v>686</c:v>
                </c:pt>
                <c:pt idx="1">
                  <c:v>222</c:v>
                </c:pt>
                <c:pt idx="2">
                  <c:v>120</c:v>
                </c:pt>
                <c:pt idx="3">
                  <c:v>78</c:v>
                </c:pt>
                <c:pt idx="4">
                  <c:v>56</c:v>
                </c:pt>
                <c:pt idx="5">
                  <c:v>42</c:v>
                </c:pt>
                <c:pt idx="6">
                  <c:v>34</c:v>
                </c:pt>
              </c:numCache>
            </c:numRef>
          </c:val>
          <c:smooth val="0"/>
        </c:ser>
        <c:ser>
          <c:idx val="1"/>
          <c:order val="1"/>
          <c:tx>
            <c:strRef>
              <c:f>'Coaches Sample Sizes'!$A$14</c:f>
              <c:strCache>
                <c:ptCount val="1"/>
                <c:pt idx="0">
                  <c:v>Power =.9</c:v>
                </c:pt>
              </c:strCache>
            </c:strRef>
          </c:tx>
          <c:cat>
            <c:numRef>
              <c:f>'Coaches Sample Sizes'!$B$5:$H$5</c:f>
              <c:numCache>
                <c:formatCode>0%</c:formatCode>
                <c:ptCount val="7"/>
                <c:pt idx="0">
                  <c:v>-5.2631578947368356E-2</c:v>
                </c:pt>
                <c:pt idx="1">
                  <c:v>-0.10526315789473682</c:v>
                </c:pt>
                <c:pt idx="2">
                  <c:v>-0.15789473684210517</c:v>
                </c:pt>
                <c:pt idx="3">
                  <c:v>-0.21052631578947364</c:v>
                </c:pt>
                <c:pt idx="4">
                  <c:v>-0.26315789473684209</c:v>
                </c:pt>
                <c:pt idx="5">
                  <c:v>-0.31578947368421045</c:v>
                </c:pt>
                <c:pt idx="6">
                  <c:v>-0.36842105263157893</c:v>
                </c:pt>
              </c:numCache>
            </c:numRef>
          </c:cat>
          <c:val>
            <c:numRef>
              <c:f>'Coaches Sample Sizes'!$B$18:$H$18</c:f>
              <c:numCache>
                <c:formatCode>General</c:formatCode>
                <c:ptCount val="7"/>
                <c:pt idx="0">
                  <c:v>948</c:v>
                </c:pt>
                <c:pt idx="1">
                  <c:v>306</c:v>
                </c:pt>
                <c:pt idx="2">
                  <c:v>164</c:v>
                </c:pt>
                <c:pt idx="3">
                  <c:v>106</c:v>
                </c:pt>
                <c:pt idx="4">
                  <c:v>76</c:v>
                </c:pt>
                <c:pt idx="5">
                  <c:v>58</c:v>
                </c:pt>
                <c:pt idx="6">
                  <c:v>46</c:v>
                </c:pt>
              </c:numCache>
            </c:numRef>
          </c:val>
          <c:smooth val="0"/>
        </c:ser>
        <c:ser>
          <c:idx val="2"/>
          <c:order val="2"/>
          <c:tx>
            <c:strRef>
              <c:f>'Coaches Sample Sizes'!$A$21</c:f>
              <c:strCache>
                <c:ptCount val="1"/>
                <c:pt idx="0">
                  <c:v>Proposed Coaches Sample</c:v>
                </c:pt>
              </c:strCache>
            </c:strRef>
          </c:tx>
          <c:spPr>
            <a:ln>
              <a:solidFill>
                <a:schemeClr val="tx1"/>
              </a:solidFill>
            </a:ln>
          </c:spPr>
          <c:marker>
            <c:spPr>
              <a:solidFill>
                <a:schemeClr val="tx1"/>
              </a:solidFill>
            </c:spPr>
          </c:marker>
          <c:cat>
            <c:numRef>
              <c:f>'Coaches Sample Sizes'!$B$5:$H$5</c:f>
              <c:numCache>
                <c:formatCode>0%</c:formatCode>
                <c:ptCount val="7"/>
                <c:pt idx="0">
                  <c:v>-5.2631578947368356E-2</c:v>
                </c:pt>
                <c:pt idx="1">
                  <c:v>-0.10526315789473682</c:v>
                </c:pt>
                <c:pt idx="2">
                  <c:v>-0.15789473684210517</c:v>
                </c:pt>
                <c:pt idx="3">
                  <c:v>-0.21052631578947364</c:v>
                </c:pt>
                <c:pt idx="4">
                  <c:v>-0.26315789473684209</c:v>
                </c:pt>
                <c:pt idx="5">
                  <c:v>-0.31578947368421045</c:v>
                </c:pt>
                <c:pt idx="6">
                  <c:v>-0.36842105263157893</c:v>
                </c:pt>
              </c:numCache>
            </c:numRef>
          </c:cat>
          <c:val>
            <c:numRef>
              <c:f>'Coaches Sample Sizes'!$B$21:$H$21</c:f>
              <c:numCache>
                <c:formatCode>General</c:formatCode>
                <c:ptCount val="7"/>
                <c:pt idx="0">
                  <c:v>180</c:v>
                </c:pt>
                <c:pt idx="1">
                  <c:v>180</c:v>
                </c:pt>
                <c:pt idx="2">
                  <c:v>180</c:v>
                </c:pt>
                <c:pt idx="3">
                  <c:v>180</c:v>
                </c:pt>
                <c:pt idx="4">
                  <c:v>180</c:v>
                </c:pt>
                <c:pt idx="5">
                  <c:v>180</c:v>
                </c:pt>
                <c:pt idx="6">
                  <c:v>180</c:v>
                </c:pt>
              </c:numCache>
            </c:numRef>
          </c:val>
          <c:smooth val="0"/>
        </c:ser>
        <c:dLbls>
          <c:showLegendKey val="0"/>
          <c:showVal val="0"/>
          <c:showCatName val="0"/>
          <c:showSerName val="0"/>
          <c:showPercent val="0"/>
          <c:showBubbleSize val="0"/>
        </c:dLbls>
        <c:marker val="1"/>
        <c:smooth val="0"/>
        <c:axId val="322849104"/>
        <c:axId val="322848320"/>
      </c:lineChart>
      <c:catAx>
        <c:axId val="322849104"/>
        <c:scaling>
          <c:orientation val="minMax"/>
        </c:scaling>
        <c:delete val="0"/>
        <c:axPos val="b"/>
        <c:title>
          <c:tx>
            <c:rich>
              <a:bodyPr/>
              <a:lstStyle/>
              <a:p>
                <a:pPr>
                  <a:defRPr/>
                </a:pPr>
                <a:r>
                  <a:rPr lang="en-US"/>
                  <a:t>Effect Sizes (Absolute Relative Difference)</a:t>
                </a:r>
              </a:p>
            </c:rich>
          </c:tx>
          <c:overlay val="0"/>
        </c:title>
        <c:numFmt formatCode="0%" sourceLinked="1"/>
        <c:majorTickMark val="out"/>
        <c:minorTickMark val="none"/>
        <c:tickLblPos val="nextTo"/>
        <c:crossAx val="322848320"/>
        <c:crosses val="autoZero"/>
        <c:auto val="1"/>
        <c:lblAlgn val="ctr"/>
        <c:lblOffset val="100"/>
        <c:noMultiLvlLbl val="0"/>
      </c:catAx>
      <c:valAx>
        <c:axId val="322848320"/>
        <c:scaling>
          <c:orientation val="minMax"/>
        </c:scaling>
        <c:delete val="0"/>
        <c:axPos val="l"/>
        <c:majorGridlines/>
        <c:title>
          <c:tx>
            <c:rich>
              <a:bodyPr rot="-5400000" vert="horz"/>
              <a:lstStyle/>
              <a:p>
                <a:pPr>
                  <a:defRPr/>
                </a:pPr>
                <a:r>
                  <a:rPr lang="en-US"/>
                  <a:t>Sample Sizes</a:t>
                </a:r>
              </a:p>
            </c:rich>
          </c:tx>
          <c:overlay val="0"/>
        </c:title>
        <c:numFmt formatCode="General" sourceLinked="1"/>
        <c:majorTickMark val="out"/>
        <c:minorTickMark val="none"/>
        <c:tickLblPos val="nextTo"/>
        <c:crossAx val="322849104"/>
        <c:crosses val="autoZero"/>
        <c:crossBetween val="between"/>
      </c:valAx>
    </c:plotArea>
    <c:legend>
      <c:legendPos val="b"/>
      <c:overlay val="0"/>
    </c:legend>
    <c:plotVisOnly val="1"/>
    <c:dispBlanksAs val="gap"/>
    <c:showDLblsOverMax val="0"/>
  </c:chart>
  <c:externalData r:id="rId1">
    <c:autoUpdate val="0"/>
  </c:externalData>
</c:chartSpace>
</file>

<file path=word/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Relationship Between Sample Size and Effect Size at Various Level of</a:t>
            </a:r>
            <a:r>
              <a:rPr lang="en-US" sz="1200" baseline="0"/>
              <a:t> Power</a:t>
            </a:r>
            <a:endParaRPr lang="en-US" sz="1200"/>
          </a:p>
        </c:rich>
      </c:tx>
      <c:overlay val="0"/>
    </c:title>
    <c:autoTitleDeleted val="0"/>
    <c:plotArea>
      <c:layout/>
      <c:lineChart>
        <c:grouping val="standard"/>
        <c:varyColors val="0"/>
        <c:ser>
          <c:idx val="0"/>
          <c:order val="0"/>
          <c:tx>
            <c:strRef>
              <c:f>'Sample size power analysis'!$B$8</c:f>
              <c:strCache>
                <c:ptCount val="1"/>
                <c:pt idx="0">
                  <c:v>0.70</c:v>
                </c:pt>
              </c:strCache>
            </c:strRef>
          </c:tx>
          <c:marker>
            <c:symbol val="none"/>
          </c:marker>
          <c:cat>
            <c:numRef>
              <c:f>'Sample size power analysis'!$C$5:$H$5</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analysis'!$C$12:$H$12</c:f>
              <c:numCache>
                <c:formatCode>#,##0</c:formatCode>
                <c:ptCount val="6"/>
                <c:pt idx="0">
                  <c:v>1054</c:v>
                </c:pt>
                <c:pt idx="1">
                  <c:v>296</c:v>
                </c:pt>
                <c:pt idx="2">
                  <c:v>130</c:v>
                </c:pt>
                <c:pt idx="3">
                  <c:v>70</c:v>
                </c:pt>
                <c:pt idx="4">
                  <c:v>40</c:v>
                </c:pt>
                <c:pt idx="5">
                  <c:v>26</c:v>
                </c:pt>
              </c:numCache>
            </c:numRef>
          </c:val>
          <c:smooth val="0"/>
        </c:ser>
        <c:ser>
          <c:idx val="1"/>
          <c:order val="1"/>
          <c:tx>
            <c:strRef>
              <c:f>'Sample size power analysis'!$B$16</c:f>
              <c:strCache>
                <c:ptCount val="1"/>
                <c:pt idx="0">
                  <c:v>0.80</c:v>
                </c:pt>
              </c:strCache>
            </c:strRef>
          </c:tx>
          <c:marker>
            <c:symbol val="none"/>
          </c:marker>
          <c:cat>
            <c:numRef>
              <c:f>'Sample size power analysis'!$C$5:$H$5</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analysis'!$C$20:$H$20</c:f>
              <c:numCache>
                <c:formatCode>#,##0</c:formatCode>
                <c:ptCount val="6"/>
                <c:pt idx="0">
                  <c:v>1384</c:v>
                </c:pt>
                <c:pt idx="1">
                  <c:v>388</c:v>
                </c:pt>
                <c:pt idx="2">
                  <c:v>170</c:v>
                </c:pt>
                <c:pt idx="3">
                  <c:v>90</c:v>
                </c:pt>
                <c:pt idx="4">
                  <c:v>52</c:v>
                </c:pt>
                <c:pt idx="5">
                  <c:v>32</c:v>
                </c:pt>
              </c:numCache>
            </c:numRef>
          </c:val>
          <c:smooth val="0"/>
        </c:ser>
        <c:ser>
          <c:idx val="2"/>
          <c:order val="2"/>
          <c:tx>
            <c:strRef>
              <c:f>'Sample size power analysis'!$B$24</c:f>
              <c:strCache>
                <c:ptCount val="1"/>
                <c:pt idx="0">
                  <c:v>0.90</c:v>
                </c:pt>
              </c:strCache>
            </c:strRef>
          </c:tx>
          <c:marker>
            <c:symbol val="none"/>
          </c:marker>
          <c:cat>
            <c:numRef>
              <c:f>'Sample size power analysis'!$C$5:$H$5</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analysis'!$C$28:$H$28</c:f>
              <c:numCache>
                <c:formatCode>#,##0</c:formatCode>
                <c:ptCount val="6"/>
                <c:pt idx="0">
                  <c:v>1916</c:v>
                </c:pt>
                <c:pt idx="1">
                  <c:v>536</c:v>
                </c:pt>
                <c:pt idx="2">
                  <c:v>234</c:v>
                </c:pt>
                <c:pt idx="3">
                  <c:v>124</c:v>
                </c:pt>
                <c:pt idx="4">
                  <c:v>72</c:v>
                </c:pt>
                <c:pt idx="5">
                  <c:v>44</c:v>
                </c:pt>
              </c:numCache>
            </c:numRef>
          </c:val>
          <c:smooth val="0"/>
        </c:ser>
        <c:ser>
          <c:idx val="3"/>
          <c:order val="3"/>
          <c:tx>
            <c:strRef>
              <c:f>'Sample size power analysis'!$A$31</c:f>
              <c:strCache>
                <c:ptCount val="1"/>
                <c:pt idx="0">
                  <c:v>Proposed Sample</c:v>
                </c:pt>
              </c:strCache>
            </c:strRef>
          </c:tx>
          <c:spPr>
            <a:ln>
              <a:solidFill>
                <a:schemeClr val="tx1"/>
              </a:solidFill>
            </a:ln>
          </c:spPr>
          <c:marker>
            <c:symbol val="none"/>
          </c:marker>
          <c:cat>
            <c:numRef>
              <c:f>'Sample size power analysis'!$C$5:$H$5</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analysis'!$C$31:$H$31</c:f>
              <c:numCache>
                <c:formatCode>General</c:formatCode>
                <c:ptCount val="6"/>
                <c:pt idx="0">
                  <c:v>168</c:v>
                </c:pt>
                <c:pt idx="1">
                  <c:v>168</c:v>
                </c:pt>
                <c:pt idx="2">
                  <c:v>168</c:v>
                </c:pt>
                <c:pt idx="3">
                  <c:v>168</c:v>
                </c:pt>
                <c:pt idx="4">
                  <c:v>168</c:v>
                </c:pt>
                <c:pt idx="5">
                  <c:v>168</c:v>
                </c:pt>
              </c:numCache>
            </c:numRef>
          </c:val>
          <c:smooth val="0"/>
        </c:ser>
        <c:dLbls>
          <c:showLegendKey val="0"/>
          <c:showVal val="0"/>
          <c:showCatName val="0"/>
          <c:showSerName val="0"/>
          <c:showPercent val="0"/>
          <c:showBubbleSize val="0"/>
        </c:dLbls>
        <c:smooth val="0"/>
        <c:axId val="231400424"/>
        <c:axId val="231399640"/>
      </c:lineChart>
      <c:catAx>
        <c:axId val="231400424"/>
        <c:scaling>
          <c:orientation val="minMax"/>
        </c:scaling>
        <c:delete val="0"/>
        <c:axPos val="b"/>
        <c:title>
          <c:tx>
            <c:rich>
              <a:bodyPr/>
              <a:lstStyle/>
              <a:p>
                <a:pPr>
                  <a:defRPr/>
                </a:pPr>
                <a:r>
                  <a:rPr lang="en-US"/>
                  <a:t>Effect Size (Relative Risk)</a:t>
                </a:r>
              </a:p>
            </c:rich>
          </c:tx>
          <c:overlay val="0"/>
        </c:title>
        <c:numFmt formatCode="0.00" sourceLinked="1"/>
        <c:majorTickMark val="out"/>
        <c:minorTickMark val="none"/>
        <c:tickLblPos val="nextTo"/>
        <c:crossAx val="231399640"/>
        <c:crosses val="autoZero"/>
        <c:auto val="1"/>
        <c:lblAlgn val="ctr"/>
        <c:lblOffset val="100"/>
        <c:noMultiLvlLbl val="0"/>
      </c:catAx>
      <c:valAx>
        <c:axId val="231399640"/>
        <c:scaling>
          <c:orientation val="minMax"/>
          <c:max val="2000"/>
          <c:min val="10"/>
        </c:scaling>
        <c:delete val="0"/>
        <c:axPos val="l"/>
        <c:majorGridlines/>
        <c:title>
          <c:tx>
            <c:rich>
              <a:bodyPr rot="-5400000" vert="horz"/>
              <a:lstStyle/>
              <a:p>
                <a:pPr>
                  <a:defRPr/>
                </a:pPr>
                <a:r>
                  <a:rPr lang="en-US"/>
                  <a:t>Sample Size</a:t>
                </a:r>
              </a:p>
            </c:rich>
          </c:tx>
          <c:overlay val="0"/>
        </c:title>
        <c:numFmt formatCode="#,##0" sourceLinked="1"/>
        <c:majorTickMark val="out"/>
        <c:minorTickMark val="none"/>
        <c:tickLblPos val="nextTo"/>
        <c:crossAx val="231400424"/>
        <c:crosses val="autoZero"/>
        <c:crossBetween val="between"/>
      </c:valAx>
    </c:plotArea>
    <c:legend>
      <c:legendPos val="b"/>
      <c:overlay val="0"/>
    </c:legend>
    <c:plotVisOnly val="1"/>
    <c:dispBlanksAs val="gap"/>
    <c:showDLblsOverMax val="0"/>
  </c:chart>
  <c:externalData r:id="rId1">
    <c:autoUpdate val="0"/>
  </c:externalData>
</c:chartSpace>
</file>

<file path=word/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100"/>
              <a:t>Sample Sizes Adjusted for ICC=.111 for Different Effect Sizes for TBI Study</a:t>
            </a:r>
          </a:p>
        </c:rich>
      </c:tx>
      <c:overlay val="0"/>
    </c:title>
    <c:autoTitleDeleted val="0"/>
    <c:plotArea>
      <c:layout/>
      <c:lineChart>
        <c:grouping val="standard"/>
        <c:varyColors val="0"/>
        <c:ser>
          <c:idx val="3"/>
          <c:order val="0"/>
          <c:tx>
            <c:strRef>
              <c:f>'Sample size power analysis'!$A$31</c:f>
              <c:strCache>
                <c:ptCount val="1"/>
                <c:pt idx="0">
                  <c:v>Proposed Sample</c:v>
                </c:pt>
              </c:strCache>
            </c:strRef>
          </c:tx>
          <c:spPr>
            <a:ln>
              <a:solidFill>
                <a:schemeClr val="tx1"/>
              </a:solidFill>
            </a:ln>
          </c:spPr>
          <c:marker>
            <c:symbol val="none"/>
          </c:marker>
          <c:cat>
            <c:numRef>
              <c:f>'Sample size power analysis'!$C$36:$H$36</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analysis'!$C$31:$H$31</c:f>
              <c:numCache>
                <c:formatCode>General</c:formatCode>
                <c:ptCount val="6"/>
                <c:pt idx="0">
                  <c:v>169</c:v>
                </c:pt>
                <c:pt idx="1">
                  <c:v>169</c:v>
                </c:pt>
                <c:pt idx="2">
                  <c:v>169</c:v>
                </c:pt>
                <c:pt idx="3">
                  <c:v>169</c:v>
                </c:pt>
                <c:pt idx="4">
                  <c:v>169</c:v>
                </c:pt>
                <c:pt idx="5">
                  <c:v>169</c:v>
                </c:pt>
              </c:numCache>
            </c:numRef>
          </c:val>
          <c:smooth val="0"/>
        </c:ser>
        <c:ser>
          <c:idx val="0"/>
          <c:order val="1"/>
          <c:tx>
            <c:strRef>
              <c:f>'Sample size power analysis'!$A$43</c:f>
              <c:strCache>
                <c:ptCount val="1"/>
                <c:pt idx="0">
                  <c:v>Unadjusted Total Sample</c:v>
                </c:pt>
              </c:strCache>
            </c:strRef>
          </c:tx>
          <c:dLbls>
            <c:spPr>
              <a:noFill/>
              <a:ln>
                <a:noFill/>
              </a:ln>
              <a:effectLst/>
            </c:sp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'Sample size power analysis'!$C$36:$H$36</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analysis'!$C$43:$H$43</c:f>
              <c:numCache>
                <c:formatCode>#,##0</c:formatCode>
                <c:ptCount val="6"/>
                <c:pt idx="0">
                  <c:v>1384</c:v>
                </c:pt>
                <c:pt idx="1">
                  <c:v>388</c:v>
                </c:pt>
                <c:pt idx="2">
                  <c:v>170</c:v>
                </c:pt>
                <c:pt idx="3">
                  <c:v>90</c:v>
                </c:pt>
                <c:pt idx="4">
                  <c:v>52</c:v>
                </c:pt>
                <c:pt idx="5">
                  <c:v>32</c:v>
                </c:pt>
              </c:numCache>
            </c:numRef>
          </c:val>
          <c:smooth val="0"/>
        </c:ser>
        <c:ser>
          <c:idx val="1"/>
          <c:order val="2"/>
          <c:tx>
            <c:strRef>
              <c:f>'Sample size power analysis'!$A$53</c:f>
              <c:strCache>
                <c:ptCount val="1"/>
                <c:pt idx="0">
                  <c:v>ICC Adjusted RTP Total Sample</c:v>
                </c:pt>
              </c:strCache>
            </c:strRef>
          </c:tx>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'Sample size power analysis'!$C$36:$H$36</c:f>
              <c:numCache>
                <c:formatCode>0.00</c:formatCode>
                <c:ptCount val="6"/>
                <c:pt idx="0">
                  <c:v>1.0869565217391306</c:v>
                </c:pt>
                <c:pt idx="1">
                  <c:v>1.1594202898550727</c:v>
                </c:pt>
                <c:pt idx="2">
                  <c:v>1.2318840579710146</c:v>
                </c:pt>
                <c:pt idx="3">
                  <c:v>1.3043478260869568</c:v>
                </c:pt>
                <c:pt idx="4">
                  <c:v>1.3768115942028987</c:v>
                </c:pt>
                <c:pt idx="5">
                  <c:v>1.4492753623188408</c:v>
                </c:pt>
              </c:numCache>
            </c:numRef>
          </c:cat>
          <c:val>
            <c:numRef>
              <c:f>'Sample size power analysis'!$C$53:$H$53</c:f>
              <c:numCache>
                <c:formatCode>#,##0</c:formatCode>
                <c:ptCount val="6"/>
                <c:pt idx="0">
                  <c:v>1535.402</c:v>
                </c:pt>
                <c:pt idx="1">
                  <c:v>428.846</c:v>
                </c:pt>
                <c:pt idx="2">
                  <c:v>186.648</c:v>
                </c:pt>
                <c:pt idx="3">
                  <c:v>97.768000000000001</c:v>
                </c:pt>
                <c:pt idx="4">
                  <c:v>55.55</c:v>
                </c:pt>
                <c:pt idx="5">
                  <c:v>33.33</c:v>
                </c:pt>
              </c:numCache>
            </c:numRef>
          </c:val>
          <c:smooth val="0"/>
        </c:ser>
        <c:dLbls>
          <c:showLegendKey val="0"/>
          <c:showVal val="0"/>
          <c:showCatName val="0"/>
          <c:showSerName val="0"/>
          <c:showPercent val="0"/>
          <c:showBubbleSize val="0"/>
        </c:dLbls>
        <c:smooth val="0"/>
        <c:axId val="525154208"/>
        <c:axId val="525153816"/>
      </c:lineChart>
      <c:catAx>
        <c:axId val="525154208"/>
        <c:scaling>
          <c:orientation val="minMax"/>
        </c:scaling>
        <c:delete val="0"/>
        <c:axPos val="b"/>
        <c:title>
          <c:tx>
            <c:rich>
              <a:bodyPr/>
              <a:lstStyle/>
              <a:p>
                <a:pPr>
                  <a:defRPr/>
                </a:pPr>
                <a:r>
                  <a:rPr lang="en-US"/>
                  <a:t>Effect Sizes (RR)</a:t>
                </a:r>
              </a:p>
            </c:rich>
          </c:tx>
          <c:overlay val="0"/>
        </c:title>
        <c:numFmt formatCode="0.00" sourceLinked="1"/>
        <c:majorTickMark val="out"/>
        <c:minorTickMark val="none"/>
        <c:tickLblPos val="nextTo"/>
        <c:crossAx val="525153816"/>
        <c:crosses val="autoZero"/>
        <c:auto val="1"/>
        <c:lblAlgn val="ctr"/>
        <c:lblOffset val="100"/>
        <c:noMultiLvlLbl val="0"/>
      </c:catAx>
      <c:valAx>
        <c:axId val="525153816"/>
        <c:scaling>
          <c:orientation val="minMax"/>
          <c:max val="2000"/>
          <c:min val="10"/>
        </c:scaling>
        <c:delete val="0"/>
        <c:axPos val="l"/>
        <c:majorGridlines/>
        <c:title>
          <c:tx>
            <c:rich>
              <a:bodyPr rot="-5400000" vert="horz"/>
              <a:lstStyle/>
              <a:p>
                <a:pPr>
                  <a:defRPr/>
                </a:pPr>
                <a:r>
                  <a:rPr lang="en-US"/>
                  <a:t>Sample Sizes</a:t>
                </a:r>
              </a:p>
            </c:rich>
          </c:tx>
          <c:overlay val="0"/>
        </c:title>
        <c:numFmt formatCode="General" sourceLinked="1"/>
        <c:majorTickMark val="out"/>
        <c:minorTickMark val="none"/>
        <c:tickLblPos val="nextTo"/>
        <c:crossAx val="525154208"/>
        <c:crosses val="autoZero"/>
        <c:crossBetween val="between"/>
      </c:valAx>
    </c:plotArea>
    <c:legend>
      <c:legendPos val="b"/>
      <c:overlay val="0"/>
    </c:legend>
    <c:plotVisOnly val="1"/>
    <c:dispBlanksAs val="gap"/>
    <c:showDLblsOverMax val="0"/>
  </c:chart>
  <c:externalData r:id="rId1">
    <c:autoUpdate val="0"/>
  </c:externalData>
</c:chartSpace>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0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98.xml><?xml version="1.0" encoding="utf-8"?>
<b:Sources xmlns:b="http://schemas.openxmlformats.org/officeDocument/2006/bibliography" xmlns="http://schemas.openxmlformats.org/officeDocument/2006/bibliography" SelectedStyle="\APA.XSL" StyleName="APA"/>
</file>

<file path=customXml/item9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5BADC5C4-5CD5-418E-BB57-F02236F90B62}">
  <ds:schemaRefs>
    <ds:schemaRef ds:uri="http://schemas.openxmlformats.org/officeDocument/2006/bibliography"/>
  </ds:schemaRefs>
</ds:datastoreItem>
</file>

<file path=customXml/itemProps10.xml><?xml version="1.0" encoding="utf-8"?>
<ds:datastoreItem xmlns:ds="http://schemas.openxmlformats.org/officeDocument/2006/customXml" ds:itemID="{084FB37A-D218-4EB1-901A-A36D48A2FC85}">
  <ds:schemaRefs>
    <ds:schemaRef ds:uri="http://schemas.openxmlformats.org/officeDocument/2006/bibliography"/>
  </ds:schemaRefs>
</ds:datastoreItem>
</file>

<file path=customXml/itemProps100.xml><?xml version="1.0" encoding="utf-8"?>
<ds:datastoreItem xmlns:ds="http://schemas.openxmlformats.org/officeDocument/2006/customXml" ds:itemID="{911057F6-8326-4B8E-85C6-34A0BB9E9FA7}">
  <ds:schemaRefs>
    <ds:schemaRef ds:uri="http://schemas.openxmlformats.org/officeDocument/2006/bibliography"/>
  </ds:schemaRefs>
</ds:datastoreItem>
</file>

<file path=customXml/itemProps11.xml><?xml version="1.0" encoding="utf-8"?>
<ds:datastoreItem xmlns:ds="http://schemas.openxmlformats.org/officeDocument/2006/customXml" ds:itemID="{372D6876-CAB6-44E3-B01F-184644DBAF1B}">
  <ds:schemaRefs>
    <ds:schemaRef ds:uri="http://schemas.openxmlformats.org/officeDocument/2006/bibliography"/>
  </ds:schemaRefs>
</ds:datastoreItem>
</file>

<file path=customXml/itemProps12.xml><?xml version="1.0" encoding="utf-8"?>
<ds:datastoreItem xmlns:ds="http://schemas.openxmlformats.org/officeDocument/2006/customXml" ds:itemID="{B99189BD-241F-40BD-A837-B8873BA7983D}">
  <ds:schemaRefs>
    <ds:schemaRef ds:uri="http://schemas.openxmlformats.org/officeDocument/2006/bibliography"/>
  </ds:schemaRefs>
</ds:datastoreItem>
</file>

<file path=customXml/itemProps13.xml><?xml version="1.0" encoding="utf-8"?>
<ds:datastoreItem xmlns:ds="http://schemas.openxmlformats.org/officeDocument/2006/customXml" ds:itemID="{6063BFB2-24E9-4CFB-BB5A-FCBE5FE9870A}">
  <ds:schemaRefs>
    <ds:schemaRef ds:uri="http://schemas.openxmlformats.org/officeDocument/2006/bibliography"/>
  </ds:schemaRefs>
</ds:datastoreItem>
</file>

<file path=customXml/itemProps14.xml><?xml version="1.0" encoding="utf-8"?>
<ds:datastoreItem xmlns:ds="http://schemas.openxmlformats.org/officeDocument/2006/customXml" ds:itemID="{60AEE84E-9892-4EE6-B4D8-D25F08962178}">
  <ds:schemaRefs>
    <ds:schemaRef ds:uri="http://schemas.openxmlformats.org/officeDocument/2006/bibliography"/>
  </ds:schemaRefs>
</ds:datastoreItem>
</file>

<file path=customXml/itemProps15.xml><?xml version="1.0" encoding="utf-8"?>
<ds:datastoreItem xmlns:ds="http://schemas.openxmlformats.org/officeDocument/2006/customXml" ds:itemID="{1D1FCA8E-0131-40AF-BD6E-1C334976DF87}">
  <ds:schemaRefs>
    <ds:schemaRef ds:uri="http://schemas.openxmlformats.org/officeDocument/2006/bibliography"/>
  </ds:schemaRefs>
</ds:datastoreItem>
</file>

<file path=customXml/itemProps16.xml><?xml version="1.0" encoding="utf-8"?>
<ds:datastoreItem xmlns:ds="http://schemas.openxmlformats.org/officeDocument/2006/customXml" ds:itemID="{3B5CDBDE-0309-46FA-8801-4A02F9C8DF92}">
  <ds:schemaRefs>
    <ds:schemaRef ds:uri="http://schemas.openxmlformats.org/officeDocument/2006/bibliography"/>
  </ds:schemaRefs>
</ds:datastoreItem>
</file>

<file path=customXml/itemProps17.xml><?xml version="1.0" encoding="utf-8"?>
<ds:datastoreItem xmlns:ds="http://schemas.openxmlformats.org/officeDocument/2006/customXml" ds:itemID="{9F58E3A8-0623-41B1-80F4-7B1D49B0F137}">
  <ds:schemaRefs>
    <ds:schemaRef ds:uri="http://schemas.openxmlformats.org/officeDocument/2006/bibliography"/>
  </ds:schemaRefs>
</ds:datastoreItem>
</file>

<file path=customXml/itemProps18.xml><?xml version="1.0" encoding="utf-8"?>
<ds:datastoreItem xmlns:ds="http://schemas.openxmlformats.org/officeDocument/2006/customXml" ds:itemID="{EFC891EE-A6A2-4470-8DFC-9012839BD452}">
  <ds:schemaRefs>
    <ds:schemaRef ds:uri="http://schemas.openxmlformats.org/officeDocument/2006/bibliography"/>
  </ds:schemaRefs>
</ds:datastoreItem>
</file>

<file path=customXml/itemProps19.xml><?xml version="1.0" encoding="utf-8"?>
<ds:datastoreItem xmlns:ds="http://schemas.openxmlformats.org/officeDocument/2006/customXml" ds:itemID="{CE3F48E3-EBE6-4D3D-96FF-975EEC7EE72D}">
  <ds:schemaRefs>
    <ds:schemaRef ds:uri="http://schemas.openxmlformats.org/officeDocument/2006/bibliography"/>
  </ds:schemaRefs>
</ds:datastoreItem>
</file>

<file path=customXml/itemProps2.xml><?xml version="1.0" encoding="utf-8"?>
<ds:datastoreItem xmlns:ds="http://schemas.openxmlformats.org/officeDocument/2006/customXml" ds:itemID="{D5AB4309-CE4B-4A43-8A15-672D81704E83}">
  <ds:schemaRefs>
    <ds:schemaRef ds:uri="http://schemas.openxmlformats.org/officeDocument/2006/bibliography"/>
  </ds:schemaRefs>
</ds:datastoreItem>
</file>

<file path=customXml/itemProps20.xml><?xml version="1.0" encoding="utf-8"?>
<ds:datastoreItem xmlns:ds="http://schemas.openxmlformats.org/officeDocument/2006/customXml" ds:itemID="{7C4A436D-36CD-4E25-A935-016DC853D579}">
  <ds:schemaRefs>
    <ds:schemaRef ds:uri="http://schemas.openxmlformats.org/officeDocument/2006/bibliography"/>
  </ds:schemaRefs>
</ds:datastoreItem>
</file>

<file path=customXml/itemProps21.xml><?xml version="1.0" encoding="utf-8"?>
<ds:datastoreItem xmlns:ds="http://schemas.openxmlformats.org/officeDocument/2006/customXml" ds:itemID="{B9D926EF-1939-4B84-9E9F-A55FA361A124}">
  <ds:schemaRefs>
    <ds:schemaRef ds:uri="http://schemas.openxmlformats.org/officeDocument/2006/bibliography"/>
  </ds:schemaRefs>
</ds:datastoreItem>
</file>

<file path=customXml/itemProps22.xml><?xml version="1.0" encoding="utf-8"?>
<ds:datastoreItem xmlns:ds="http://schemas.openxmlformats.org/officeDocument/2006/customXml" ds:itemID="{3980DBFB-7574-45B6-9830-3087A87C9E14}">
  <ds:schemaRefs>
    <ds:schemaRef ds:uri="http://schemas.openxmlformats.org/officeDocument/2006/bibliography"/>
  </ds:schemaRefs>
</ds:datastoreItem>
</file>

<file path=customXml/itemProps23.xml><?xml version="1.0" encoding="utf-8"?>
<ds:datastoreItem xmlns:ds="http://schemas.openxmlformats.org/officeDocument/2006/customXml" ds:itemID="{9BC57209-DBFA-4DD9-A0C6-25EA88F6E35C}">
  <ds:schemaRefs>
    <ds:schemaRef ds:uri="http://schemas.openxmlformats.org/officeDocument/2006/bibliography"/>
  </ds:schemaRefs>
</ds:datastoreItem>
</file>

<file path=customXml/itemProps24.xml><?xml version="1.0" encoding="utf-8"?>
<ds:datastoreItem xmlns:ds="http://schemas.openxmlformats.org/officeDocument/2006/customXml" ds:itemID="{760A0CBB-11BA-4BBC-8534-11FE580EAB3E}">
  <ds:schemaRefs>
    <ds:schemaRef ds:uri="http://schemas.openxmlformats.org/officeDocument/2006/bibliography"/>
  </ds:schemaRefs>
</ds:datastoreItem>
</file>

<file path=customXml/itemProps25.xml><?xml version="1.0" encoding="utf-8"?>
<ds:datastoreItem xmlns:ds="http://schemas.openxmlformats.org/officeDocument/2006/customXml" ds:itemID="{B48B34B9-4EAD-4A29-8AD5-6B93ED798704}">
  <ds:schemaRefs>
    <ds:schemaRef ds:uri="http://schemas.openxmlformats.org/officeDocument/2006/bibliography"/>
  </ds:schemaRefs>
</ds:datastoreItem>
</file>

<file path=customXml/itemProps26.xml><?xml version="1.0" encoding="utf-8"?>
<ds:datastoreItem xmlns:ds="http://schemas.openxmlformats.org/officeDocument/2006/customXml" ds:itemID="{20ED8A84-414A-4E89-975D-EA9A8C73237C}">
  <ds:schemaRefs>
    <ds:schemaRef ds:uri="http://schemas.openxmlformats.org/officeDocument/2006/bibliography"/>
  </ds:schemaRefs>
</ds:datastoreItem>
</file>

<file path=customXml/itemProps27.xml><?xml version="1.0" encoding="utf-8"?>
<ds:datastoreItem xmlns:ds="http://schemas.openxmlformats.org/officeDocument/2006/customXml" ds:itemID="{A52F8188-7B96-481D-B0BD-D70D9109657B}">
  <ds:schemaRefs>
    <ds:schemaRef ds:uri="http://schemas.openxmlformats.org/officeDocument/2006/bibliography"/>
  </ds:schemaRefs>
</ds:datastoreItem>
</file>

<file path=customXml/itemProps28.xml><?xml version="1.0" encoding="utf-8"?>
<ds:datastoreItem xmlns:ds="http://schemas.openxmlformats.org/officeDocument/2006/customXml" ds:itemID="{4E0D226C-9792-4C42-9F48-3CFE928A950D}">
  <ds:schemaRefs>
    <ds:schemaRef ds:uri="http://schemas.openxmlformats.org/officeDocument/2006/bibliography"/>
  </ds:schemaRefs>
</ds:datastoreItem>
</file>

<file path=customXml/itemProps29.xml><?xml version="1.0" encoding="utf-8"?>
<ds:datastoreItem xmlns:ds="http://schemas.openxmlformats.org/officeDocument/2006/customXml" ds:itemID="{6BCAE120-D430-40C0-BB43-988F65CD3ED2}">
  <ds:schemaRefs>
    <ds:schemaRef ds:uri="http://schemas.openxmlformats.org/officeDocument/2006/bibliography"/>
  </ds:schemaRefs>
</ds:datastoreItem>
</file>

<file path=customXml/itemProps3.xml><?xml version="1.0" encoding="utf-8"?>
<ds:datastoreItem xmlns:ds="http://schemas.openxmlformats.org/officeDocument/2006/customXml" ds:itemID="{0C2DE137-EC49-4997-878C-4E66B5E9FBD9}">
  <ds:schemaRefs>
    <ds:schemaRef ds:uri="http://schemas.openxmlformats.org/officeDocument/2006/bibliography"/>
  </ds:schemaRefs>
</ds:datastoreItem>
</file>

<file path=customXml/itemProps30.xml><?xml version="1.0" encoding="utf-8"?>
<ds:datastoreItem xmlns:ds="http://schemas.openxmlformats.org/officeDocument/2006/customXml" ds:itemID="{43656805-0D05-44EA-91CA-FF72D2A41CA9}">
  <ds:schemaRefs>
    <ds:schemaRef ds:uri="http://schemas.openxmlformats.org/officeDocument/2006/bibliography"/>
  </ds:schemaRefs>
</ds:datastoreItem>
</file>

<file path=customXml/itemProps31.xml><?xml version="1.0" encoding="utf-8"?>
<ds:datastoreItem xmlns:ds="http://schemas.openxmlformats.org/officeDocument/2006/customXml" ds:itemID="{48F78316-2840-4844-BDC9-268D0A39CBA5}">
  <ds:schemaRefs>
    <ds:schemaRef ds:uri="http://schemas.openxmlformats.org/officeDocument/2006/bibliography"/>
  </ds:schemaRefs>
</ds:datastoreItem>
</file>

<file path=customXml/itemProps32.xml><?xml version="1.0" encoding="utf-8"?>
<ds:datastoreItem xmlns:ds="http://schemas.openxmlformats.org/officeDocument/2006/customXml" ds:itemID="{067B5096-6E85-4B24-ACED-265248BEBEC8}">
  <ds:schemaRefs>
    <ds:schemaRef ds:uri="http://schemas.openxmlformats.org/officeDocument/2006/bibliography"/>
  </ds:schemaRefs>
</ds:datastoreItem>
</file>

<file path=customXml/itemProps33.xml><?xml version="1.0" encoding="utf-8"?>
<ds:datastoreItem xmlns:ds="http://schemas.openxmlformats.org/officeDocument/2006/customXml" ds:itemID="{A35226DE-7E94-4B64-90E4-30981BA70B80}">
  <ds:schemaRefs>
    <ds:schemaRef ds:uri="http://schemas.openxmlformats.org/officeDocument/2006/bibliography"/>
  </ds:schemaRefs>
</ds:datastoreItem>
</file>

<file path=customXml/itemProps34.xml><?xml version="1.0" encoding="utf-8"?>
<ds:datastoreItem xmlns:ds="http://schemas.openxmlformats.org/officeDocument/2006/customXml" ds:itemID="{66DB48E6-0DEA-46B0-9C21-EEDC56231555}">
  <ds:schemaRefs>
    <ds:schemaRef ds:uri="http://schemas.openxmlformats.org/officeDocument/2006/bibliography"/>
  </ds:schemaRefs>
</ds:datastoreItem>
</file>

<file path=customXml/itemProps35.xml><?xml version="1.0" encoding="utf-8"?>
<ds:datastoreItem xmlns:ds="http://schemas.openxmlformats.org/officeDocument/2006/customXml" ds:itemID="{08E35112-3291-4878-ADC9-D6CD0EBFC0E6}">
  <ds:schemaRefs>
    <ds:schemaRef ds:uri="http://schemas.openxmlformats.org/officeDocument/2006/bibliography"/>
  </ds:schemaRefs>
</ds:datastoreItem>
</file>

<file path=customXml/itemProps36.xml><?xml version="1.0" encoding="utf-8"?>
<ds:datastoreItem xmlns:ds="http://schemas.openxmlformats.org/officeDocument/2006/customXml" ds:itemID="{3C4B0038-88ED-4A50-8236-E3BA39B5E6E0}">
  <ds:schemaRefs>
    <ds:schemaRef ds:uri="http://schemas.openxmlformats.org/officeDocument/2006/bibliography"/>
  </ds:schemaRefs>
</ds:datastoreItem>
</file>

<file path=customXml/itemProps37.xml><?xml version="1.0" encoding="utf-8"?>
<ds:datastoreItem xmlns:ds="http://schemas.openxmlformats.org/officeDocument/2006/customXml" ds:itemID="{49939F63-1BB7-4840-BFD7-A06F1DA2A652}">
  <ds:schemaRefs>
    <ds:schemaRef ds:uri="http://schemas.openxmlformats.org/officeDocument/2006/bibliography"/>
  </ds:schemaRefs>
</ds:datastoreItem>
</file>

<file path=customXml/itemProps38.xml><?xml version="1.0" encoding="utf-8"?>
<ds:datastoreItem xmlns:ds="http://schemas.openxmlformats.org/officeDocument/2006/customXml" ds:itemID="{0D60C363-388C-4A05-8AED-D6908B7D809C}">
  <ds:schemaRefs>
    <ds:schemaRef ds:uri="http://schemas.openxmlformats.org/officeDocument/2006/bibliography"/>
  </ds:schemaRefs>
</ds:datastoreItem>
</file>

<file path=customXml/itemProps39.xml><?xml version="1.0" encoding="utf-8"?>
<ds:datastoreItem xmlns:ds="http://schemas.openxmlformats.org/officeDocument/2006/customXml" ds:itemID="{0855E311-F347-49BD-B7C8-59DF0D23717A}">
  <ds:schemaRefs>
    <ds:schemaRef ds:uri="http://schemas.openxmlformats.org/officeDocument/2006/bibliography"/>
  </ds:schemaRefs>
</ds:datastoreItem>
</file>

<file path=customXml/itemProps4.xml><?xml version="1.0" encoding="utf-8"?>
<ds:datastoreItem xmlns:ds="http://schemas.openxmlformats.org/officeDocument/2006/customXml" ds:itemID="{12210AE0-C5D0-4859-A6EC-EB771E4AD7E6}">
  <ds:schemaRefs>
    <ds:schemaRef ds:uri="http://schemas.openxmlformats.org/officeDocument/2006/bibliography"/>
  </ds:schemaRefs>
</ds:datastoreItem>
</file>

<file path=customXml/itemProps40.xml><?xml version="1.0" encoding="utf-8"?>
<ds:datastoreItem xmlns:ds="http://schemas.openxmlformats.org/officeDocument/2006/customXml" ds:itemID="{8B545976-2B42-417E-93E8-35DAC8895F36}">
  <ds:schemaRefs>
    <ds:schemaRef ds:uri="http://schemas.openxmlformats.org/officeDocument/2006/bibliography"/>
  </ds:schemaRefs>
</ds:datastoreItem>
</file>

<file path=customXml/itemProps41.xml><?xml version="1.0" encoding="utf-8"?>
<ds:datastoreItem xmlns:ds="http://schemas.openxmlformats.org/officeDocument/2006/customXml" ds:itemID="{154B212A-C307-4946-9AE4-980D6607BB75}">
  <ds:schemaRefs>
    <ds:schemaRef ds:uri="http://schemas.openxmlformats.org/officeDocument/2006/bibliography"/>
  </ds:schemaRefs>
</ds:datastoreItem>
</file>

<file path=customXml/itemProps42.xml><?xml version="1.0" encoding="utf-8"?>
<ds:datastoreItem xmlns:ds="http://schemas.openxmlformats.org/officeDocument/2006/customXml" ds:itemID="{7A6E8947-6211-437D-B34C-CB24EAA8B01E}">
  <ds:schemaRefs>
    <ds:schemaRef ds:uri="http://schemas.openxmlformats.org/officeDocument/2006/bibliography"/>
  </ds:schemaRefs>
</ds:datastoreItem>
</file>

<file path=customXml/itemProps43.xml><?xml version="1.0" encoding="utf-8"?>
<ds:datastoreItem xmlns:ds="http://schemas.openxmlformats.org/officeDocument/2006/customXml" ds:itemID="{87F3763F-DF85-445D-9B23-56F46D5FACF5}">
  <ds:schemaRefs>
    <ds:schemaRef ds:uri="http://schemas.openxmlformats.org/officeDocument/2006/bibliography"/>
  </ds:schemaRefs>
</ds:datastoreItem>
</file>

<file path=customXml/itemProps44.xml><?xml version="1.0" encoding="utf-8"?>
<ds:datastoreItem xmlns:ds="http://schemas.openxmlformats.org/officeDocument/2006/customXml" ds:itemID="{3C2492D8-E23B-4DDA-AFBD-37CE26F29E48}">
  <ds:schemaRefs>
    <ds:schemaRef ds:uri="http://schemas.openxmlformats.org/officeDocument/2006/bibliography"/>
  </ds:schemaRefs>
</ds:datastoreItem>
</file>

<file path=customXml/itemProps45.xml><?xml version="1.0" encoding="utf-8"?>
<ds:datastoreItem xmlns:ds="http://schemas.openxmlformats.org/officeDocument/2006/customXml" ds:itemID="{9A021A23-9656-4866-88C6-99A23AE7F2C4}">
  <ds:schemaRefs>
    <ds:schemaRef ds:uri="http://schemas.openxmlformats.org/officeDocument/2006/bibliography"/>
  </ds:schemaRefs>
</ds:datastoreItem>
</file>

<file path=customXml/itemProps46.xml><?xml version="1.0" encoding="utf-8"?>
<ds:datastoreItem xmlns:ds="http://schemas.openxmlformats.org/officeDocument/2006/customXml" ds:itemID="{6311ACB2-1D07-4D1D-B3D3-36D160F832DA}">
  <ds:schemaRefs>
    <ds:schemaRef ds:uri="http://schemas.openxmlformats.org/officeDocument/2006/bibliography"/>
  </ds:schemaRefs>
</ds:datastoreItem>
</file>

<file path=customXml/itemProps47.xml><?xml version="1.0" encoding="utf-8"?>
<ds:datastoreItem xmlns:ds="http://schemas.openxmlformats.org/officeDocument/2006/customXml" ds:itemID="{3504EA80-5226-4BA0-8F7A-B7E16132DE73}">
  <ds:schemaRefs>
    <ds:schemaRef ds:uri="http://schemas.openxmlformats.org/officeDocument/2006/bibliography"/>
  </ds:schemaRefs>
</ds:datastoreItem>
</file>

<file path=customXml/itemProps48.xml><?xml version="1.0" encoding="utf-8"?>
<ds:datastoreItem xmlns:ds="http://schemas.openxmlformats.org/officeDocument/2006/customXml" ds:itemID="{AD33029F-0ED5-46D8-AEB4-19CE5613AF3C}">
  <ds:schemaRefs>
    <ds:schemaRef ds:uri="http://schemas.openxmlformats.org/officeDocument/2006/bibliography"/>
  </ds:schemaRefs>
</ds:datastoreItem>
</file>

<file path=customXml/itemProps49.xml><?xml version="1.0" encoding="utf-8"?>
<ds:datastoreItem xmlns:ds="http://schemas.openxmlformats.org/officeDocument/2006/customXml" ds:itemID="{B70E693F-55DB-4E69-9A35-BB40767170F4}">
  <ds:schemaRefs>
    <ds:schemaRef ds:uri="http://schemas.openxmlformats.org/officeDocument/2006/bibliography"/>
  </ds:schemaRefs>
</ds:datastoreItem>
</file>

<file path=customXml/itemProps5.xml><?xml version="1.0" encoding="utf-8"?>
<ds:datastoreItem xmlns:ds="http://schemas.openxmlformats.org/officeDocument/2006/customXml" ds:itemID="{2374FC64-F573-4923-A978-AA02B294E126}">
  <ds:schemaRefs>
    <ds:schemaRef ds:uri="http://schemas.openxmlformats.org/officeDocument/2006/bibliography"/>
  </ds:schemaRefs>
</ds:datastoreItem>
</file>

<file path=customXml/itemProps50.xml><?xml version="1.0" encoding="utf-8"?>
<ds:datastoreItem xmlns:ds="http://schemas.openxmlformats.org/officeDocument/2006/customXml" ds:itemID="{CE6E9AFF-AF46-452A-A0E8-4584F56EB4B2}">
  <ds:schemaRefs>
    <ds:schemaRef ds:uri="http://schemas.openxmlformats.org/officeDocument/2006/bibliography"/>
  </ds:schemaRefs>
</ds:datastoreItem>
</file>

<file path=customXml/itemProps51.xml><?xml version="1.0" encoding="utf-8"?>
<ds:datastoreItem xmlns:ds="http://schemas.openxmlformats.org/officeDocument/2006/customXml" ds:itemID="{27C344D8-0DBD-4908-8662-C890494E7D0C}">
  <ds:schemaRefs>
    <ds:schemaRef ds:uri="http://schemas.openxmlformats.org/officeDocument/2006/bibliography"/>
  </ds:schemaRefs>
</ds:datastoreItem>
</file>

<file path=customXml/itemProps52.xml><?xml version="1.0" encoding="utf-8"?>
<ds:datastoreItem xmlns:ds="http://schemas.openxmlformats.org/officeDocument/2006/customXml" ds:itemID="{8987B75C-2959-4C76-98C8-10FCFC6AD687}">
  <ds:schemaRefs>
    <ds:schemaRef ds:uri="http://schemas.openxmlformats.org/officeDocument/2006/bibliography"/>
  </ds:schemaRefs>
</ds:datastoreItem>
</file>

<file path=customXml/itemProps53.xml><?xml version="1.0" encoding="utf-8"?>
<ds:datastoreItem xmlns:ds="http://schemas.openxmlformats.org/officeDocument/2006/customXml" ds:itemID="{E35AE3EE-0E47-42AC-88AA-81D64EF60F25}">
  <ds:schemaRefs>
    <ds:schemaRef ds:uri="http://schemas.openxmlformats.org/officeDocument/2006/bibliography"/>
  </ds:schemaRefs>
</ds:datastoreItem>
</file>

<file path=customXml/itemProps54.xml><?xml version="1.0" encoding="utf-8"?>
<ds:datastoreItem xmlns:ds="http://schemas.openxmlformats.org/officeDocument/2006/customXml" ds:itemID="{A301875A-4B66-43D3-94D7-7A8E5A51681F}">
  <ds:schemaRefs>
    <ds:schemaRef ds:uri="http://schemas.openxmlformats.org/officeDocument/2006/bibliography"/>
  </ds:schemaRefs>
</ds:datastoreItem>
</file>

<file path=customXml/itemProps55.xml><?xml version="1.0" encoding="utf-8"?>
<ds:datastoreItem xmlns:ds="http://schemas.openxmlformats.org/officeDocument/2006/customXml" ds:itemID="{8D9490F3-ADA6-4ABB-9F11-C744C6BA7FD2}">
  <ds:schemaRefs>
    <ds:schemaRef ds:uri="http://schemas.openxmlformats.org/officeDocument/2006/bibliography"/>
  </ds:schemaRefs>
</ds:datastoreItem>
</file>

<file path=customXml/itemProps56.xml><?xml version="1.0" encoding="utf-8"?>
<ds:datastoreItem xmlns:ds="http://schemas.openxmlformats.org/officeDocument/2006/customXml" ds:itemID="{8E4EC251-0A00-49A5-9E29-84D621BC2BED}">
  <ds:schemaRefs>
    <ds:schemaRef ds:uri="http://schemas.openxmlformats.org/officeDocument/2006/bibliography"/>
  </ds:schemaRefs>
</ds:datastoreItem>
</file>

<file path=customXml/itemProps57.xml><?xml version="1.0" encoding="utf-8"?>
<ds:datastoreItem xmlns:ds="http://schemas.openxmlformats.org/officeDocument/2006/customXml" ds:itemID="{14E417FD-AD71-4503-AC94-7050BC68E4BD}">
  <ds:schemaRefs>
    <ds:schemaRef ds:uri="http://schemas.openxmlformats.org/officeDocument/2006/bibliography"/>
  </ds:schemaRefs>
</ds:datastoreItem>
</file>

<file path=customXml/itemProps58.xml><?xml version="1.0" encoding="utf-8"?>
<ds:datastoreItem xmlns:ds="http://schemas.openxmlformats.org/officeDocument/2006/customXml" ds:itemID="{A762282E-294B-4B20-907E-BBEC0881ECCB}">
  <ds:schemaRefs>
    <ds:schemaRef ds:uri="http://schemas.openxmlformats.org/officeDocument/2006/bibliography"/>
  </ds:schemaRefs>
</ds:datastoreItem>
</file>

<file path=customXml/itemProps59.xml><?xml version="1.0" encoding="utf-8"?>
<ds:datastoreItem xmlns:ds="http://schemas.openxmlformats.org/officeDocument/2006/customXml" ds:itemID="{93D53A88-161B-4E62-8A58-71D36D6E6160}">
  <ds:schemaRefs>
    <ds:schemaRef ds:uri="http://schemas.openxmlformats.org/officeDocument/2006/bibliography"/>
  </ds:schemaRefs>
</ds:datastoreItem>
</file>

<file path=customXml/itemProps6.xml><?xml version="1.0" encoding="utf-8"?>
<ds:datastoreItem xmlns:ds="http://schemas.openxmlformats.org/officeDocument/2006/customXml" ds:itemID="{C0F1C8D0-6EFE-4EE8-B0E4-1171F46CE7EB}">
  <ds:schemaRefs>
    <ds:schemaRef ds:uri="http://schemas.openxmlformats.org/officeDocument/2006/bibliography"/>
  </ds:schemaRefs>
</ds:datastoreItem>
</file>

<file path=customXml/itemProps60.xml><?xml version="1.0" encoding="utf-8"?>
<ds:datastoreItem xmlns:ds="http://schemas.openxmlformats.org/officeDocument/2006/customXml" ds:itemID="{6F83FE6A-EC9E-4A81-BB88-3D3DE5DD0692}">
  <ds:schemaRefs>
    <ds:schemaRef ds:uri="http://schemas.openxmlformats.org/officeDocument/2006/bibliography"/>
  </ds:schemaRefs>
</ds:datastoreItem>
</file>

<file path=customXml/itemProps61.xml><?xml version="1.0" encoding="utf-8"?>
<ds:datastoreItem xmlns:ds="http://schemas.openxmlformats.org/officeDocument/2006/customXml" ds:itemID="{1D968D48-DADC-4359-9981-DD9972872A2D}">
  <ds:schemaRefs>
    <ds:schemaRef ds:uri="http://schemas.openxmlformats.org/officeDocument/2006/bibliography"/>
  </ds:schemaRefs>
</ds:datastoreItem>
</file>

<file path=customXml/itemProps62.xml><?xml version="1.0" encoding="utf-8"?>
<ds:datastoreItem xmlns:ds="http://schemas.openxmlformats.org/officeDocument/2006/customXml" ds:itemID="{82F25F4B-D213-4939-9871-1277C6122698}">
  <ds:schemaRefs>
    <ds:schemaRef ds:uri="http://schemas.openxmlformats.org/officeDocument/2006/bibliography"/>
  </ds:schemaRefs>
</ds:datastoreItem>
</file>

<file path=customXml/itemProps63.xml><?xml version="1.0" encoding="utf-8"?>
<ds:datastoreItem xmlns:ds="http://schemas.openxmlformats.org/officeDocument/2006/customXml" ds:itemID="{6841BD04-F5C9-422E-8E2A-F4A0F2EE5082}">
  <ds:schemaRefs>
    <ds:schemaRef ds:uri="http://schemas.openxmlformats.org/officeDocument/2006/bibliography"/>
  </ds:schemaRefs>
</ds:datastoreItem>
</file>

<file path=customXml/itemProps64.xml><?xml version="1.0" encoding="utf-8"?>
<ds:datastoreItem xmlns:ds="http://schemas.openxmlformats.org/officeDocument/2006/customXml" ds:itemID="{44E15751-2289-468A-A6AD-46F18CB7FBAE}">
  <ds:schemaRefs>
    <ds:schemaRef ds:uri="http://schemas.openxmlformats.org/officeDocument/2006/bibliography"/>
  </ds:schemaRefs>
</ds:datastoreItem>
</file>

<file path=customXml/itemProps65.xml><?xml version="1.0" encoding="utf-8"?>
<ds:datastoreItem xmlns:ds="http://schemas.openxmlformats.org/officeDocument/2006/customXml" ds:itemID="{8A4E50CA-5AB6-4FBB-9BDD-F8C6DC7F0B28}">
  <ds:schemaRefs>
    <ds:schemaRef ds:uri="http://schemas.openxmlformats.org/officeDocument/2006/bibliography"/>
  </ds:schemaRefs>
</ds:datastoreItem>
</file>

<file path=customXml/itemProps66.xml><?xml version="1.0" encoding="utf-8"?>
<ds:datastoreItem xmlns:ds="http://schemas.openxmlformats.org/officeDocument/2006/customXml" ds:itemID="{D838E45F-1DD8-4F86-8B18-290743BA1D58}">
  <ds:schemaRefs>
    <ds:schemaRef ds:uri="http://schemas.openxmlformats.org/officeDocument/2006/bibliography"/>
  </ds:schemaRefs>
</ds:datastoreItem>
</file>

<file path=customXml/itemProps67.xml><?xml version="1.0" encoding="utf-8"?>
<ds:datastoreItem xmlns:ds="http://schemas.openxmlformats.org/officeDocument/2006/customXml" ds:itemID="{05B66B98-E07D-4180-85EC-0847F82E5CB5}">
  <ds:schemaRefs>
    <ds:schemaRef ds:uri="http://schemas.openxmlformats.org/officeDocument/2006/bibliography"/>
  </ds:schemaRefs>
</ds:datastoreItem>
</file>

<file path=customXml/itemProps68.xml><?xml version="1.0" encoding="utf-8"?>
<ds:datastoreItem xmlns:ds="http://schemas.openxmlformats.org/officeDocument/2006/customXml" ds:itemID="{15D54440-0A73-44D0-9CAA-279D2202B8B5}">
  <ds:schemaRefs>
    <ds:schemaRef ds:uri="http://schemas.openxmlformats.org/officeDocument/2006/bibliography"/>
  </ds:schemaRefs>
</ds:datastoreItem>
</file>

<file path=customXml/itemProps69.xml><?xml version="1.0" encoding="utf-8"?>
<ds:datastoreItem xmlns:ds="http://schemas.openxmlformats.org/officeDocument/2006/customXml" ds:itemID="{8B3C17A6-FA65-4F97-887A-9CF087FDB75A}">
  <ds:schemaRefs>
    <ds:schemaRef ds:uri="http://schemas.openxmlformats.org/officeDocument/2006/bibliography"/>
  </ds:schemaRefs>
</ds:datastoreItem>
</file>

<file path=customXml/itemProps7.xml><?xml version="1.0" encoding="utf-8"?>
<ds:datastoreItem xmlns:ds="http://schemas.openxmlformats.org/officeDocument/2006/customXml" ds:itemID="{D83E9EE0-4E89-47AC-A7F5-BD9FC2E5B209}">
  <ds:schemaRefs>
    <ds:schemaRef ds:uri="http://schemas.openxmlformats.org/officeDocument/2006/bibliography"/>
  </ds:schemaRefs>
</ds:datastoreItem>
</file>

<file path=customXml/itemProps70.xml><?xml version="1.0" encoding="utf-8"?>
<ds:datastoreItem xmlns:ds="http://schemas.openxmlformats.org/officeDocument/2006/customXml" ds:itemID="{3BCE4DBE-0276-46E7-9931-14F4338920AA}">
  <ds:schemaRefs>
    <ds:schemaRef ds:uri="http://schemas.openxmlformats.org/officeDocument/2006/bibliography"/>
  </ds:schemaRefs>
</ds:datastoreItem>
</file>

<file path=customXml/itemProps71.xml><?xml version="1.0" encoding="utf-8"?>
<ds:datastoreItem xmlns:ds="http://schemas.openxmlformats.org/officeDocument/2006/customXml" ds:itemID="{450F3E5E-4BB1-40BF-9DBF-27E272DB88B6}">
  <ds:schemaRefs>
    <ds:schemaRef ds:uri="http://schemas.openxmlformats.org/officeDocument/2006/bibliography"/>
  </ds:schemaRefs>
</ds:datastoreItem>
</file>

<file path=customXml/itemProps72.xml><?xml version="1.0" encoding="utf-8"?>
<ds:datastoreItem xmlns:ds="http://schemas.openxmlformats.org/officeDocument/2006/customXml" ds:itemID="{93F7ECD6-DC77-4662-9676-3A2C8DC3E064}">
  <ds:schemaRefs>
    <ds:schemaRef ds:uri="http://schemas.openxmlformats.org/officeDocument/2006/bibliography"/>
  </ds:schemaRefs>
</ds:datastoreItem>
</file>

<file path=customXml/itemProps73.xml><?xml version="1.0" encoding="utf-8"?>
<ds:datastoreItem xmlns:ds="http://schemas.openxmlformats.org/officeDocument/2006/customXml" ds:itemID="{7997B258-FC8A-4842-9E80-897963C5F523}">
  <ds:schemaRefs>
    <ds:schemaRef ds:uri="http://schemas.openxmlformats.org/officeDocument/2006/bibliography"/>
  </ds:schemaRefs>
</ds:datastoreItem>
</file>

<file path=customXml/itemProps74.xml><?xml version="1.0" encoding="utf-8"?>
<ds:datastoreItem xmlns:ds="http://schemas.openxmlformats.org/officeDocument/2006/customXml" ds:itemID="{6AEDBD6E-7192-4377-8E7E-BEF707A1E08F}">
  <ds:schemaRefs>
    <ds:schemaRef ds:uri="http://schemas.openxmlformats.org/officeDocument/2006/bibliography"/>
  </ds:schemaRefs>
</ds:datastoreItem>
</file>

<file path=customXml/itemProps75.xml><?xml version="1.0" encoding="utf-8"?>
<ds:datastoreItem xmlns:ds="http://schemas.openxmlformats.org/officeDocument/2006/customXml" ds:itemID="{0AA4D005-5315-4B61-871A-FFEFEFFC633F}">
  <ds:schemaRefs>
    <ds:schemaRef ds:uri="http://schemas.openxmlformats.org/officeDocument/2006/bibliography"/>
  </ds:schemaRefs>
</ds:datastoreItem>
</file>

<file path=customXml/itemProps76.xml><?xml version="1.0" encoding="utf-8"?>
<ds:datastoreItem xmlns:ds="http://schemas.openxmlformats.org/officeDocument/2006/customXml" ds:itemID="{939870F7-5C83-4E81-936C-C66EBDC5700C}">
  <ds:schemaRefs>
    <ds:schemaRef ds:uri="http://schemas.openxmlformats.org/officeDocument/2006/bibliography"/>
  </ds:schemaRefs>
</ds:datastoreItem>
</file>

<file path=customXml/itemProps77.xml><?xml version="1.0" encoding="utf-8"?>
<ds:datastoreItem xmlns:ds="http://schemas.openxmlformats.org/officeDocument/2006/customXml" ds:itemID="{2360EFF0-F631-41F8-B1A9-506BFFE2DD41}">
  <ds:schemaRefs>
    <ds:schemaRef ds:uri="http://schemas.openxmlformats.org/officeDocument/2006/bibliography"/>
  </ds:schemaRefs>
</ds:datastoreItem>
</file>

<file path=customXml/itemProps78.xml><?xml version="1.0" encoding="utf-8"?>
<ds:datastoreItem xmlns:ds="http://schemas.openxmlformats.org/officeDocument/2006/customXml" ds:itemID="{C82D266E-D29E-409A-A4D7-C15959E646B3}">
  <ds:schemaRefs>
    <ds:schemaRef ds:uri="http://schemas.openxmlformats.org/officeDocument/2006/bibliography"/>
  </ds:schemaRefs>
</ds:datastoreItem>
</file>

<file path=customXml/itemProps79.xml><?xml version="1.0" encoding="utf-8"?>
<ds:datastoreItem xmlns:ds="http://schemas.openxmlformats.org/officeDocument/2006/customXml" ds:itemID="{E0B25AD7-5EB0-4F68-8D9B-741E8EBB26AC}">
  <ds:schemaRefs>
    <ds:schemaRef ds:uri="http://schemas.openxmlformats.org/officeDocument/2006/bibliography"/>
  </ds:schemaRefs>
</ds:datastoreItem>
</file>

<file path=customXml/itemProps8.xml><?xml version="1.0" encoding="utf-8"?>
<ds:datastoreItem xmlns:ds="http://schemas.openxmlformats.org/officeDocument/2006/customXml" ds:itemID="{14584F78-C693-48B9-AB3D-23ACF949E573}">
  <ds:schemaRefs>
    <ds:schemaRef ds:uri="http://schemas.openxmlformats.org/officeDocument/2006/bibliography"/>
  </ds:schemaRefs>
</ds:datastoreItem>
</file>

<file path=customXml/itemProps80.xml><?xml version="1.0" encoding="utf-8"?>
<ds:datastoreItem xmlns:ds="http://schemas.openxmlformats.org/officeDocument/2006/customXml" ds:itemID="{56840B17-5FA6-4695-A4ED-0CC5E428D2F1}">
  <ds:schemaRefs>
    <ds:schemaRef ds:uri="http://schemas.openxmlformats.org/officeDocument/2006/bibliography"/>
  </ds:schemaRefs>
</ds:datastoreItem>
</file>

<file path=customXml/itemProps81.xml><?xml version="1.0" encoding="utf-8"?>
<ds:datastoreItem xmlns:ds="http://schemas.openxmlformats.org/officeDocument/2006/customXml" ds:itemID="{5F0E2372-7025-4F1B-8B33-B6181B4DFFD2}">
  <ds:schemaRefs>
    <ds:schemaRef ds:uri="http://schemas.openxmlformats.org/officeDocument/2006/bibliography"/>
  </ds:schemaRefs>
</ds:datastoreItem>
</file>

<file path=customXml/itemProps82.xml><?xml version="1.0" encoding="utf-8"?>
<ds:datastoreItem xmlns:ds="http://schemas.openxmlformats.org/officeDocument/2006/customXml" ds:itemID="{DFBD2AE4-4FCE-46EF-BB40-7952A7CEA8BE}">
  <ds:schemaRefs>
    <ds:schemaRef ds:uri="http://schemas.openxmlformats.org/officeDocument/2006/bibliography"/>
  </ds:schemaRefs>
</ds:datastoreItem>
</file>

<file path=customXml/itemProps83.xml><?xml version="1.0" encoding="utf-8"?>
<ds:datastoreItem xmlns:ds="http://schemas.openxmlformats.org/officeDocument/2006/customXml" ds:itemID="{3D953720-C645-42C2-9750-5F49DE228DE9}">
  <ds:schemaRefs>
    <ds:schemaRef ds:uri="http://schemas.openxmlformats.org/officeDocument/2006/bibliography"/>
  </ds:schemaRefs>
</ds:datastoreItem>
</file>

<file path=customXml/itemProps84.xml><?xml version="1.0" encoding="utf-8"?>
<ds:datastoreItem xmlns:ds="http://schemas.openxmlformats.org/officeDocument/2006/customXml" ds:itemID="{6FBA35D2-384E-41B0-A48A-C0BC55C3C9B6}">
  <ds:schemaRefs>
    <ds:schemaRef ds:uri="http://schemas.openxmlformats.org/officeDocument/2006/bibliography"/>
  </ds:schemaRefs>
</ds:datastoreItem>
</file>

<file path=customXml/itemProps85.xml><?xml version="1.0" encoding="utf-8"?>
<ds:datastoreItem xmlns:ds="http://schemas.openxmlformats.org/officeDocument/2006/customXml" ds:itemID="{AB9389BE-69F7-4EDF-AE0A-D8099D3A579A}">
  <ds:schemaRefs>
    <ds:schemaRef ds:uri="http://schemas.openxmlformats.org/officeDocument/2006/bibliography"/>
  </ds:schemaRefs>
</ds:datastoreItem>
</file>

<file path=customXml/itemProps86.xml><?xml version="1.0" encoding="utf-8"?>
<ds:datastoreItem xmlns:ds="http://schemas.openxmlformats.org/officeDocument/2006/customXml" ds:itemID="{3C34F57F-F3BB-4B1C-9ED5-F6C647DF841D}">
  <ds:schemaRefs>
    <ds:schemaRef ds:uri="http://schemas.openxmlformats.org/officeDocument/2006/bibliography"/>
  </ds:schemaRefs>
</ds:datastoreItem>
</file>

<file path=customXml/itemProps87.xml><?xml version="1.0" encoding="utf-8"?>
<ds:datastoreItem xmlns:ds="http://schemas.openxmlformats.org/officeDocument/2006/customXml" ds:itemID="{1C2CB47A-2465-482E-82EE-057F2B5C08E1}">
  <ds:schemaRefs>
    <ds:schemaRef ds:uri="http://schemas.openxmlformats.org/officeDocument/2006/bibliography"/>
  </ds:schemaRefs>
</ds:datastoreItem>
</file>

<file path=customXml/itemProps88.xml><?xml version="1.0" encoding="utf-8"?>
<ds:datastoreItem xmlns:ds="http://schemas.openxmlformats.org/officeDocument/2006/customXml" ds:itemID="{0CFCEB48-9447-47F1-9337-F0717A9F1B38}">
  <ds:schemaRefs>
    <ds:schemaRef ds:uri="http://schemas.openxmlformats.org/officeDocument/2006/bibliography"/>
  </ds:schemaRefs>
</ds:datastoreItem>
</file>

<file path=customXml/itemProps89.xml><?xml version="1.0" encoding="utf-8"?>
<ds:datastoreItem xmlns:ds="http://schemas.openxmlformats.org/officeDocument/2006/customXml" ds:itemID="{199257C1-A435-4B11-A26A-FE5D6EC82D3A}">
  <ds:schemaRefs>
    <ds:schemaRef ds:uri="http://schemas.openxmlformats.org/officeDocument/2006/bibliography"/>
  </ds:schemaRefs>
</ds:datastoreItem>
</file>

<file path=customXml/itemProps9.xml><?xml version="1.0" encoding="utf-8"?>
<ds:datastoreItem xmlns:ds="http://schemas.openxmlformats.org/officeDocument/2006/customXml" ds:itemID="{5D04BFFC-446D-44E0-9221-41910AD42634}">
  <ds:schemaRefs>
    <ds:schemaRef ds:uri="http://schemas.openxmlformats.org/officeDocument/2006/bibliography"/>
  </ds:schemaRefs>
</ds:datastoreItem>
</file>

<file path=customXml/itemProps90.xml><?xml version="1.0" encoding="utf-8"?>
<ds:datastoreItem xmlns:ds="http://schemas.openxmlformats.org/officeDocument/2006/customXml" ds:itemID="{71635F4E-9851-4B38-987A-785534257939}">
  <ds:schemaRefs>
    <ds:schemaRef ds:uri="http://schemas.openxmlformats.org/officeDocument/2006/bibliography"/>
  </ds:schemaRefs>
</ds:datastoreItem>
</file>

<file path=customXml/itemProps91.xml><?xml version="1.0" encoding="utf-8"?>
<ds:datastoreItem xmlns:ds="http://schemas.openxmlformats.org/officeDocument/2006/customXml" ds:itemID="{79F5035F-DB60-4FD3-B88C-5F403FDF3B73}">
  <ds:schemaRefs>
    <ds:schemaRef ds:uri="http://schemas.openxmlformats.org/officeDocument/2006/bibliography"/>
  </ds:schemaRefs>
</ds:datastoreItem>
</file>

<file path=customXml/itemProps92.xml><?xml version="1.0" encoding="utf-8"?>
<ds:datastoreItem xmlns:ds="http://schemas.openxmlformats.org/officeDocument/2006/customXml" ds:itemID="{AC09526A-4748-44F3-A5C0-678E1BADF87C}">
  <ds:schemaRefs>
    <ds:schemaRef ds:uri="http://schemas.openxmlformats.org/officeDocument/2006/bibliography"/>
  </ds:schemaRefs>
</ds:datastoreItem>
</file>

<file path=customXml/itemProps93.xml><?xml version="1.0" encoding="utf-8"?>
<ds:datastoreItem xmlns:ds="http://schemas.openxmlformats.org/officeDocument/2006/customXml" ds:itemID="{F0E49027-7AD2-4F4F-96C6-C2BA3B3083F5}">
  <ds:schemaRefs>
    <ds:schemaRef ds:uri="http://schemas.openxmlformats.org/officeDocument/2006/bibliography"/>
  </ds:schemaRefs>
</ds:datastoreItem>
</file>

<file path=customXml/itemProps94.xml><?xml version="1.0" encoding="utf-8"?>
<ds:datastoreItem xmlns:ds="http://schemas.openxmlformats.org/officeDocument/2006/customXml" ds:itemID="{6F31CA65-D3CA-4632-A354-19F91308E60A}">
  <ds:schemaRefs>
    <ds:schemaRef ds:uri="http://schemas.openxmlformats.org/officeDocument/2006/bibliography"/>
  </ds:schemaRefs>
</ds:datastoreItem>
</file>

<file path=customXml/itemProps95.xml><?xml version="1.0" encoding="utf-8"?>
<ds:datastoreItem xmlns:ds="http://schemas.openxmlformats.org/officeDocument/2006/customXml" ds:itemID="{ED049476-719B-4511-8C2B-941406A4CA3B}">
  <ds:schemaRefs>
    <ds:schemaRef ds:uri="http://schemas.openxmlformats.org/officeDocument/2006/bibliography"/>
  </ds:schemaRefs>
</ds:datastoreItem>
</file>

<file path=customXml/itemProps96.xml><?xml version="1.0" encoding="utf-8"?>
<ds:datastoreItem xmlns:ds="http://schemas.openxmlformats.org/officeDocument/2006/customXml" ds:itemID="{042F57D1-D49F-495D-8A63-56F9C68E64E8}">
  <ds:schemaRefs>
    <ds:schemaRef ds:uri="http://schemas.openxmlformats.org/officeDocument/2006/bibliography"/>
  </ds:schemaRefs>
</ds:datastoreItem>
</file>

<file path=customXml/itemProps97.xml><?xml version="1.0" encoding="utf-8"?>
<ds:datastoreItem xmlns:ds="http://schemas.openxmlformats.org/officeDocument/2006/customXml" ds:itemID="{ECC4FE21-8C6F-4DD6-84FB-AE29EA80A441}">
  <ds:schemaRefs>
    <ds:schemaRef ds:uri="http://schemas.openxmlformats.org/officeDocument/2006/bibliography"/>
  </ds:schemaRefs>
</ds:datastoreItem>
</file>

<file path=customXml/itemProps98.xml><?xml version="1.0" encoding="utf-8"?>
<ds:datastoreItem xmlns:ds="http://schemas.openxmlformats.org/officeDocument/2006/customXml" ds:itemID="{B1694134-5A1B-4433-B568-ABAB87479D1B}">
  <ds:schemaRefs>
    <ds:schemaRef ds:uri="http://schemas.openxmlformats.org/officeDocument/2006/bibliography"/>
  </ds:schemaRefs>
</ds:datastoreItem>
</file>

<file path=customXml/itemProps99.xml><?xml version="1.0" encoding="utf-8"?>
<ds:datastoreItem xmlns:ds="http://schemas.openxmlformats.org/officeDocument/2006/customXml" ds:itemID="{C3D72BC2-E1D2-40A8-A639-1C2B9E499D9D}">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1</TotalTime>
  <Pages>18</Pages>
  <Words>6145</Words>
  <Characters>35030</Characters>
  <Application>Microsoft Office Word</Application>
  <DocSecurity>0</DocSecurity>
  <Lines>291</Lines>
  <Paragraphs>82</Paragraphs>
  <ScaleCrop>false</ScaleCrop>
  <HeadingPairs>
    <vt:vector size="2" baseType="variant">
      <vt:variant>
        <vt:lpstr>Title</vt:lpstr>
      </vt:variant>
      <vt:variant>
        <vt:i4>1</vt:i4>
      </vt:variant>
    </vt:vector>
  </HeadingPairs>
  <TitlesOfParts>
    <vt:vector size="1" baseType="lpstr">
      <vt:lpstr/>
    </vt:vector>
  </TitlesOfParts>
  <Company>CDC</Company>
  <LinksUpToDate>false</LinksUpToDate>
  <CharactersWithSpaces>41093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hci3</dc:creator>
  <cp:lastModifiedBy>Zirger, Jeffrey (CDC/OD/OADS)</cp:lastModifiedBy>
  <cp:revision>3</cp:revision>
  <cp:lastPrinted>2014-09-11T18:50:00Z</cp:lastPrinted>
  <dcterms:created xsi:type="dcterms:W3CDTF">2015-11-20T20:19:00Z</dcterms:created>
  <dcterms:modified xsi:type="dcterms:W3CDTF">2015-11-20T20:21:00Z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